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1157" r:id="rId2"/>
    <p:sldId id="1208" r:id="rId3"/>
    <p:sldId id="1190" r:id="rId4"/>
    <p:sldId id="1138" r:id="rId5"/>
    <p:sldId id="870" r:id="rId6"/>
    <p:sldId id="618" r:id="rId7"/>
    <p:sldId id="619" r:id="rId8"/>
    <p:sldId id="1206" r:id="rId9"/>
    <p:sldId id="1212" r:id="rId10"/>
    <p:sldId id="1159" r:id="rId11"/>
    <p:sldId id="1210" r:id="rId12"/>
    <p:sldId id="1106" r:id="rId13"/>
    <p:sldId id="1209" r:id="rId14"/>
    <p:sldId id="1168" r:id="rId15"/>
    <p:sldId id="259" r:id="rId16"/>
    <p:sldId id="258" r:id="rId17"/>
    <p:sldId id="1132" r:id="rId18"/>
    <p:sldId id="267" r:id="rId19"/>
    <p:sldId id="1224" r:id="rId20"/>
    <p:sldId id="1256" r:id="rId21"/>
    <p:sldId id="1226" r:id="rId22"/>
    <p:sldId id="1225" r:id="rId23"/>
    <p:sldId id="1216" r:id="rId24"/>
    <p:sldId id="1222" r:id="rId25"/>
    <p:sldId id="869" r:id="rId26"/>
    <p:sldId id="872" r:id="rId27"/>
    <p:sldId id="1130" r:id="rId28"/>
    <p:sldId id="1091" r:id="rId29"/>
    <p:sldId id="1231" r:id="rId30"/>
    <p:sldId id="415" r:id="rId31"/>
    <p:sldId id="1234" r:id="rId32"/>
    <p:sldId id="307" r:id="rId33"/>
    <p:sldId id="1235" r:id="rId34"/>
    <p:sldId id="276" r:id="rId35"/>
    <p:sldId id="1236" r:id="rId36"/>
    <p:sldId id="1105" r:id="rId37"/>
    <p:sldId id="260" r:id="rId38"/>
    <p:sldId id="1257" r:id="rId39"/>
    <p:sldId id="941" r:id="rId40"/>
    <p:sldId id="1213" r:id="rId41"/>
    <p:sldId id="270" r:id="rId42"/>
    <p:sldId id="271" r:id="rId43"/>
    <p:sldId id="1239" r:id="rId44"/>
    <p:sldId id="1240" r:id="rId45"/>
    <p:sldId id="1258" r:id="rId46"/>
    <p:sldId id="421" r:id="rId47"/>
    <p:sldId id="888" r:id="rId48"/>
    <p:sldId id="1134" r:id="rId49"/>
    <p:sldId id="1242" r:id="rId50"/>
    <p:sldId id="1245" r:id="rId51"/>
    <p:sldId id="1247" r:id="rId52"/>
    <p:sldId id="1233" r:id="rId53"/>
    <p:sldId id="1249" r:id="rId54"/>
    <p:sldId id="1250" r:id="rId55"/>
    <p:sldId id="1192" r:id="rId56"/>
    <p:sldId id="1200"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85" d="100"/>
          <a:sy n="85" d="100"/>
        </p:scale>
        <p:origin x="136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oleObject" Target="file:///C:\Users\mabuella\Dropbox\+papers\+adjust_prob_combs\+Figs_Tables\Ajust_Probs_Resul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abuella\Dropbox\+papers\+adjust_prob_combs\+Figs_Tables\Ajust_Probs_Resul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abuella\Dropbox\Mat_files\+RMSE_F_RR\Combine_NARX\Comparison_Class_Resul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mabuella\Dropbox\+papers\+Ramp%20Class\Figs%20&amp;tables\Comparison_Class_Result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mabuella\Dropbox\+papers\+Ramp%20Class\Figs%20&amp;tables\Probs_classes.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mabuella\Dropbox\+papers\+Ramp%20Class\Figs%20&amp;tables\Probs_classes.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mabuella\Dropbox\PhD%20latex\mhd_phd\Figs%20&amp;%20Tabs\Comb_Dwon_Avg_AdjAPP_NREL.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mabuella\Dropbox\PhD%20latex\mhd_phd\Figs%20&amp;%20Tabs\Comb_Dwon_Avg_AdjAPP_NREL.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168323523319095"/>
          <c:y val="0.10405963388846486"/>
          <c:w val="0.84087130610625826"/>
          <c:h val="0.63294722288259653"/>
        </c:manualLayout>
      </c:layout>
      <c:lineChart>
        <c:grouping val="standard"/>
        <c:varyColors val="0"/>
        <c:ser>
          <c:idx val="0"/>
          <c:order val="0"/>
          <c:tx>
            <c:strRef>
              <c:f>Compare!$R$4</c:f>
              <c:strCache>
                <c:ptCount val="1"/>
                <c:pt idx="0">
                  <c:v>Before Adjusting</c:v>
                </c:pt>
              </c:strCache>
            </c:strRef>
          </c:tx>
          <c:spPr>
            <a:ln w="28575" cap="rnd">
              <a:solidFill>
                <a:schemeClr val="accent1"/>
              </a:solidFill>
              <a:round/>
            </a:ln>
            <a:effectLst/>
          </c:spPr>
          <c:marker>
            <c:symbol val="none"/>
          </c:marker>
          <c:cat>
            <c:strRef>
              <c:f>Compare!$Q$5:$Q$16</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Compare!$R$5:$R$16</c:f>
              <c:numCache>
                <c:formatCode>0.0000</c:formatCode>
                <c:ptCount val="12"/>
                <c:pt idx="0">
                  <c:v>6.2600000000000003E-2</c:v>
                </c:pt>
                <c:pt idx="1">
                  <c:v>8.2500000000000004E-2</c:v>
                </c:pt>
                <c:pt idx="2">
                  <c:v>7.2700000000000001E-2</c:v>
                </c:pt>
                <c:pt idx="3">
                  <c:v>7.0499999999999993E-2</c:v>
                </c:pt>
                <c:pt idx="4">
                  <c:v>5.79E-2</c:v>
                </c:pt>
                <c:pt idx="5">
                  <c:v>6.0499999999999998E-2</c:v>
                </c:pt>
                <c:pt idx="6">
                  <c:v>5.0700000000000002E-2</c:v>
                </c:pt>
                <c:pt idx="7">
                  <c:v>4.6399999999999997E-2</c:v>
                </c:pt>
                <c:pt idx="8">
                  <c:v>6.2700000000000006E-2</c:v>
                </c:pt>
                <c:pt idx="9">
                  <c:v>7.5499999999999998E-2</c:v>
                </c:pt>
                <c:pt idx="10">
                  <c:v>6.0499999999999998E-2</c:v>
                </c:pt>
                <c:pt idx="11">
                  <c:v>5.16E-2</c:v>
                </c:pt>
              </c:numCache>
            </c:numRef>
          </c:val>
          <c:smooth val="0"/>
          <c:extLst>
            <c:ext xmlns:c16="http://schemas.microsoft.com/office/drawing/2014/chart" uri="{C3380CC4-5D6E-409C-BE32-E72D297353CC}">
              <c16:uniqueId val="{00000000-D798-44C4-B3ED-47916A5BECDC}"/>
            </c:ext>
          </c:extLst>
        </c:ser>
        <c:ser>
          <c:idx val="1"/>
          <c:order val="1"/>
          <c:tx>
            <c:strRef>
              <c:f>Compare!$S$4</c:f>
              <c:strCache>
                <c:ptCount val="1"/>
                <c:pt idx="0">
                  <c:v>After Adjusting</c:v>
                </c:pt>
              </c:strCache>
            </c:strRef>
          </c:tx>
          <c:spPr>
            <a:ln w="28575" cap="rnd">
              <a:solidFill>
                <a:srgbClr val="FF0000"/>
              </a:solidFill>
              <a:round/>
            </a:ln>
            <a:effectLst/>
          </c:spPr>
          <c:marker>
            <c:symbol val="none"/>
          </c:marker>
          <c:cat>
            <c:strRef>
              <c:f>Compare!$Q$5:$Q$16</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Compare!$S$5:$S$16</c:f>
              <c:numCache>
                <c:formatCode>0.0000</c:formatCode>
                <c:ptCount val="12"/>
                <c:pt idx="0">
                  <c:v>5.5E-2</c:v>
                </c:pt>
                <c:pt idx="1">
                  <c:v>6.4600000000000005E-2</c:v>
                </c:pt>
                <c:pt idx="2">
                  <c:v>5.9499999999999997E-2</c:v>
                </c:pt>
                <c:pt idx="3">
                  <c:v>5.8900000000000001E-2</c:v>
                </c:pt>
                <c:pt idx="4">
                  <c:v>5.0200000000000002E-2</c:v>
                </c:pt>
                <c:pt idx="5">
                  <c:v>5.1200000000000002E-2</c:v>
                </c:pt>
                <c:pt idx="6">
                  <c:v>4.2799999999999998E-2</c:v>
                </c:pt>
                <c:pt idx="7">
                  <c:v>3.9699999999999999E-2</c:v>
                </c:pt>
                <c:pt idx="8">
                  <c:v>5.28E-2</c:v>
                </c:pt>
                <c:pt idx="9">
                  <c:v>6.1899999999999997E-2</c:v>
                </c:pt>
                <c:pt idx="10">
                  <c:v>4.8099999999999997E-2</c:v>
                </c:pt>
                <c:pt idx="11">
                  <c:v>4.24E-2</c:v>
                </c:pt>
              </c:numCache>
            </c:numRef>
          </c:val>
          <c:smooth val="0"/>
          <c:extLst>
            <c:ext xmlns:c16="http://schemas.microsoft.com/office/drawing/2014/chart" uri="{C3380CC4-5D6E-409C-BE32-E72D297353CC}">
              <c16:uniqueId val="{00000001-D798-44C4-B3ED-47916A5BECDC}"/>
            </c:ext>
          </c:extLst>
        </c:ser>
        <c:dLbls>
          <c:showLegendKey val="0"/>
          <c:showVal val="0"/>
          <c:showCatName val="0"/>
          <c:showSerName val="0"/>
          <c:showPercent val="0"/>
          <c:showBubbleSize val="0"/>
        </c:dLbls>
        <c:smooth val="0"/>
        <c:axId val="379759576"/>
        <c:axId val="379759904"/>
      </c:lineChart>
      <c:catAx>
        <c:axId val="37975957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379759904"/>
        <c:crosses val="autoZero"/>
        <c:auto val="1"/>
        <c:lblAlgn val="ctr"/>
        <c:lblOffset val="100"/>
        <c:noMultiLvlLbl val="0"/>
      </c:catAx>
      <c:valAx>
        <c:axId val="379759904"/>
        <c:scaling>
          <c:orientation val="minMax"/>
          <c:min val="3.0000000000000006E-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400" dirty="0"/>
                  <a:t>RMSE</a:t>
                </a:r>
              </a:p>
            </c:rich>
          </c:tx>
          <c:layout>
            <c:manualLayout>
              <c:xMode val="edge"/>
              <c:yMode val="edge"/>
              <c:x val="1.9613016207455852E-2"/>
              <c:y val="0.341303651555246"/>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0.000"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379759576"/>
        <c:crosses val="autoZero"/>
        <c:crossBetween val="midCat"/>
      </c:valAx>
      <c:spPr>
        <a:noFill/>
        <a:ln>
          <a:noFill/>
        </a:ln>
        <a:effectLst/>
      </c:spPr>
    </c:plotArea>
    <c:legend>
      <c:legendPos val="b"/>
      <c:layout>
        <c:manualLayout>
          <c:xMode val="edge"/>
          <c:yMode val="edge"/>
          <c:x val="0.23043786051500961"/>
          <c:y val="2.7401691133242846E-2"/>
          <c:w val="0.58054782501087288"/>
          <c:h val="8.0522040294459238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sz="1200">
          <a:solidFill>
            <a:schemeClr val="tx1"/>
          </a:solidFill>
          <a:latin typeface="Times New Roman" panose="02020603050405020304" pitchFamily="18" charset="0"/>
          <a:cs typeface="Times New Roman" panose="02020603050405020304" pitchFamily="18" charset="0"/>
        </a:defRPr>
      </a:pPr>
      <a:endParaRPr lang="en-US"/>
    </a:p>
  </c:txPr>
  <c:externalData r:id="rId4">
    <c:autoUpdate val="0"/>
  </c:externalData>
  <c:userShapes r:id="rId5"/>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1698319732773"/>
          <c:y val="0.22012218193024993"/>
          <c:w val="0.84436714519397393"/>
          <c:h val="0.55611412844661345"/>
        </c:manualLayout>
      </c:layout>
      <c:barChart>
        <c:barDir val="col"/>
        <c:grouping val="clustered"/>
        <c:varyColors val="0"/>
        <c:ser>
          <c:idx val="0"/>
          <c:order val="0"/>
          <c:tx>
            <c:strRef>
              <c:f>'Ens+AnEn'!$C$5:$C$6</c:f>
              <c:strCache>
                <c:ptCount val="2"/>
                <c:pt idx="0">
                  <c:v>Persistence</c:v>
                </c:pt>
              </c:strCache>
            </c:strRef>
          </c:tx>
          <c:spPr>
            <a:solidFill>
              <a:srgbClr val="00B05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'Ens+AnEn'!$C$7:$C$18</c:f>
              <c:numCache>
                <c:formatCode>0.0000</c:formatCode>
                <c:ptCount val="12"/>
                <c:pt idx="0">
                  <c:v>1.66E-2</c:v>
                </c:pt>
                <c:pt idx="1">
                  <c:v>1.7600000000000001E-2</c:v>
                </c:pt>
                <c:pt idx="2">
                  <c:v>1.8200000000000001E-2</c:v>
                </c:pt>
                <c:pt idx="3">
                  <c:v>1.7299999999999999E-2</c:v>
                </c:pt>
                <c:pt idx="4">
                  <c:v>1.49E-2</c:v>
                </c:pt>
                <c:pt idx="5">
                  <c:v>1.9099999999999999E-2</c:v>
                </c:pt>
                <c:pt idx="6">
                  <c:v>1.6199999999999999E-2</c:v>
                </c:pt>
                <c:pt idx="7">
                  <c:v>1.7899999999999999E-2</c:v>
                </c:pt>
                <c:pt idx="8">
                  <c:v>2.1499999999999998E-2</c:v>
                </c:pt>
                <c:pt idx="9">
                  <c:v>2.0799999999999999E-2</c:v>
                </c:pt>
                <c:pt idx="10">
                  <c:v>1.9400000000000001E-2</c:v>
                </c:pt>
                <c:pt idx="11">
                  <c:v>1.37E-2</c:v>
                </c:pt>
              </c:numCache>
            </c:numRef>
          </c:val>
          <c:extLst>
            <c:ext xmlns:c16="http://schemas.microsoft.com/office/drawing/2014/chart" uri="{C3380CC4-5D6E-409C-BE32-E72D297353CC}">
              <c16:uniqueId val="{00000000-FD5B-402D-9BCD-AE91BD164C33}"/>
            </c:ext>
          </c:extLst>
        </c:ser>
        <c:ser>
          <c:idx val="1"/>
          <c:order val="1"/>
          <c:tx>
            <c:strRef>
              <c:f>'Ens+AnEn'!$D$5:$D$6</c:f>
              <c:strCache>
                <c:ptCount val="2"/>
                <c:pt idx="0">
                  <c:v>Before Adjust</c:v>
                </c:pt>
                <c:pt idx="1">
                  <c:v>Analog Ensemble</c:v>
                </c:pt>
              </c:strCache>
            </c:strRef>
          </c:tx>
          <c:spPr>
            <a:solidFill>
              <a:srgbClr val="00B0F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'Ens+AnEn'!$D$7:$D$18</c:f>
              <c:numCache>
                <c:formatCode>0.0000</c:formatCode>
                <c:ptCount val="12"/>
                <c:pt idx="0">
                  <c:v>9.9119194672223892E-3</c:v>
                </c:pt>
                <c:pt idx="1">
                  <c:v>1.18644840922457E-2</c:v>
                </c:pt>
                <c:pt idx="2">
                  <c:v>1.0507191150126299E-2</c:v>
                </c:pt>
                <c:pt idx="3">
                  <c:v>1.1728373233826901E-2</c:v>
                </c:pt>
                <c:pt idx="4">
                  <c:v>9.69284298951824E-3</c:v>
                </c:pt>
                <c:pt idx="5">
                  <c:v>1.032477407213E-2</c:v>
                </c:pt>
                <c:pt idx="6">
                  <c:v>8.8599636414952703E-3</c:v>
                </c:pt>
                <c:pt idx="7">
                  <c:v>7.9500997117002495E-3</c:v>
                </c:pt>
                <c:pt idx="8">
                  <c:v>9.9336271190377801E-3</c:v>
                </c:pt>
                <c:pt idx="9">
                  <c:v>1.29077150233442E-2</c:v>
                </c:pt>
                <c:pt idx="10">
                  <c:v>9.9013236603838796E-3</c:v>
                </c:pt>
                <c:pt idx="11">
                  <c:v>8.5649382373742707E-3</c:v>
                </c:pt>
              </c:numCache>
            </c:numRef>
          </c:val>
          <c:extLst>
            <c:ext xmlns:c16="http://schemas.microsoft.com/office/drawing/2014/chart" uri="{C3380CC4-5D6E-409C-BE32-E72D297353CC}">
              <c16:uniqueId val="{00000001-FD5B-402D-9BCD-AE91BD164C33}"/>
            </c:ext>
          </c:extLst>
        </c:ser>
        <c:ser>
          <c:idx val="2"/>
          <c:order val="2"/>
          <c:tx>
            <c:strRef>
              <c:f>'Ens+AnEn'!$E$5:$E$6</c:f>
              <c:strCache>
                <c:ptCount val="2"/>
                <c:pt idx="0">
                  <c:v>Before Adjust</c:v>
                </c:pt>
                <c:pt idx="1">
                  <c:v>Ensemble</c:v>
                </c:pt>
              </c:strCache>
            </c:strRef>
          </c:tx>
          <c:spPr>
            <a:solidFill>
              <a:srgbClr val="FF000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'Ens+AnEn'!$E$7:$E$18</c:f>
              <c:numCache>
                <c:formatCode>0.0000</c:formatCode>
                <c:ptCount val="12"/>
                <c:pt idx="0">
                  <c:v>9.3376880443233907E-3</c:v>
                </c:pt>
                <c:pt idx="1">
                  <c:v>1.2058536745378301E-2</c:v>
                </c:pt>
                <c:pt idx="2">
                  <c:v>1.12664746364819E-2</c:v>
                </c:pt>
                <c:pt idx="3">
                  <c:v>1.1449730515068099E-2</c:v>
                </c:pt>
                <c:pt idx="4">
                  <c:v>9.2940727229983804E-3</c:v>
                </c:pt>
                <c:pt idx="5">
                  <c:v>1.0423833371193901E-2</c:v>
                </c:pt>
                <c:pt idx="6">
                  <c:v>8.7216599839603798E-3</c:v>
                </c:pt>
                <c:pt idx="7">
                  <c:v>7.5828838845001497E-3</c:v>
                </c:pt>
                <c:pt idx="8">
                  <c:v>9.5473108510527992E-3</c:v>
                </c:pt>
                <c:pt idx="9">
                  <c:v>1.3064159436897701E-2</c:v>
                </c:pt>
                <c:pt idx="10">
                  <c:v>9.7881282799152508E-3</c:v>
                </c:pt>
                <c:pt idx="11">
                  <c:v>7.8016118466736504E-3</c:v>
                </c:pt>
              </c:numCache>
            </c:numRef>
          </c:val>
          <c:extLst>
            <c:ext xmlns:c16="http://schemas.microsoft.com/office/drawing/2014/chart" uri="{C3380CC4-5D6E-409C-BE32-E72D297353CC}">
              <c16:uniqueId val="{00000002-FD5B-402D-9BCD-AE91BD164C33}"/>
            </c:ext>
          </c:extLst>
        </c:ser>
        <c:ser>
          <c:idx val="3"/>
          <c:order val="3"/>
          <c:tx>
            <c:strRef>
              <c:f>'Ens+AnEn'!$F$5:$F$6</c:f>
              <c:strCache>
                <c:ptCount val="2"/>
                <c:pt idx="0">
                  <c:v>After Adjust</c:v>
                </c:pt>
                <c:pt idx="1">
                  <c:v>Analog Ensemble</c:v>
                </c:pt>
              </c:strCache>
            </c:strRef>
          </c:tx>
          <c:spPr>
            <a:solidFill>
              <a:schemeClr val="accent4"/>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'Ens+AnEn'!$F$7:$F$18</c:f>
              <c:numCache>
                <c:formatCode>0.0000</c:formatCode>
                <c:ptCount val="12"/>
                <c:pt idx="0">
                  <c:v>8.8155938212526493E-3</c:v>
                </c:pt>
                <c:pt idx="1">
                  <c:v>9.09264747471214E-3</c:v>
                </c:pt>
                <c:pt idx="2">
                  <c:v>8.9271141247988604E-3</c:v>
                </c:pt>
                <c:pt idx="3">
                  <c:v>1.0056669410951199E-2</c:v>
                </c:pt>
                <c:pt idx="4">
                  <c:v>9.4770998599914402E-3</c:v>
                </c:pt>
                <c:pt idx="5">
                  <c:v>9.3352973001455501E-3</c:v>
                </c:pt>
                <c:pt idx="6">
                  <c:v>7.8381811463386908E-3</c:v>
                </c:pt>
                <c:pt idx="7">
                  <c:v>6.9556739187361704E-3</c:v>
                </c:pt>
                <c:pt idx="8">
                  <c:v>8.5113140711256599E-3</c:v>
                </c:pt>
                <c:pt idx="9">
                  <c:v>1.01146437956415E-2</c:v>
                </c:pt>
                <c:pt idx="10">
                  <c:v>7.7895354302277E-3</c:v>
                </c:pt>
                <c:pt idx="11">
                  <c:v>7.2524295381474497E-3</c:v>
                </c:pt>
              </c:numCache>
            </c:numRef>
          </c:val>
          <c:extLst>
            <c:ext xmlns:c16="http://schemas.microsoft.com/office/drawing/2014/chart" uri="{C3380CC4-5D6E-409C-BE32-E72D297353CC}">
              <c16:uniqueId val="{00000003-FD5B-402D-9BCD-AE91BD164C33}"/>
            </c:ext>
          </c:extLst>
        </c:ser>
        <c:ser>
          <c:idx val="4"/>
          <c:order val="4"/>
          <c:tx>
            <c:strRef>
              <c:f>'Ens+AnEn'!$G$5:$G$6</c:f>
              <c:strCache>
                <c:ptCount val="2"/>
                <c:pt idx="0">
                  <c:v>After Adjust</c:v>
                </c:pt>
                <c:pt idx="1">
                  <c:v>Ensemble</c:v>
                </c:pt>
              </c:strCache>
            </c:strRef>
          </c:tx>
          <c:spPr>
            <a:solidFill>
              <a:schemeClr val="tx1"/>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'Ens+AnEn'!$G$7:$G$18</c:f>
              <c:numCache>
                <c:formatCode>0.0000</c:formatCode>
                <c:ptCount val="12"/>
                <c:pt idx="0">
                  <c:v>8.7254082600969098E-3</c:v>
                </c:pt>
                <c:pt idx="1">
                  <c:v>9.3530078588587896E-3</c:v>
                </c:pt>
                <c:pt idx="2">
                  <c:v>9.5297778489610695E-3</c:v>
                </c:pt>
                <c:pt idx="3">
                  <c:v>9.2474504191822002E-3</c:v>
                </c:pt>
                <c:pt idx="4">
                  <c:v>8.1807392847655092E-3</c:v>
                </c:pt>
                <c:pt idx="5">
                  <c:v>8.7281286880096197E-3</c:v>
                </c:pt>
                <c:pt idx="6">
                  <c:v>7.4298857096959199E-3</c:v>
                </c:pt>
                <c:pt idx="7">
                  <c:v>6.8535315541889998E-3</c:v>
                </c:pt>
                <c:pt idx="8">
                  <c:v>7.9248264483791995E-3</c:v>
                </c:pt>
                <c:pt idx="9">
                  <c:v>1.0213742606790701E-2</c:v>
                </c:pt>
                <c:pt idx="10">
                  <c:v>7.8932106682688599E-3</c:v>
                </c:pt>
                <c:pt idx="11">
                  <c:v>6.4907020300836796E-3</c:v>
                </c:pt>
              </c:numCache>
            </c:numRef>
          </c:val>
          <c:extLst>
            <c:ext xmlns:c16="http://schemas.microsoft.com/office/drawing/2014/chart" uri="{C3380CC4-5D6E-409C-BE32-E72D297353CC}">
              <c16:uniqueId val="{00000004-FD5B-402D-9BCD-AE91BD164C33}"/>
            </c:ext>
          </c:extLst>
        </c:ser>
        <c:dLbls>
          <c:showLegendKey val="0"/>
          <c:showVal val="0"/>
          <c:showCatName val="0"/>
          <c:showSerName val="0"/>
          <c:showPercent val="0"/>
          <c:showBubbleSize val="0"/>
        </c:dLbls>
        <c:gapWidth val="219"/>
        <c:overlap val="-27"/>
        <c:axId val="438753920"/>
        <c:axId val="438754248"/>
      </c:barChart>
      <c:catAx>
        <c:axId val="438753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438754248"/>
        <c:crosses val="autoZero"/>
        <c:auto val="1"/>
        <c:lblAlgn val="ctr"/>
        <c:lblOffset val="100"/>
        <c:noMultiLvlLbl val="0"/>
      </c:catAx>
      <c:valAx>
        <c:axId val="438754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600" dirty="0">
                    <a:solidFill>
                      <a:schemeClr val="tx1"/>
                    </a:solidFill>
                  </a:rPr>
                  <a:t>Pinball</a:t>
                </a:r>
              </a:p>
            </c:rich>
          </c:tx>
          <c:layout>
            <c:manualLayout>
              <c:xMode val="edge"/>
              <c:yMode val="edge"/>
              <c:x val="3.8912566499877078E-3"/>
              <c:y val="0.37908799852356784"/>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0.0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438753920"/>
        <c:crosses val="autoZero"/>
        <c:crossBetween val="between"/>
      </c:valAx>
      <c:spPr>
        <a:noFill/>
        <a:ln>
          <a:noFill/>
        </a:ln>
        <a:effectLst/>
      </c:spPr>
    </c:plotArea>
    <c:legend>
      <c:legendPos val="b"/>
      <c:layout>
        <c:manualLayout>
          <c:xMode val="edge"/>
          <c:yMode val="edge"/>
          <c:x val="7.7721465202123599E-2"/>
          <c:y val="3.8820550478660863E-2"/>
          <c:w val="0.91693042122339175"/>
          <c:h val="0.19158081271260669"/>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en-US" sz="1600" dirty="0"/>
              <a:t>Improvement of Adjusted Ensemble-based Probabilistic Forecasts Over: </a:t>
            </a:r>
          </a:p>
        </c:rich>
      </c:tx>
      <c:layout>
        <c:manualLayout>
          <c:xMode val="edge"/>
          <c:yMode val="edge"/>
          <c:x val="0.16857451883056696"/>
          <c:y val="1.9741089490069672E-3"/>
        </c:manualLayout>
      </c:layout>
      <c:overlay val="0"/>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9.8915967133711591E-2"/>
          <c:y val="0.18400084218222612"/>
          <c:w val="0.86560667207122355"/>
          <c:h val="0.56539835664479421"/>
        </c:manualLayout>
      </c:layout>
      <c:barChart>
        <c:barDir val="col"/>
        <c:grouping val="clustered"/>
        <c:varyColors val="0"/>
        <c:ser>
          <c:idx val="0"/>
          <c:order val="0"/>
          <c:tx>
            <c:strRef>
              <c:f>'Ens+AnEn'!$H$6</c:f>
              <c:strCache>
                <c:ptCount val="1"/>
                <c:pt idx="0">
                  <c:v>Persistence</c:v>
                </c:pt>
              </c:strCache>
            </c:strRef>
          </c:tx>
          <c:spPr>
            <a:solidFill>
              <a:srgbClr val="00B05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'Ens+AnEn'!$H$7:$H$18</c:f>
              <c:numCache>
                <c:formatCode>0%</c:formatCode>
                <c:ptCount val="12"/>
                <c:pt idx="0">
                  <c:v>0.4743729963797042</c:v>
                </c:pt>
                <c:pt idx="1">
                  <c:v>0.46857909892847793</c:v>
                </c:pt>
                <c:pt idx="2">
                  <c:v>0.47638583247466648</c:v>
                </c:pt>
                <c:pt idx="3">
                  <c:v>0.46546529368889011</c:v>
                </c:pt>
                <c:pt idx="4">
                  <c:v>0.45095709498218062</c:v>
                </c:pt>
                <c:pt idx="5">
                  <c:v>0.543029911622533</c:v>
                </c:pt>
                <c:pt idx="6">
                  <c:v>0.54136507964839997</c:v>
                </c:pt>
                <c:pt idx="7">
                  <c:v>0.61712114222407821</c:v>
                </c:pt>
                <c:pt idx="8">
                  <c:v>0.63140342100561853</c:v>
                </c:pt>
                <c:pt idx="9">
                  <c:v>0.50895468236583175</c:v>
                </c:pt>
                <c:pt idx="10">
                  <c:v>0.59313347070779077</c:v>
                </c:pt>
                <c:pt idx="11">
                  <c:v>0.52622612919097222</c:v>
                </c:pt>
              </c:numCache>
            </c:numRef>
          </c:val>
          <c:extLst>
            <c:ext xmlns:c16="http://schemas.microsoft.com/office/drawing/2014/chart" uri="{C3380CC4-5D6E-409C-BE32-E72D297353CC}">
              <c16:uniqueId val="{00000000-CBEE-42F7-8EE2-8392B60BDB0A}"/>
            </c:ext>
          </c:extLst>
        </c:ser>
        <c:ser>
          <c:idx val="1"/>
          <c:order val="1"/>
          <c:tx>
            <c:strRef>
              <c:f>'Ens+AnEn'!$I$6</c:f>
              <c:strCache>
                <c:ptCount val="1"/>
                <c:pt idx="0">
                  <c:v>Berfore Adjusting Analog Ensemble</c:v>
                </c:pt>
              </c:strCache>
            </c:strRef>
          </c:tx>
          <c:spPr>
            <a:solidFill>
              <a:srgbClr val="00B0F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'Ens+AnEn'!$I$7:$I$18</c:f>
              <c:numCache>
                <c:formatCode>0%</c:formatCode>
                <c:ptCount val="12"/>
                <c:pt idx="0">
                  <c:v>0.11970549307317713</c:v>
                </c:pt>
                <c:pt idx="1">
                  <c:v>0.21168018886116946</c:v>
                </c:pt>
                <c:pt idx="2">
                  <c:v>9.3023272080995811E-2</c:v>
                </c:pt>
                <c:pt idx="3">
                  <c:v>0.21153170735471127</c:v>
                </c:pt>
                <c:pt idx="4">
                  <c:v>0.15600208384556602</c:v>
                </c:pt>
                <c:pt idx="5">
                  <c:v>0.15464216194621216</c:v>
                </c:pt>
                <c:pt idx="6">
                  <c:v>0.16140900681596937</c:v>
                </c:pt>
                <c:pt idx="7">
                  <c:v>0.13793137158989566</c:v>
                </c:pt>
                <c:pt idx="8">
                  <c:v>0.20222227456159669</c:v>
                </c:pt>
                <c:pt idx="9">
                  <c:v>0.20871024900079727</c:v>
                </c:pt>
                <c:pt idx="10">
                  <c:v>0.20281257950890619</c:v>
                </c:pt>
                <c:pt idx="11">
                  <c:v>0.24217760243026387</c:v>
                </c:pt>
              </c:numCache>
            </c:numRef>
          </c:val>
          <c:extLst>
            <c:ext xmlns:c16="http://schemas.microsoft.com/office/drawing/2014/chart" uri="{C3380CC4-5D6E-409C-BE32-E72D297353CC}">
              <c16:uniqueId val="{00000001-CBEE-42F7-8EE2-8392B60BDB0A}"/>
            </c:ext>
          </c:extLst>
        </c:ser>
        <c:ser>
          <c:idx val="2"/>
          <c:order val="2"/>
          <c:tx>
            <c:strRef>
              <c:f>'Ens+AnEn'!$J$6</c:f>
              <c:strCache>
                <c:ptCount val="1"/>
                <c:pt idx="0">
                  <c:v>Before Adjusting Ensemble</c:v>
                </c:pt>
              </c:strCache>
            </c:strRef>
          </c:tx>
          <c:spPr>
            <a:solidFill>
              <a:srgbClr val="FF0000"/>
            </a:solidFill>
            <a:ln>
              <a:noFill/>
            </a:ln>
            <a:effectLst/>
          </c:spPr>
          <c:invertIfNegative val="0"/>
          <c:cat>
            <c:strRef>
              <c:f>'Ens+AnEn'!$B$7:$B$18</c:f>
              <c:strCache>
                <c:ptCount val="12"/>
                <c:pt idx="0">
                  <c:v>June</c:v>
                </c:pt>
                <c:pt idx="1">
                  <c:v>July</c:v>
                </c:pt>
                <c:pt idx="2">
                  <c:v>August</c:v>
                </c:pt>
                <c:pt idx="3">
                  <c:v>September</c:v>
                </c:pt>
                <c:pt idx="4">
                  <c:v>October</c:v>
                </c:pt>
                <c:pt idx="5">
                  <c:v>November</c:v>
                </c:pt>
                <c:pt idx="6">
                  <c:v>December</c:v>
                </c:pt>
                <c:pt idx="7">
                  <c:v>January</c:v>
                </c:pt>
                <c:pt idx="8">
                  <c:v>February</c:v>
                </c:pt>
                <c:pt idx="9">
                  <c:v>March</c:v>
                </c:pt>
                <c:pt idx="10">
                  <c:v>April</c:v>
                </c:pt>
                <c:pt idx="11">
                  <c:v>May</c:v>
                </c:pt>
              </c:strCache>
            </c:strRef>
          </c:cat>
          <c:val>
            <c:numRef>
              <c:f>'Ens+AnEn'!$J$7:$J$18</c:f>
              <c:numCache>
                <c:formatCode>0%</c:formatCode>
                <c:ptCount val="12"/>
                <c:pt idx="0">
                  <c:v>6.5570811674170337E-2</c:v>
                </c:pt>
                <c:pt idx="1">
                  <c:v>0.22436626795174497</c:v>
                </c:pt>
                <c:pt idx="2">
                  <c:v>0.15414731258500725</c:v>
                </c:pt>
                <c:pt idx="3">
                  <c:v>0.19234339995929595</c:v>
                </c:pt>
                <c:pt idx="4">
                  <c:v>0.11978961983780312</c:v>
                </c:pt>
                <c:pt idx="5">
                  <c:v>0.16267572809349906</c:v>
                </c:pt>
                <c:pt idx="6">
                  <c:v>0.14811105645486122</c:v>
                </c:pt>
                <c:pt idx="7">
                  <c:v>9.6184029904768598E-2</c:v>
                </c:pt>
                <c:pt idx="8">
                  <c:v>0.16994150792677765</c:v>
                </c:pt>
                <c:pt idx="9">
                  <c:v>0.21818601065572107</c:v>
                </c:pt>
                <c:pt idx="10">
                  <c:v>0.19359345908192349</c:v>
                </c:pt>
                <c:pt idx="11">
                  <c:v>0.16803063807242591</c:v>
                </c:pt>
              </c:numCache>
            </c:numRef>
          </c:val>
          <c:extLst>
            <c:ext xmlns:c16="http://schemas.microsoft.com/office/drawing/2014/chart" uri="{C3380CC4-5D6E-409C-BE32-E72D297353CC}">
              <c16:uniqueId val="{00000002-CBEE-42F7-8EE2-8392B60BDB0A}"/>
            </c:ext>
          </c:extLst>
        </c:ser>
        <c:dLbls>
          <c:showLegendKey val="0"/>
          <c:showVal val="0"/>
          <c:showCatName val="0"/>
          <c:showSerName val="0"/>
          <c:showPercent val="0"/>
          <c:showBubbleSize val="0"/>
        </c:dLbls>
        <c:gapWidth val="219"/>
        <c:overlap val="-27"/>
        <c:axId val="438753920"/>
        <c:axId val="438754248"/>
      </c:barChart>
      <c:catAx>
        <c:axId val="438753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438754248"/>
        <c:crosses val="autoZero"/>
        <c:auto val="1"/>
        <c:lblAlgn val="ctr"/>
        <c:lblOffset val="100"/>
        <c:noMultiLvlLbl val="0"/>
      </c:catAx>
      <c:valAx>
        <c:axId val="438754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600" dirty="0"/>
                  <a:t>Improvement (%)</a:t>
                </a:r>
              </a:p>
            </c:rich>
          </c:tx>
          <c:layout>
            <c:manualLayout>
              <c:xMode val="edge"/>
              <c:yMode val="edge"/>
              <c:x val="1.0530246103094695E-3"/>
              <c:y val="0.22178814303990155"/>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438753920"/>
        <c:crosses val="autoZero"/>
        <c:crossBetween val="between"/>
      </c:valAx>
      <c:spPr>
        <a:noFill/>
        <a:ln>
          <a:noFill/>
        </a:ln>
        <a:effectLst/>
      </c:spPr>
    </c:plotArea>
    <c:legend>
      <c:legendPos val="b"/>
      <c:layout>
        <c:manualLayout>
          <c:xMode val="edge"/>
          <c:yMode val="edge"/>
          <c:x val="8.6227411396636283E-2"/>
          <c:y val="9.7715135528227109E-2"/>
          <c:w val="0.89389536351453824"/>
          <c:h val="7.8716233079148115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96861329833771"/>
          <c:y val="0.15167403619964087"/>
          <c:w val="0.81339063867016625"/>
          <c:h val="0.6364344142497228"/>
        </c:manualLayout>
      </c:layout>
      <c:barChart>
        <c:barDir val="col"/>
        <c:grouping val="clustered"/>
        <c:varyColors val="0"/>
        <c:ser>
          <c:idx val="0"/>
          <c:order val="0"/>
          <c:tx>
            <c:strRef>
              <c:f>Comparison!$BM$16</c:f>
              <c:strCache>
                <c:ptCount val="1"/>
                <c:pt idx="0">
                  <c:v>Precision (%)</c:v>
                </c:pt>
              </c:strCache>
            </c:strRef>
          </c:tx>
          <c:spPr>
            <a:solidFill>
              <a:schemeClr val="accent1"/>
            </a:solidFill>
            <a:ln>
              <a:noFill/>
            </a:ln>
            <a:effectLst/>
          </c:spPr>
          <c:invertIfNegative val="0"/>
          <c:cat>
            <c:strRef>
              <c:f>Comparison!$BL$19:$BL$30</c:f>
              <c:strCache>
                <c:ptCount val="9"/>
                <c:pt idx="0">
                  <c:v>Naïve Bayes </c:v>
                </c:pt>
                <c:pt idx="1">
                  <c:v>LDC</c:v>
                </c:pt>
                <c:pt idx="2">
                  <c:v>DT</c:v>
                </c:pt>
                <c:pt idx="3">
                  <c:v>kNN</c:v>
                </c:pt>
                <c:pt idx="4">
                  <c:v>Logistic</c:v>
                </c:pt>
                <c:pt idx="5">
                  <c:v>RF-Classification</c:v>
                </c:pt>
                <c:pt idx="6">
                  <c:v>SVM</c:v>
                </c:pt>
                <c:pt idx="7">
                  <c:v>ANN</c:v>
                </c:pt>
                <c:pt idx="8">
                  <c:v>Combined Classifiers</c:v>
                </c:pt>
              </c:strCache>
            </c:strRef>
          </c:cat>
          <c:val>
            <c:numRef>
              <c:f>Comparison!$BM$19:$BM$38</c:f>
              <c:numCache>
                <c:formatCode>0%</c:formatCode>
                <c:ptCount val="9"/>
                <c:pt idx="0">
                  <c:v>0.62</c:v>
                </c:pt>
                <c:pt idx="1">
                  <c:v>0.65</c:v>
                </c:pt>
                <c:pt idx="2">
                  <c:v>0.72619047619047605</c:v>
                </c:pt>
                <c:pt idx="3">
                  <c:v>0.68493150684931503</c:v>
                </c:pt>
                <c:pt idx="4">
                  <c:v>0.79</c:v>
                </c:pt>
                <c:pt idx="5">
                  <c:v>0.79</c:v>
                </c:pt>
                <c:pt idx="6">
                  <c:v>0.77</c:v>
                </c:pt>
                <c:pt idx="7">
                  <c:v>0.7</c:v>
                </c:pt>
                <c:pt idx="8">
                  <c:v>0.79</c:v>
                </c:pt>
              </c:numCache>
            </c:numRef>
          </c:val>
          <c:extLst>
            <c:ext xmlns:c16="http://schemas.microsoft.com/office/drawing/2014/chart" uri="{C3380CC4-5D6E-409C-BE32-E72D297353CC}">
              <c16:uniqueId val="{00000000-26B1-4E3F-B308-81C68F4569E4}"/>
            </c:ext>
          </c:extLst>
        </c:ser>
        <c:ser>
          <c:idx val="1"/>
          <c:order val="1"/>
          <c:tx>
            <c:strRef>
              <c:f>Comparison!$BN$16</c:f>
              <c:strCache>
                <c:ptCount val="1"/>
                <c:pt idx="0">
                  <c:v>Recall (%)</c:v>
                </c:pt>
              </c:strCache>
            </c:strRef>
          </c:tx>
          <c:spPr>
            <a:solidFill>
              <a:srgbClr val="FFC000"/>
            </a:solidFill>
            <a:ln>
              <a:noFill/>
            </a:ln>
            <a:effectLst/>
          </c:spPr>
          <c:invertIfNegative val="0"/>
          <c:cat>
            <c:strRef>
              <c:f>Comparison!$BL$19:$BL$30</c:f>
              <c:strCache>
                <c:ptCount val="9"/>
                <c:pt idx="0">
                  <c:v>Naïve Bayes </c:v>
                </c:pt>
                <c:pt idx="1">
                  <c:v>LDC</c:v>
                </c:pt>
                <c:pt idx="2">
                  <c:v>DT</c:v>
                </c:pt>
                <c:pt idx="3">
                  <c:v>kNN</c:v>
                </c:pt>
                <c:pt idx="4">
                  <c:v>Logistic</c:v>
                </c:pt>
                <c:pt idx="5">
                  <c:v>RF-Classification</c:v>
                </c:pt>
                <c:pt idx="6">
                  <c:v>SVM</c:v>
                </c:pt>
                <c:pt idx="7">
                  <c:v>ANN</c:v>
                </c:pt>
                <c:pt idx="8">
                  <c:v>Combined Classifiers</c:v>
                </c:pt>
              </c:strCache>
            </c:strRef>
          </c:cat>
          <c:val>
            <c:numRef>
              <c:f>Comparison!$BN$19:$BN$38</c:f>
              <c:numCache>
                <c:formatCode>0%</c:formatCode>
                <c:ptCount val="9"/>
                <c:pt idx="0">
                  <c:v>0.43209876543209874</c:v>
                </c:pt>
                <c:pt idx="1">
                  <c:v>0.39506172839506171</c:v>
                </c:pt>
                <c:pt idx="2">
                  <c:v>0.37654320987654322</c:v>
                </c:pt>
                <c:pt idx="3">
                  <c:v>0.30864197530864196</c:v>
                </c:pt>
                <c:pt idx="4">
                  <c:v>0.30246913580246915</c:v>
                </c:pt>
                <c:pt idx="5">
                  <c:v>0.43209876543209874</c:v>
                </c:pt>
                <c:pt idx="6">
                  <c:v>0.42592592592592593</c:v>
                </c:pt>
                <c:pt idx="7">
                  <c:v>0.37654320987654322</c:v>
                </c:pt>
                <c:pt idx="8">
                  <c:v>0.5</c:v>
                </c:pt>
              </c:numCache>
            </c:numRef>
          </c:val>
          <c:extLst>
            <c:ext xmlns:c16="http://schemas.microsoft.com/office/drawing/2014/chart" uri="{C3380CC4-5D6E-409C-BE32-E72D297353CC}">
              <c16:uniqueId val="{00000001-26B1-4E3F-B308-81C68F4569E4}"/>
            </c:ext>
          </c:extLst>
        </c:ser>
        <c:ser>
          <c:idx val="2"/>
          <c:order val="2"/>
          <c:tx>
            <c:strRef>
              <c:f>Comparison!$BO$16</c:f>
              <c:strCache>
                <c:ptCount val="1"/>
                <c:pt idx="0">
                  <c:v>Balanced Precision (%)</c:v>
                </c:pt>
              </c:strCache>
            </c:strRef>
          </c:tx>
          <c:spPr>
            <a:solidFill>
              <a:schemeClr val="accent3"/>
            </a:solidFill>
            <a:ln>
              <a:noFill/>
            </a:ln>
            <a:effectLst/>
          </c:spPr>
          <c:invertIfNegative val="0"/>
          <c:cat>
            <c:strRef>
              <c:f>Comparison!$BL$19:$BL$30</c:f>
              <c:strCache>
                <c:ptCount val="9"/>
                <c:pt idx="0">
                  <c:v>Naïve Bayes </c:v>
                </c:pt>
                <c:pt idx="1">
                  <c:v>LDC</c:v>
                </c:pt>
                <c:pt idx="2">
                  <c:v>DT</c:v>
                </c:pt>
                <c:pt idx="3">
                  <c:v>kNN</c:v>
                </c:pt>
                <c:pt idx="4">
                  <c:v>Logistic</c:v>
                </c:pt>
                <c:pt idx="5">
                  <c:v>RF-Classification</c:v>
                </c:pt>
                <c:pt idx="6">
                  <c:v>SVM</c:v>
                </c:pt>
                <c:pt idx="7">
                  <c:v>ANN</c:v>
                </c:pt>
                <c:pt idx="8">
                  <c:v>Combined Classifiers</c:v>
                </c:pt>
              </c:strCache>
            </c:strRef>
          </c:cat>
          <c:val>
            <c:numRef>
              <c:f>Comparison!$BO$19:$BO$38</c:f>
              <c:numCache>
                <c:formatCode>0%</c:formatCode>
                <c:ptCount val="9"/>
                <c:pt idx="0">
                  <c:v>0.75</c:v>
                </c:pt>
                <c:pt idx="1">
                  <c:v>0.78</c:v>
                </c:pt>
                <c:pt idx="2">
                  <c:v>0.79561708601256598</c:v>
                </c:pt>
                <c:pt idx="3">
                  <c:v>0.78073573062453905</c:v>
                </c:pt>
                <c:pt idx="4">
                  <c:v>0.59</c:v>
                </c:pt>
                <c:pt idx="5">
                  <c:v>0.8</c:v>
                </c:pt>
                <c:pt idx="6">
                  <c:v>0.8</c:v>
                </c:pt>
                <c:pt idx="7">
                  <c:v>0.78</c:v>
                </c:pt>
                <c:pt idx="8">
                  <c:v>0.87</c:v>
                </c:pt>
              </c:numCache>
            </c:numRef>
          </c:val>
          <c:extLst>
            <c:ext xmlns:c16="http://schemas.microsoft.com/office/drawing/2014/chart" uri="{C3380CC4-5D6E-409C-BE32-E72D297353CC}">
              <c16:uniqueId val="{00000002-26B1-4E3F-B308-81C68F4569E4}"/>
            </c:ext>
          </c:extLst>
        </c:ser>
        <c:ser>
          <c:idx val="3"/>
          <c:order val="3"/>
          <c:tx>
            <c:strRef>
              <c:f>Comparison!$BP$16</c:f>
              <c:strCache>
                <c:ptCount val="1"/>
                <c:pt idx="0">
                  <c:v> F1-Score </c:v>
                </c:pt>
              </c:strCache>
            </c:strRef>
          </c:tx>
          <c:spPr>
            <a:solidFill>
              <a:srgbClr val="92D050"/>
            </a:solidFill>
            <a:ln>
              <a:noFill/>
            </a:ln>
            <a:effectLst/>
          </c:spPr>
          <c:invertIfNegative val="0"/>
          <c:cat>
            <c:strRef>
              <c:f>Comparison!$BL$19:$BL$30</c:f>
              <c:strCache>
                <c:ptCount val="9"/>
                <c:pt idx="0">
                  <c:v>Naïve Bayes </c:v>
                </c:pt>
                <c:pt idx="1">
                  <c:v>LDC</c:v>
                </c:pt>
                <c:pt idx="2">
                  <c:v>DT</c:v>
                </c:pt>
                <c:pt idx="3">
                  <c:v>kNN</c:v>
                </c:pt>
                <c:pt idx="4">
                  <c:v>Logistic</c:v>
                </c:pt>
                <c:pt idx="5">
                  <c:v>RF-Classification</c:v>
                </c:pt>
                <c:pt idx="6">
                  <c:v>SVM</c:v>
                </c:pt>
                <c:pt idx="7">
                  <c:v>ANN</c:v>
                </c:pt>
                <c:pt idx="8">
                  <c:v>Combined Classifiers</c:v>
                </c:pt>
              </c:strCache>
            </c:strRef>
          </c:cat>
          <c:val>
            <c:numRef>
              <c:f>Comparison!$BP$19:$BP$38</c:f>
              <c:numCache>
                <c:formatCode>0%</c:formatCode>
                <c:ptCount val="9"/>
                <c:pt idx="0">
                  <c:v>0.50927012438394736</c:v>
                </c:pt>
                <c:pt idx="1">
                  <c:v>0.49143532191376266</c:v>
                </c:pt>
                <c:pt idx="2">
                  <c:v>0.49593495934959336</c:v>
                </c:pt>
                <c:pt idx="3">
                  <c:v>0.42553191489361702</c:v>
                </c:pt>
                <c:pt idx="4">
                  <c:v>0.4374505593852413</c:v>
                </c:pt>
                <c:pt idx="5">
                  <c:v>0.55864228709970698</c:v>
                </c:pt>
                <c:pt idx="6">
                  <c:v>0.54846701765252392</c:v>
                </c:pt>
                <c:pt idx="7">
                  <c:v>0.48967889908256873</c:v>
                </c:pt>
                <c:pt idx="8">
                  <c:v>0.6135782596345043</c:v>
                </c:pt>
              </c:numCache>
            </c:numRef>
          </c:val>
          <c:extLst>
            <c:ext xmlns:c16="http://schemas.microsoft.com/office/drawing/2014/chart" uri="{C3380CC4-5D6E-409C-BE32-E72D297353CC}">
              <c16:uniqueId val="{00000003-26B1-4E3F-B308-81C68F4569E4}"/>
            </c:ext>
          </c:extLst>
        </c:ser>
        <c:ser>
          <c:idx val="4"/>
          <c:order val="4"/>
          <c:tx>
            <c:strRef>
              <c:f>Comparison!$BQ$18</c:f>
              <c:strCache>
                <c:ptCount val="1"/>
                <c:pt idx="0">
                  <c:v>Pad</c:v>
                </c:pt>
              </c:strCache>
            </c:strRef>
          </c:tx>
          <c:spPr>
            <a:solidFill>
              <a:schemeClr val="accent5"/>
            </a:solidFill>
            <a:ln>
              <a:noFill/>
            </a:ln>
            <a:effectLst/>
          </c:spPr>
          <c:invertIfNegative val="0"/>
          <c:cat>
            <c:strRef>
              <c:f>Comparison!$BL$19:$BL$30</c:f>
              <c:strCache>
                <c:ptCount val="9"/>
                <c:pt idx="0">
                  <c:v>Naïve Bayes </c:v>
                </c:pt>
                <c:pt idx="1">
                  <c:v>LDC</c:v>
                </c:pt>
                <c:pt idx="2">
                  <c:v>DT</c:v>
                </c:pt>
                <c:pt idx="3">
                  <c:v>kNN</c:v>
                </c:pt>
                <c:pt idx="4">
                  <c:v>Logistic</c:v>
                </c:pt>
                <c:pt idx="5">
                  <c:v>RF-Classification</c:v>
                </c:pt>
                <c:pt idx="6">
                  <c:v>SVM</c:v>
                </c:pt>
                <c:pt idx="7">
                  <c:v>ANN</c:v>
                </c:pt>
                <c:pt idx="8">
                  <c:v>Combined Classifiers</c:v>
                </c:pt>
              </c:strCache>
            </c:strRef>
          </c:cat>
          <c:val>
            <c:numRef>
              <c:f>Comparison!$BQ$22:$BQ$41</c:f>
              <c:numCache>
                <c:formatCode>General</c:formatCode>
                <c:ptCount val="9"/>
                <c:pt idx="0">
                  <c:v>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4-26B1-4E3F-B308-81C68F4569E4}"/>
            </c:ext>
          </c:extLst>
        </c:ser>
        <c:dLbls>
          <c:showLegendKey val="0"/>
          <c:showVal val="0"/>
          <c:showCatName val="0"/>
          <c:showSerName val="0"/>
          <c:showPercent val="0"/>
          <c:showBubbleSize val="0"/>
        </c:dLbls>
        <c:gapWidth val="219"/>
        <c:overlap val="-27"/>
        <c:axId val="500231784"/>
        <c:axId val="500231128"/>
      </c:barChart>
      <c:barChart>
        <c:barDir val="col"/>
        <c:grouping val="clustered"/>
        <c:varyColors val="0"/>
        <c:ser>
          <c:idx val="5"/>
          <c:order val="5"/>
          <c:tx>
            <c:strRef>
              <c:f>Comparison!$BR$18</c:f>
              <c:strCache>
                <c:ptCount val="1"/>
                <c:pt idx="0">
                  <c:v>Pad</c:v>
                </c:pt>
              </c:strCache>
            </c:strRef>
          </c:tx>
          <c:spPr>
            <a:solidFill>
              <a:schemeClr val="accent6"/>
            </a:solidFill>
            <a:ln>
              <a:noFill/>
            </a:ln>
            <a:effectLst/>
          </c:spPr>
          <c:invertIfNegative val="0"/>
          <c:cat>
            <c:strLit>
              <c:ptCount val="9"/>
              <c:pt idx="0">
                <c:v>4</c:v>
              </c:pt>
              <c:pt idx="1">
                <c:v>5</c:v>
              </c:pt>
              <c:pt idx="2">
                <c:v>6</c:v>
              </c:pt>
              <c:pt idx="3">
                <c:v>7</c:v>
              </c:pt>
              <c:pt idx="4">
                <c:v>8</c:v>
              </c:pt>
              <c:pt idx="5">
                <c:v>9</c:v>
              </c:pt>
              <c:pt idx="6">
                <c:v>10</c:v>
              </c:pt>
              <c:pt idx="7">
                <c:v>11</c:v>
              </c:pt>
              <c:pt idx="8">
                <c:v>12</c:v>
              </c:pt>
              <c:extLst>
                <c:ext xmlns:c15="http://schemas.microsoft.com/office/drawing/2012/chart" uri="{02D57815-91ED-43cb-92C2-25804820EDAC}">
                  <c15:autoCat val="1"/>
                </c:ext>
              </c:extLst>
            </c:strLit>
          </c:cat>
          <c:val>
            <c:numRef>
              <c:f>Comparison!$BR$22:$BR$41</c:f>
              <c:numCache>
                <c:formatCode>General</c:formatCode>
                <c:ptCount val="9"/>
                <c:pt idx="0">
                  <c:v>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5-26B1-4E3F-B308-81C68F4569E4}"/>
            </c:ext>
          </c:extLst>
        </c:ser>
        <c:ser>
          <c:idx val="6"/>
          <c:order val="6"/>
          <c:tx>
            <c:strRef>
              <c:f>Comparison!$BS$18</c:f>
              <c:strCache>
                <c:ptCount val="1"/>
                <c:pt idx="0">
                  <c:v>Pad</c:v>
                </c:pt>
              </c:strCache>
            </c:strRef>
          </c:tx>
          <c:spPr>
            <a:solidFill>
              <a:schemeClr val="accent1">
                <a:lumMod val="60000"/>
              </a:schemeClr>
            </a:solidFill>
            <a:ln>
              <a:noFill/>
            </a:ln>
            <a:effectLst/>
          </c:spPr>
          <c:invertIfNegative val="0"/>
          <c:cat>
            <c:strLit>
              <c:ptCount val="9"/>
              <c:pt idx="0">
                <c:v>4</c:v>
              </c:pt>
              <c:pt idx="1">
                <c:v>5</c:v>
              </c:pt>
              <c:pt idx="2">
                <c:v>6</c:v>
              </c:pt>
              <c:pt idx="3">
                <c:v>7</c:v>
              </c:pt>
              <c:pt idx="4">
                <c:v>8</c:v>
              </c:pt>
              <c:pt idx="5">
                <c:v>9</c:v>
              </c:pt>
              <c:pt idx="6">
                <c:v>10</c:v>
              </c:pt>
              <c:pt idx="7">
                <c:v>11</c:v>
              </c:pt>
              <c:pt idx="8">
                <c:v>12</c:v>
              </c:pt>
              <c:extLst>
                <c:ext xmlns:c15="http://schemas.microsoft.com/office/drawing/2012/chart" uri="{02D57815-91ED-43cb-92C2-25804820EDAC}">
                  <c15:autoCat val="1"/>
                </c:ext>
              </c:extLst>
            </c:strLit>
          </c:cat>
          <c:val>
            <c:numRef>
              <c:f>Comparison!$BS$22:$BS$41</c:f>
              <c:numCache>
                <c:formatCode>General</c:formatCode>
                <c:ptCount val="9"/>
                <c:pt idx="0">
                  <c:v>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6-26B1-4E3F-B308-81C68F4569E4}"/>
            </c:ext>
          </c:extLst>
        </c:ser>
        <c:ser>
          <c:idx val="7"/>
          <c:order val="7"/>
          <c:tx>
            <c:strRef>
              <c:f>Comparison!$BT$18</c:f>
              <c:strCache>
                <c:ptCount val="1"/>
                <c:pt idx="0">
                  <c:v>Pad</c:v>
                </c:pt>
              </c:strCache>
            </c:strRef>
          </c:tx>
          <c:spPr>
            <a:solidFill>
              <a:schemeClr val="accent2">
                <a:lumMod val="60000"/>
              </a:schemeClr>
            </a:solidFill>
            <a:ln>
              <a:noFill/>
            </a:ln>
            <a:effectLst/>
          </c:spPr>
          <c:invertIfNegative val="0"/>
          <c:cat>
            <c:strLit>
              <c:ptCount val="9"/>
              <c:pt idx="0">
                <c:v>4</c:v>
              </c:pt>
              <c:pt idx="1">
                <c:v>5</c:v>
              </c:pt>
              <c:pt idx="2">
                <c:v>6</c:v>
              </c:pt>
              <c:pt idx="3">
                <c:v>7</c:v>
              </c:pt>
              <c:pt idx="4">
                <c:v>8</c:v>
              </c:pt>
              <c:pt idx="5">
                <c:v>9</c:v>
              </c:pt>
              <c:pt idx="6">
                <c:v>10</c:v>
              </c:pt>
              <c:pt idx="7">
                <c:v>11</c:v>
              </c:pt>
              <c:pt idx="8">
                <c:v>12</c:v>
              </c:pt>
              <c:extLst>
                <c:ext xmlns:c15="http://schemas.microsoft.com/office/drawing/2012/chart" uri="{02D57815-91ED-43cb-92C2-25804820EDAC}">
                  <c15:autoCat val="1"/>
                </c:ext>
              </c:extLst>
            </c:strLit>
          </c:cat>
          <c:val>
            <c:numRef>
              <c:f>Comparison!$BT$22:$BT$41</c:f>
              <c:numCache>
                <c:formatCode>General</c:formatCode>
                <c:ptCount val="9"/>
                <c:pt idx="0">
                  <c:v>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7-26B1-4E3F-B308-81C68F4569E4}"/>
            </c:ext>
          </c:extLst>
        </c:ser>
        <c:ser>
          <c:idx val="8"/>
          <c:order val="8"/>
          <c:tx>
            <c:strRef>
              <c:f>Comparison!$BU$18</c:f>
              <c:strCache>
                <c:ptCount val="1"/>
                <c:pt idx="0">
                  <c:v>Pad</c:v>
                </c:pt>
              </c:strCache>
            </c:strRef>
          </c:tx>
          <c:spPr>
            <a:solidFill>
              <a:schemeClr val="accent3">
                <a:lumMod val="60000"/>
              </a:schemeClr>
            </a:solidFill>
            <a:ln>
              <a:noFill/>
            </a:ln>
            <a:effectLst/>
          </c:spPr>
          <c:invertIfNegative val="0"/>
          <c:cat>
            <c:strLit>
              <c:ptCount val="9"/>
              <c:pt idx="0">
                <c:v>4</c:v>
              </c:pt>
              <c:pt idx="1">
                <c:v>5</c:v>
              </c:pt>
              <c:pt idx="2">
                <c:v>6</c:v>
              </c:pt>
              <c:pt idx="3">
                <c:v>7</c:v>
              </c:pt>
              <c:pt idx="4">
                <c:v>8</c:v>
              </c:pt>
              <c:pt idx="5">
                <c:v>9</c:v>
              </c:pt>
              <c:pt idx="6">
                <c:v>10</c:v>
              </c:pt>
              <c:pt idx="7">
                <c:v>11</c:v>
              </c:pt>
              <c:pt idx="8">
                <c:v>12</c:v>
              </c:pt>
              <c:extLst>
                <c:ext xmlns:c15="http://schemas.microsoft.com/office/drawing/2012/chart" uri="{02D57815-91ED-43cb-92C2-25804820EDAC}">
                  <c15:autoCat val="1"/>
                </c:ext>
              </c:extLst>
            </c:strLit>
          </c:cat>
          <c:val>
            <c:numRef>
              <c:f>Comparison!$BU$22:$BU$41</c:f>
              <c:numCache>
                <c:formatCode>General</c:formatCode>
                <c:ptCount val="9"/>
                <c:pt idx="0">
                  <c:v>0</c:v>
                </c:pt>
                <c:pt idx="1">
                  <c:v>0</c:v>
                </c:pt>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8-26B1-4E3F-B308-81C68F4569E4}"/>
            </c:ext>
          </c:extLst>
        </c:ser>
        <c:ser>
          <c:idx val="9"/>
          <c:order val="9"/>
          <c:tx>
            <c:strRef>
              <c:f>Comparison!$BV$16</c:f>
              <c:strCache>
                <c:ptCount val="1"/>
                <c:pt idx="0">
                  <c:v>Diff(True-False)</c:v>
                </c:pt>
              </c:strCache>
            </c:strRef>
          </c:tx>
          <c:spPr>
            <a:solidFill>
              <a:srgbClr val="FF0000"/>
            </a:solidFill>
            <a:ln>
              <a:solidFill>
                <a:srgbClr val="FF0000"/>
              </a:solidFill>
            </a:ln>
            <a:effectLst/>
          </c:spPr>
          <c:invertIfNegative val="0"/>
          <c:dLbls>
            <c:dLbl>
              <c:idx val="0"/>
              <c:layout>
                <c:manualLayout>
                  <c:x val="4.1666666666666666E-3"/>
                  <c:y val="1.17850663721946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26B1-4E3F-B308-81C68F4569E4}"/>
                </c:ext>
              </c:extLst>
            </c:dLbl>
            <c:dLbl>
              <c:idx val="1"/>
              <c:layout>
                <c:manualLayout>
                  <c:x val="4.1666666666666666E-3"/>
                  <c:y val="8.8387997791460008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26B1-4E3F-B308-81C68F4569E4}"/>
                </c:ext>
              </c:extLst>
            </c:dLbl>
            <c:dLbl>
              <c:idx val="3"/>
              <c:layout>
                <c:manualLayout>
                  <c:x val="2.777777777777676E-3"/>
                  <c:y val="1.178506637219466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26B1-4E3F-B308-81C68F4569E4}"/>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Lit>
              <c:ptCount val="9"/>
              <c:pt idx="0">
                <c:v>4</c:v>
              </c:pt>
              <c:pt idx="1">
                <c:v>5</c:v>
              </c:pt>
              <c:pt idx="2">
                <c:v>6</c:v>
              </c:pt>
              <c:pt idx="3">
                <c:v>7</c:v>
              </c:pt>
              <c:pt idx="4">
                <c:v>8</c:v>
              </c:pt>
              <c:pt idx="5">
                <c:v>9</c:v>
              </c:pt>
              <c:pt idx="6">
                <c:v>10</c:v>
              </c:pt>
              <c:pt idx="7">
                <c:v>11</c:v>
              </c:pt>
              <c:pt idx="8">
                <c:v>12</c:v>
              </c:pt>
              <c:extLst>
                <c:ext xmlns:c15="http://schemas.microsoft.com/office/drawing/2012/chart" uri="{02D57815-91ED-43cb-92C2-25804820EDAC}">
                  <c15:autoCat val="1"/>
                </c:ext>
              </c:extLst>
            </c:strLit>
          </c:cat>
          <c:val>
            <c:numRef>
              <c:f>Comparison!$BV$19:$BV$38</c:f>
              <c:numCache>
                <c:formatCode>General</c:formatCode>
                <c:ptCount val="9"/>
                <c:pt idx="0">
                  <c:v>27</c:v>
                </c:pt>
                <c:pt idx="1">
                  <c:v>30</c:v>
                </c:pt>
                <c:pt idx="2">
                  <c:v>38</c:v>
                </c:pt>
                <c:pt idx="3">
                  <c:v>27</c:v>
                </c:pt>
                <c:pt idx="4">
                  <c:v>36</c:v>
                </c:pt>
                <c:pt idx="5">
                  <c:v>51</c:v>
                </c:pt>
                <c:pt idx="6">
                  <c:v>48</c:v>
                </c:pt>
                <c:pt idx="7">
                  <c:v>35</c:v>
                </c:pt>
                <c:pt idx="8">
                  <c:v>60</c:v>
                </c:pt>
              </c:numCache>
            </c:numRef>
          </c:val>
          <c:extLst>
            <c:ext xmlns:c16="http://schemas.microsoft.com/office/drawing/2014/chart" uri="{C3380CC4-5D6E-409C-BE32-E72D297353CC}">
              <c16:uniqueId val="{0000000C-26B1-4E3F-B308-81C68F4569E4}"/>
            </c:ext>
          </c:extLst>
        </c:ser>
        <c:dLbls>
          <c:showLegendKey val="0"/>
          <c:showVal val="0"/>
          <c:showCatName val="0"/>
          <c:showSerName val="0"/>
          <c:showPercent val="0"/>
          <c:showBubbleSize val="0"/>
        </c:dLbls>
        <c:gapWidth val="219"/>
        <c:overlap val="-27"/>
        <c:axId val="538522048"/>
        <c:axId val="538549928"/>
      </c:barChart>
      <c:catAx>
        <c:axId val="500231784"/>
        <c:scaling>
          <c:orientation val="minMax"/>
        </c:scaling>
        <c:delete val="1"/>
        <c:axPos val="b"/>
        <c:numFmt formatCode="General" sourceLinked="1"/>
        <c:majorTickMark val="none"/>
        <c:minorTickMark val="none"/>
        <c:tickLblPos val="nextTo"/>
        <c:crossAx val="500231128"/>
        <c:crosses val="autoZero"/>
        <c:auto val="1"/>
        <c:lblAlgn val="ctr"/>
        <c:lblOffset val="100"/>
        <c:noMultiLvlLbl val="0"/>
      </c:catAx>
      <c:valAx>
        <c:axId val="500231128"/>
        <c:scaling>
          <c:orientation val="minMax"/>
          <c:max val="1"/>
        </c:scaling>
        <c:delete val="0"/>
        <c:axPos val="l"/>
        <c:title>
          <c:tx>
            <c:rich>
              <a:bodyPr rot="-540000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800"/>
                  <a:t>Percentage (%)</a:t>
                </a:r>
              </a:p>
            </c:rich>
          </c:tx>
          <c:layout>
            <c:manualLayout>
              <c:xMode val="edge"/>
              <c:yMode val="edge"/>
              <c:x val="2.1570538057742783E-2"/>
              <c:y val="0.32861335238740386"/>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500231784"/>
        <c:crosses val="autoZero"/>
        <c:crossBetween val="between"/>
        <c:majorUnit val="0.1"/>
      </c:valAx>
      <c:valAx>
        <c:axId val="538549928"/>
        <c:scaling>
          <c:orientation val="minMax"/>
          <c:min val="0"/>
        </c:scaling>
        <c:delete val="0"/>
        <c:axPos val="r"/>
        <c:majorGridlines>
          <c:spPr>
            <a:ln w="9525" cap="flat" cmpd="sng" algn="ctr">
              <a:solidFill>
                <a:schemeClr val="tx1">
                  <a:lumMod val="15000"/>
                  <a:lumOff val="85000"/>
                </a:schemeClr>
              </a:solidFill>
              <a:round/>
            </a:ln>
            <a:effectLst/>
          </c:spPr>
        </c:majorGridlines>
        <c:minorGridlines>
          <c:spPr>
            <a:ln w="9525" cap="flat" cmpd="sng" algn="ctr">
              <a:noFill/>
              <a:round/>
            </a:ln>
            <a:effectLst/>
          </c:spPr>
        </c:minorGridlines>
        <c:title>
          <c:tx>
            <c:rich>
              <a:bodyPr rot="-5400000" spcFirstLastPara="1" vertOverflow="ellipsis" vert="horz" wrap="square" anchor="ctr" anchorCtr="1"/>
              <a:lstStyle/>
              <a:p>
                <a:pPr>
                  <a:defRPr sz="16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r>
                  <a:rPr lang="en-US" sz="1600" dirty="0">
                    <a:solidFill>
                      <a:srgbClr val="FF0000"/>
                    </a:solidFill>
                  </a:rPr>
                  <a:t>Diff. Index</a:t>
                </a:r>
              </a:p>
            </c:rich>
          </c:tx>
          <c:layout>
            <c:manualLayout>
              <c:xMode val="edge"/>
              <c:yMode val="edge"/>
              <c:x val="0.96682556867891511"/>
              <c:y val="0.3368784421441397"/>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a:outerShdw blurRad="50800" sx="1000" sy="1000" algn="ctr" rotWithShape="0">
              <a:srgbClr val="FF0000"/>
            </a:outerShdw>
          </a:effectLst>
        </c:spPr>
        <c:txPr>
          <a:bodyPr rot="-180000" spcFirstLastPara="1" vertOverflow="ellipsis" wrap="square" anchor="ctr" anchorCtr="0"/>
          <a:lstStyle/>
          <a:p>
            <a:pPr>
              <a:defRPr sz="14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endParaRPr lang="en-US"/>
          </a:p>
        </c:txPr>
        <c:crossAx val="538522048"/>
        <c:crosses val="max"/>
        <c:crossBetween val="between"/>
      </c:valAx>
      <c:catAx>
        <c:axId val="538522048"/>
        <c:scaling>
          <c:orientation val="minMax"/>
        </c:scaling>
        <c:delete val="1"/>
        <c:axPos val="b"/>
        <c:numFmt formatCode="General" sourceLinked="1"/>
        <c:majorTickMark val="out"/>
        <c:minorTickMark val="none"/>
        <c:tickLblPos val="nextTo"/>
        <c:crossAx val="538549928"/>
        <c:crosses val="autoZero"/>
        <c:auto val="1"/>
        <c:lblAlgn val="ctr"/>
        <c:lblOffset val="100"/>
        <c:noMultiLvlLbl val="0"/>
      </c:catAx>
      <c:spPr>
        <a:noFill/>
        <a:ln>
          <a:noFill/>
        </a:ln>
        <a:effectLst/>
      </c:spPr>
    </c:plotArea>
    <c:legend>
      <c:legendPos val="b"/>
      <c:legendEntry>
        <c:idx val="4"/>
        <c:delete val="1"/>
      </c:legendEntry>
      <c:legendEntry>
        <c:idx val="5"/>
        <c:delete val="1"/>
      </c:legendEntry>
      <c:legendEntry>
        <c:idx val="6"/>
        <c:delete val="1"/>
      </c:legendEntry>
      <c:legendEntry>
        <c:idx val="7"/>
        <c:delete val="1"/>
      </c:legendEntry>
      <c:legendEntry>
        <c:idx val="8"/>
        <c:delete val="1"/>
      </c:legendEntry>
      <c:layout>
        <c:manualLayout>
          <c:xMode val="edge"/>
          <c:yMode val="edge"/>
          <c:x val="9.266141732283463E-2"/>
          <c:y val="5.4076287425705354E-2"/>
          <c:w val="0.87236975065616795"/>
          <c:h val="5.7113028236063658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rtl="0">
        <a:defRPr sz="1400">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en-US" sz="1400" b="0" i="0" baseline="0" dirty="0">
                <a:effectLst/>
              </a:rPr>
              <a:t>Evaluation of Solar Power Ramp Event Forecasts by Using Different Evaluation Metrics</a:t>
            </a:r>
            <a:endParaRPr lang="en-US" sz="1400" dirty="0">
              <a:effectLst/>
            </a:endParaRPr>
          </a:p>
        </c:rich>
      </c:tx>
      <c:layout>
        <c:manualLayout>
          <c:xMode val="edge"/>
          <c:yMode val="edge"/>
          <c:x val="0.15842049431321081"/>
          <c:y val="1.392415670185000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0.12569367731864733"/>
          <c:y val="0.20061728586635713"/>
          <c:w val="0.81004693721844323"/>
          <c:h val="0.76230956156875651"/>
        </c:manualLayout>
      </c:layout>
      <c:barChart>
        <c:barDir val="col"/>
        <c:grouping val="clustered"/>
        <c:varyColors val="0"/>
        <c:ser>
          <c:idx val="0"/>
          <c:order val="0"/>
          <c:tx>
            <c:strRef>
              <c:f>'Graph+data'!$D$4</c:f>
              <c:strCache>
                <c:ptCount val="1"/>
                <c:pt idx="0">
                  <c:v>Precision (%)</c:v>
                </c:pt>
              </c:strCache>
            </c:strRef>
          </c:tx>
          <c:spPr>
            <a:solidFill>
              <a:schemeClr val="accent1"/>
            </a:solidFill>
            <a:ln>
              <a:noFill/>
            </a:ln>
            <a:effectLst/>
          </c:spPr>
          <c:invertIfNegative val="0"/>
          <c:cat>
            <c:strRef>
              <c:f>'Graph+data'!$C$5:$C$25</c:f>
              <c:strCache>
                <c:ptCount val="9"/>
                <c:pt idx="0">
                  <c:v>Persistence,
 PV1</c:v>
                </c:pt>
                <c:pt idx="1">
                  <c:v>NARX</c:v>
                </c:pt>
                <c:pt idx="2">
                  <c:v>Simple Average (NARX, MLR, ANN, SVR) </c:v>
                </c:pt>
                <c:pt idx="3">
                  <c:v>Combined Forecasts</c:v>
                </c:pt>
                <c:pt idx="4">
                  <c:v>Adjust Approach (Pers.1)</c:v>
                </c:pt>
                <c:pt idx="5">
                  <c:v>RF-Regression</c:v>
                </c:pt>
                <c:pt idx="6">
                  <c:v>Adjust Approach (Pers.1,3 +NARX +Clouds)</c:v>
                </c:pt>
                <c:pt idx="7">
                  <c:v>Probabilistc Forecasts 
(Q1 to Q99)</c:v>
                </c:pt>
                <c:pt idx="8">
                  <c:v>Probabilistc Forecasts
 (Q25 to Q75)</c:v>
                </c:pt>
              </c:strCache>
            </c:strRef>
          </c:cat>
          <c:val>
            <c:numRef>
              <c:f>'Graph+data'!$D$5:$D$25</c:f>
              <c:numCache>
                <c:formatCode>0%</c:formatCode>
                <c:ptCount val="9"/>
                <c:pt idx="0">
                  <c:v>4.4999999999999997E-3</c:v>
                </c:pt>
                <c:pt idx="1">
                  <c:v>0.45</c:v>
                </c:pt>
                <c:pt idx="2">
                  <c:v>0.67</c:v>
                </c:pt>
                <c:pt idx="3">
                  <c:v>0.74</c:v>
                </c:pt>
                <c:pt idx="4">
                  <c:v>0.75</c:v>
                </c:pt>
                <c:pt idx="5">
                  <c:v>0.81</c:v>
                </c:pt>
                <c:pt idx="6">
                  <c:v>0.87</c:v>
                </c:pt>
                <c:pt idx="7">
                  <c:v>0.88</c:v>
                </c:pt>
                <c:pt idx="8">
                  <c:v>0.81</c:v>
                </c:pt>
              </c:numCache>
            </c:numRef>
          </c:val>
          <c:extLst>
            <c:ext xmlns:c16="http://schemas.microsoft.com/office/drawing/2014/chart" uri="{C3380CC4-5D6E-409C-BE32-E72D297353CC}">
              <c16:uniqueId val="{00000000-ECB3-400E-8677-6A7AC4903CDE}"/>
            </c:ext>
          </c:extLst>
        </c:ser>
        <c:ser>
          <c:idx val="1"/>
          <c:order val="1"/>
          <c:tx>
            <c:strRef>
              <c:f>'Graph+data'!$E$4</c:f>
              <c:strCache>
                <c:ptCount val="1"/>
                <c:pt idx="0">
                  <c:v>Recall (%)</c:v>
                </c:pt>
              </c:strCache>
            </c:strRef>
          </c:tx>
          <c:spPr>
            <a:solidFill>
              <a:srgbClr val="92D050"/>
            </a:solidFill>
            <a:ln>
              <a:noFill/>
            </a:ln>
            <a:effectLst/>
          </c:spPr>
          <c:invertIfNegative val="0"/>
          <c:cat>
            <c:strRef>
              <c:f>'Graph+data'!$C$5:$C$25</c:f>
              <c:strCache>
                <c:ptCount val="9"/>
                <c:pt idx="0">
                  <c:v>Persistence,
 PV1</c:v>
                </c:pt>
                <c:pt idx="1">
                  <c:v>NARX</c:v>
                </c:pt>
                <c:pt idx="2">
                  <c:v>Simple Average (NARX, MLR, ANN, SVR) </c:v>
                </c:pt>
                <c:pt idx="3">
                  <c:v>Combined Forecasts</c:v>
                </c:pt>
                <c:pt idx="4">
                  <c:v>Adjust Approach (Pers.1)</c:v>
                </c:pt>
                <c:pt idx="5">
                  <c:v>RF-Regression</c:v>
                </c:pt>
                <c:pt idx="6">
                  <c:v>Adjust Approach (Pers.1,3 +NARX +Clouds)</c:v>
                </c:pt>
                <c:pt idx="7">
                  <c:v>Probabilistc Forecasts 
(Q1 to Q99)</c:v>
                </c:pt>
                <c:pt idx="8">
                  <c:v>Probabilistc Forecasts
 (Q25 to Q75)</c:v>
                </c:pt>
              </c:strCache>
            </c:strRef>
          </c:cat>
          <c:val>
            <c:numRef>
              <c:f>'Graph+data'!$E$5:$E$25</c:f>
              <c:numCache>
                <c:formatCode>0%</c:formatCode>
                <c:ptCount val="9"/>
                <c:pt idx="0">
                  <c:v>4.4999999999999997E-3</c:v>
                </c:pt>
                <c:pt idx="1">
                  <c:v>5.5555555555555552E-2</c:v>
                </c:pt>
                <c:pt idx="2">
                  <c:v>0.32098765432098764</c:v>
                </c:pt>
                <c:pt idx="3">
                  <c:v>0.2839506172839506</c:v>
                </c:pt>
                <c:pt idx="4">
                  <c:v>0.3888888888888889</c:v>
                </c:pt>
                <c:pt idx="5">
                  <c:v>0.49382716049382713</c:v>
                </c:pt>
                <c:pt idx="6">
                  <c:v>0.51234567901234573</c:v>
                </c:pt>
                <c:pt idx="7">
                  <c:v>0.53086419753086422</c:v>
                </c:pt>
                <c:pt idx="8">
                  <c:v>0.66666666666666663</c:v>
                </c:pt>
              </c:numCache>
            </c:numRef>
          </c:val>
          <c:extLst>
            <c:ext xmlns:c16="http://schemas.microsoft.com/office/drawing/2014/chart" uri="{C3380CC4-5D6E-409C-BE32-E72D297353CC}">
              <c16:uniqueId val="{00000001-ECB3-400E-8677-6A7AC4903CDE}"/>
            </c:ext>
          </c:extLst>
        </c:ser>
        <c:ser>
          <c:idx val="2"/>
          <c:order val="2"/>
          <c:tx>
            <c:strRef>
              <c:f>'Graph+data'!$F$4</c:f>
              <c:strCache>
                <c:ptCount val="1"/>
                <c:pt idx="0">
                  <c:v>Balanced Precision (%)</c:v>
                </c:pt>
              </c:strCache>
            </c:strRef>
          </c:tx>
          <c:spPr>
            <a:solidFill>
              <a:schemeClr val="accent3"/>
            </a:solidFill>
            <a:ln>
              <a:noFill/>
            </a:ln>
            <a:effectLst/>
          </c:spPr>
          <c:invertIfNegative val="0"/>
          <c:cat>
            <c:strRef>
              <c:f>'Graph+data'!$C$5:$C$25</c:f>
              <c:strCache>
                <c:ptCount val="9"/>
                <c:pt idx="0">
                  <c:v>Persistence,
 PV1</c:v>
                </c:pt>
                <c:pt idx="1">
                  <c:v>NARX</c:v>
                </c:pt>
                <c:pt idx="2">
                  <c:v>Simple Average (NARX, MLR, ANN, SVR) </c:v>
                </c:pt>
                <c:pt idx="3">
                  <c:v>Combined Forecasts</c:v>
                </c:pt>
                <c:pt idx="4">
                  <c:v>Adjust Approach (Pers.1)</c:v>
                </c:pt>
                <c:pt idx="5">
                  <c:v>RF-Regression</c:v>
                </c:pt>
                <c:pt idx="6">
                  <c:v>Adjust Approach (Pers.1,3 +NARX +Clouds)</c:v>
                </c:pt>
                <c:pt idx="7">
                  <c:v>Probabilistc Forecasts 
(Q1 to Q99)</c:v>
                </c:pt>
                <c:pt idx="8">
                  <c:v>Probabilistc Forecasts
 (Q25 to Q75)</c:v>
                </c:pt>
              </c:strCache>
            </c:strRef>
          </c:cat>
          <c:val>
            <c:numRef>
              <c:f>'Graph+data'!$F$5:$F$25</c:f>
              <c:numCache>
                <c:formatCode>0%</c:formatCode>
                <c:ptCount val="9"/>
                <c:pt idx="0">
                  <c:v>0.34</c:v>
                </c:pt>
                <c:pt idx="1">
                  <c:v>0.61</c:v>
                </c:pt>
                <c:pt idx="2">
                  <c:v>0.8</c:v>
                </c:pt>
                <c:pt idx="3">
                  <c:v>0.79</c:v>
                </c:pt>
                <c:pt idx="4">
                  <c:v>0.83</c:v>
                </c:pt>
                <c:pt idx="5">
                  <c:v>0.81</c:v>
                </c:pt>
                <c:pt idx="6">
                  <c:v>0.86</c:v>
                </c:pt>
                <c:pt idx="7">
                  <c:v>0.9</c:v>
                </c:pt>
                <c:pt idx="8">
                  <c:v>0.88</c:v>
                </c:pt>
              </c:numCache>
            </c:numRef>
          </c:val>
          <c:extLst>
            <c:ext xmlns:c16="http://schemas.microsoft.com/office/drawing/2014/chart" uri="{C3380CC4-5D6E-409C-BE32-E72D297353CC}">
              <c16:uniqueId val="{00000002-ECB3-400E-8677-6A7AC4903CDE}"/>
            </c:ext>
          </c:extLst>
        </c:ser>
        <c:ser>
          <c:idx val="3"/>
          <c:order val="3"/>
          <c:tx>
            <c:strRef>
              <c:f>'Graph+data'!$G$4</c:f>
              <c:strCache>
                <c:ptCount val="1"/>
                <c:pt idx="0">
                  <c:v>F1-Score (%)</c:v>
                </c:pt>
              </c:strCache>
            </c:strRef>
          </c:tx>
          <c:spPr>
            <a:solidFill>
              <a:schemeClr val="accent4"/>
            </a:solidFill>
            <a:ln>
              <a:noFill/>
            </a:ln>
            <a:effectLst/>
          </c:spPr>
          <c:invertIfNegative val="0"/>
          <c:cat>
            <c:strRef>
              <c:f>'Graph+data'!$C$5:$C$25</c:f>
              <c:strCache>
                <c:ptCount val="9"/>
                <c:pt idx="0">
                  <c:v>Persistence,
 PV1</c:v>
                </c:pt>
                <c:pt idx="1">
                  <c:v>NARX</c:v>
                </c:pt>
                <c:pt idx="2">
                  <c:v>Simple Average (NARX, MLR, ANN, SVR) </c:v>
                </c:pt>
                <c:pt idx="3">
                  <c:v>Combined Forecasts</c:v>
                </c:pt>
                <c:pt idx="4">
                  <c:v>Adjust Approach (Pers.1)</c:v>
                </c:pt>
                <c:pt idx="5">
                  <c:v>RF-Regression</c:v>
                </c:pt>
                <c:pt idx="6">
                  <c:v>Adjust Approach (Pers.1,3 +NARX +Clouds)</c:v>
                </c:pt>
                <c:pt idx="7">
                  <c:v>Probabilistc Forecasts 
(Q1 to Q99)</c:v>
                </c:pt>
                <c:pt idx="8">
                  <c:v>Probabilistc Forecasts
 (Q25 to Q75)</c:v>
                </c:pt>
              </c:strCache>
            </c:strRef>
          </c:cat>
          <c:val>
            <c:numRef>
              <c:f>'Graph+data'!$G$5:$G$25</c:f>
              <c:numCache>
                <c:formatCode>0%</c:formatCode>
                <c:ptCount val="9"/>
                <c:pt idx="0">
                  <c:v>4.4999999999999997E-3</c:v>
                </c:pt>
                <c:pt idx="1">
                  <c:v>9.8901098901098897E-2</c:v>
                </c:pt>
                <c:pt idx="2">
                  <c:v>0.43403513143141897</c:v>
                </c:pt>
                <c:pt idx="3">
                  <c:v>0.41041716903785874</c:v>
                </c:pt>
                <c:pt idx="4">
                  <c:v>0.51219512195121952</c:v>
                </c:pt>
                <c:pt idx="5">
                  <c:v>0.64490488523711709</c:v>
                </c:pt>
                <c:pt idx="6">
                  <c:v>0.64490488523711709</c:v>
                </c:pt>
                <c:pt idx="7">
                  <c:v>0.66223311165558285</c:v>
                </c:pt>
                <c:pt idx="8">
                  <c:v>0.73137697516930034</c:v>
                </c:pt>
              </c:numCache>
            </c:numRef>
          </c:val>
          <c:extLst>
            <c:ext xmlns:c16="http://schemas.microsoft.com/office/drawing/2014/chart" uri="{C3380CC4-5D6E-409C-BE32-E72D297353CC}">
              <c16:uniqueId val="{00000003-ECB3-400E-8677-6A7AC4903CDE}"/>
            </c:ext>
          </c:extLst>
        </c:ser>
        <c:ser>
          <c:idx val="4"/>
          <c:order val="4"/>
          <c:tx>
            <c:strRef>
              <c:f>'Graph+data'!$H$4</c:f>
              <c:strCache>
                <c:ptCount val="1"/>
                <c:pt idx="0">
                  <c:v>Pad</c:v>
                </c:pt>
              </c:strCache>
            </c:strRef>
          </c:tx>
          <c:spPr>
            <a:solidFill>
              <a:schemeClr val="accent5"/>
            </a:solidFill>
            <a:ln>
              <a:noFill/>
            </a:ln>
            <a:effectLst/>
          </c:spPr>
          <c:invertIfNegative val="0"/>
          <c:cat>
            <c:strRef>
              <c:f>'Graph+data'!$C$5:$C$25</c:f>
              <c:strCache>
                <c:ptCount val="9"/>
                <c:pt idx="0">
                  <c:v>Persistence,
 PV1</c:v>
                </c:pt>
                <c:pt idx="1">
                  <c:v>NARX</c:v>
                </c:pt>
                <c:pt idx="2">
                  <c:v>Simple Average (NARX, MLR, ANN, SVR) </c:v>
                </c:pt>
                <c:pt idx="3">
                  <c:v>Combined Forecasts</c:v>
                </c:pt>
                <c:pt idx="4">
                  <c:v>Adjust Approach (Pers.1)</c:v>
                </c:pt>
                <c:pt idx="5">
                  <c:v>RF-Regression</c:v>
                </c:pt>
                <c:pt idx="6">
                  <c:v>Adjust Approach (Pers.1,3 +NARX +Clouds)</c:v>
                </c:pt>
                <c:pt idx="7">
                  <c:v>Probabilistc Forecasts 
(Q1 to Q99)</c:v>
                </c:pt>
                <c:pt idx="8">
                  <c:v>Probabilistc Forecasts
 (Q25 to Q75)</c:v>
                </c:pt>
              </c:strCache>
            </c:strRef>
          </c:cat>
          <c:val>
            <c:numRef>
              <c:f>'Graph+data'!$H$5:$H$25</c:f>
              <c:numCache>
                <c:formatCode>General</c:formatCode>
                <c:ptCount val="9"/>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4-ECB3-400E-8677-6A7AC4903CDE}"/>
            </c:ext>
          </c:extLst>
        </c:ser>
        <c:dLbls>
          <c:showLegendKey val="0"/>
          <c:showVal val="0"/>
          <c:showCatName val="0"/>
          <c:showSerName val="0"/>
          <c:showPercent val="0"/>
          <c:showBubbleSize val="0"/>
        </c:dLbls>
        <c:gapWidth val="219"/>
        <c:overlap val="-27"/>
        <c:axId val="500231784"/>
        <c:axId val="500231128"/>
      </c:barChart>
      <c:barChart>
        <c:barDir val="col"/>
        <c:grouping val="clustered"/>
        <c:varyColors val="0"/>
        <c:ser>
          <c:idx val="5"/>
          <c:order val="5"/>
          <c:tx>
            <c:strRef>
              <c:f>'Graph+data'!$I$4</c:f>
              <c:strCache>
                <c:ptCount val="1"/>
                <c:pt idx="0">
                  <c:v>Pad</c:v>
                </c:pt>
              </c:strCache>
            </c:strRef>
          </c:tx>
          <c:spPr>
            <a:solidFill>
              <a:schemeClr val="accent6"/>
            </a:solidFill>
            <a:ln>
              <a:noFill/>
            </a:ln>
            <a:effectLst/>
          </c:spPr>
          <c:invertIfNegative val="0"/>
          <c:cat>
            <c:strRef>
              <c:f>'Graph+data'!$C$5:$C$25</c:f>
              <c:strCache>
                <c:ptCount val="9"/>
                <c:pt idx="0">
                  <c:v>Persistence,
 PV1</c:v>
                </c:pt>
                <c:pt idx="1">
                  <c:v>NARX</c:v>
                </c:pt>
                <c:pt idx="2">
                  <c:v>Simple Average (NARX, MLR, ANN, SVR) </c:v>
                </c:pt>
                <c:pt idx="3">
                  <c:v>Combined Forecasts</c:v>
                </c:pt>
                <c:pt idx="4">
                  <c:v>Adjust Approach (Pers.1)</c:v>
                </c:pt>
                <c:pt idx="5">
                  <c:v>RF-Regression</c:v>
                </c:pt>
                <c:pt idx="6">
                  <c:v>Adjust Approach (Pers.1,3 +NARX +Clouds)</c:v>
                </c:pt>
                <c:pt idx="7">
                  <c:v>Probabilistc Forecasts 
(Q1 to Q99)</c:v>
                </c:pt>
                <c:pt idx="8">
                  <c:v>Probabilistc Forecasts
 (Q25 to Q75)</c:v>
                </c:pt>
              </c:strCache>
            </c:strRef>
          </c:cat>
          <c:val>
            <c:numRef>
              <c:f>'Graph+data'!$I$5:$I$25</c:f>
              <c:numCache>
                <c:formatCode>General</c:formatCode>
                <c:ptCount val="9"/>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5-ECB3-400E-8677-6A7AC4903CDE}"/>
            </c:ext>
          </c:extLst>
        </c:ser>
        <c:ser>
          <c:idx val="6"/>
          <c:order val="6"/>
          <c:tx>
            <c:strRef>
              <c:f>'Graph+data'!$J$4</c:f>
              <c:strCache>
                <c:ptCount val="1"/>
                <c:pt idx="0">
                  <c:v>Pad</c:v>
                </c:pt>
              </c:strCache>
            </c:strRef>
          </c:tx>
          <c:spPr>
            <a:solidFill>
              <a:schemeClr val="accent1">
                <a:lumMod val="60000"/>
              </a:schemeClr>
            </a:solidFill>
            <a:ln>
              <a:noFill/>
            </a:ln>
            <a:effectLst/>
          </c:spPr>
          <c:invertIfNegative val="0"/>
          <c:cat>
            <c:strRef>
              <c:f>'Graph+data'!$C$5:$C$25</c:f>
              <c:strCache>
                <c:ptCount val="9"/>
                <c:pt idx="0">
                  <c:v>Persistence,
 PV1</c:v>
                </c:pt>
                <c:pt idx="1">
                  <c:v>NARX</c:v>
                </c:pt>
                <c:pt idx="2">
                  <c:v>Simple Average (NARX, MLR, ANN, SVR) </c:v>
                </c:pt>
                <c:pt idx="3">
                  <c:v>Combined Forecasts</c:v>
                </c:pt>
                <c:pt idx="4">
                  <c:v>Adjust Approach (Pers.1)</c:v>
                </c:pt>
                <c:pt idx="5">
                  <c:v>RF-Regression</c:v>
                </c:pt>
                <c:pt idx="6">
                  <c:v>Adjust Approach (Pers.1,3 +NARX +Clouds)</c:v>
                </c:pt>
                <c:pt idx="7">
                  <c:v>Probabilistc Forecasts 
(Q1 to Q99)</c:v>
                </c:pt>
                <c:pt idx="8">
                  <c:v>Probabilistc Forecasts
 (Q25 to Q75)</c:v>
                </c:pt>
              </c:strCache>
            </c:strRef>
          </c:cat>
          <c:val>
            <c:numRef>
              <c:f>'Graph+data'!$J$5:$J$25</c:f>
              <c:numCache>
                <c:formatCode>General</c:formatCode>
                <c:ptCount val="9"/>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6-ECB3-400E-8677-6A7AC4903CDE}"/>
            </c:ext>
          </c:extLst>
        </c:ser>
        <c:ser>
          <c:idx val="7"/>
          <c:order val="7"/>
          <c:tx>
            <c:strRef>
              <c:f>'Graph+data'!$K$4</c:f>
              <c:strCache>
                <c:ptCount val="1"/>
                <c:pt idx="0">
                  <c:v>Pad</c:v>
                </c:pt>
              </c:strCache>
            </c:strRef>
          </c:tx>
          <c:spPr>
            <a:solidFill>
              <a:schemeClr val="accent2">
                <a:lumMod val="60000"/>
              </a:schemeClr>
            </a:solidFill>
            <a:ln>
              <a:noFill/>
            </a:ln>
            <a:effectLst/>
          </c:spPr>
          <c:invertIfNegative val="0"/>
          <c:cat>
            <c:strRef>
              <c:f>'Graph+data'!$C$5:$C$25</c:f>
              <c:strCache>
                <c:ptCount val="9"/>
                <c:pt idx="0">
                  <c:v>Persistence,
 PV1</c:v>
                </c:pt>
                <c:pt idx="1">
                  <c:v>NARX</c:v>
                </c:pt>
                <c:pt idx="2">
                  <c:v>Simple Average (NARX, MLR, ANN, SVR) </c:v>
                </c:pt>
                <c:pt idx="3">
                  <c:v>Combined Forecasts</c:v>
                </c:pt>
                <c:pt idx="4">
                  <c:v>Adjust Approach (Pers.1)</c:v>
                </c:pt>
                <c:pt idx="5">
                  <c:v>RF-Regression</c:v>
                </c:pt>
                <c:pt idx="6">
                  <c:v>Adjust Approach (Pers.1,3 +NARX +Clouds)</c:v>
                </c:pt>
                <c:pt idx="7">
                  <c:v>Probabilistc Forecasts 
(Q1 to Q99)</c:v>
                </c:pt>
                <c:pt idx="8">
                  <c:v>Probabilistc Forecasts
 (Q25 to Q75)</c:v>
                </c:pt>
              </c:strCache>
            </c:strRef>
          </c:cat>
          <c:val>
            <c:numRef>
              <c:f>'Graph+data'!$K$5:$K$25</c:f>
              <c:numCache>
                <c:formatCode>General</c:formatCode>
                <c:ptCount val="9"/>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7-ECB3-400E-8677-6A7AC4903CDE}"/>
            </c:ext>
          </c:extLst>
        </c:ser>
        <c:ser>
          <c:idx val="8"/>
          <c:order val="8"/>
          <c:tx>
            <c:strRef>
              <c:f>'Graph+data'!$L$4</c:f>
              <c:strCache>
                <c:ptCount val="1"/>
                <c:pt idx="0">
                  <c:v>Pad</c:v>
                </c:pt>
              </c:strCache>
            </c:strRef>
          </c:tx>
          <c:spPr>
            <a:solidFill>
              <a:schemeClr val="accent3">
                <a:lumMod val="60000"/>
              </a:schemeClr>
            </a:solidFill>
            <a:ln>
              <a:noFill/>
            </a:ln>
            <a:effectLst/>
          </c:spPr>
          <c:invertIfNegative val="0"/>
          <c:cat>
            <c:strRef>
              <c:f>'Graph+data'!$C$5:$C$25</c:f>
              <c:strCache>
                <c:ptCount val="9"/>
                <c:pt idx="0">
                  <c:v>Persistence,
 PV1</c:v>
                </c:pt>
                <c:pt idx="1">
                  <c:v>NARX</c:v>
                </c:pt>
                <c:pt idx="2">
                  <c:v>Simple Average (NARX, MLR, ANN, SVR) </c:v>
                </c:pt>
                <c:pt idx="3">
                  <c:v>Combined Forecasts</c:v>
                </c:pt>
                <c:pt idx="4">
                  <c:v>Adjust Approach (Pers.1)</c:v>
                </c:pt>
                <c:pt idx="5">
                  <c:v>RF-Regression</c:v>
                </c:pt>
                <c:pt idx="6">
                  <c:v>Adjust Approach (Pers.1,3 +NARX +Clouds)</c:v>
                </c:pt>
                <c:pt idx="7">
                  <c:v>Probabilistc Forecasts 
(Q1 to Q99)</c:v>
                </c:pt>
                <c:pt idx="8">
                  <c:v>Probabilistc Forecasts
 (Q25 to Q75)</c:v>
                </c:pt>
              </c:strCache>
            </c:strRef>
          </c:cat>
          <c:val>
            <c:numRef>
              <c:f>'Graph+data'!$L$5:$L$25</c:f>
              <c:numCache>
                <c:formatCode>General</c:formatCode>
                <c:ptCount val="9"/>
                <c:pt idx="2">
                  <c:v>0</c:v>
                </c:pt>
                <c:pt idx="3">
                  <c:v>0</c:v>
                </c:pt>
                <c:pt idx="4">
                  <c:v>0</c:v>
                </c:pt>
                <c:pt idx="5">
                  <c:v>0</c:v>
                </c:pt>
                <c:pt idx="6">
                  <c:v>0</c:v>
                </c:pt>
                <c:pt idx="7">
                  <c:v>0</c:v>
                </c:pt>
                <c:pt idx="8">
                  <c:v>0</c:v>
                </c:pt>
              </c:numCache>
            </c:numRef>
          </c:val>
          <c:extLst>
            <c:ext xmlns:c16="http://schemas.microsoft.com/office/drawing/2014/chart" uri="{C3380CC4-5D6E-409C-BE32-E72D297353CC}">
              <c16:uniqueId val="{00000008-ECB3-400E-8677-6A7AC4903CDE}"/>
            </c:ext>
          </c:extLst>
        </c:ser>
        <c:ser>
          <c:idx val="9"/>
          <c:order val="9"/>
          <c:tx>
            <c:strRef>
              <c:f>'Graph+data'!$M$4</c:f>
              <c:strCache>
                <c:ptCount val="1"/>
                <c:pt idx="0">
                  <c:v> Diff(True-False)</c:v>
                </c:pt>
              </c:strCache>
            </c:strRef>
          </c:tx>
          <c:spPr>
            <a:solidFill>
              <a:srgbClr val="FF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'Graph+data'!$C$5:$C$25</c:f>
              <c:strCache>
                <c:ptCount val="9"/>
                <c:pt idx="0">
                  <c:v>Persistence,
 PV1</c:v>
                </c:pt>
                <c:pt idx="1">
                  <c:v>NARX</c:v>
                </c:pt>
                <c:pt idx="2">
                  <c:v>Simple Average (NARX, MLR, ANN, SVR) </c:v>
                </c:pt>
                <c:pt idx="3">
                  <c:v>Combined Forecasts</c:v>
                </c:pt>
                <c:pt idx="4">
                  <c:v>Adjust Approach (Pers.1)</c:v>
                </c:pt>
                <c:pt idx="5">
                  <c:v>RF-Regression</c:v>
                </c:pt>
                <c:pt idx="6">
                  <c:v>Adjust Approach (Pers.1,3 +NARX +Clouds)</c:v>
                </c:pt>
                <c:pt idx="7">
                  <c:v>Probabilistc Forecasts 
(Q1 to Q99)</c:v>
                </c:pt>
                <c:pt idx="8">
                  <c:v>Probabilistc Forecasts
 (Q25 to Q75)</c:v>
                </c:pt>
              </c:strCache>
            </c:strRef>
          </c:cat>
          <c:val>
            <c:numRef>
              <c:f>'Graph+data'!$M$5:$M$25</c:f>
              <c:numCache>
                <c:formatCode>0</c:formatCode>
                <c:ptCount val="9"/>
                <c:pt idx="0">
                  <c:v>0.2</c:v>
                </c:pt>
                <c:pt idx="1">
                  <c:v>-2</c:v>
                </c:pt>
                <c:pt idx="2" formatCode="General">
                  <c:v>26</c:v>
                </c:pt>
                <c:pt idx="3" formatCode="General">
                  <c:v>30</c:v>
                </c:pt>
                <c:pt idx="4" formatCode="General">
                  <c:v>42</c:v>
                </c:pt>
                <c:pt idx="5" formatCode="General">
                  <c:v>61</c:v>
                </c:pt>
                <c:pt idx="6" formatCode="General">
                  <c:v>71</c:v>
                </c:pt>
                <c:pt idx="7" formatCode="General">
                  <c:v>74</c:v>
                </c:pt>
                <c:pt idx="8" formatCode="General">
                  <c:v>83</c:v>
                </c:pt>
              </c:numCache>
            </c:numRef>
          </c:val>
          <c:extLst>
            <c:ext xmlns:c16="http://schemas.microsoft.com/office/drawing/2014/chart" uri="{C3380CC4-5D6E-409C-BE32-E72D297353CC}">
              <c16:uniqueId val="{00000009-ECB3-400E-8677-6A7AC4903CDE}"/>
            </c:ext>
          </c:extLst>
        </c:ser>
        <c:dLbls>
          <c:showLegendKey val="0"/>
          <c:showVal val="0"/>
          <c:showCatName val="0"/>
          <c:showSerName val="0"/>
          <c:showPercent val="0"/>
          <c:showBubbleSize val="0"/>
        </c:dLbls>
        <c:gapWidth val="219"/>
        <c:overlap val="-27"/>
        <c:axId val="538522048"/>
        <c:axId val="538549928"/>
      </c:barChart>
      <c:catAx>
        <c:axId val="500231784"/>
        <c:scaling>
          <c:orientation val="minMax"/>
        </c:scaling>
        <c:delete val="1"/>
        <c:axPos val="b"/>
        <c:numFmt formatCode="General" sourceLinked="1"/>
        <c:majorTickMark val="none"/>
        <c:minorTickMark val="none"/>
        <c:tickLblPos val="nextTo"/>
        <c:crossAx val="500231128"/>
        <c:crosses val="autoZero"/>
        <c:auto val="1"/>
        <c:lblAlgn val="ctr"/>
        <c:lblOffset val="100"/>
        <c:noMultiLvlLbl val="0"/>
      </c:catAx>
      <c:valAx>
        <c:axId val="500231128"/>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800"/>
                  <a:t>Percentage (%)</a:t>
                </a:r>
              </a:p>
            </c:rich>
          </c:tx>
          <c:layout>
            <c:manualLayout>
              <c:xMode val="edge"/>
              <c:yMode val="edge"/>
              <c:x val="2.5765755370506741E-2"/>
              <c:y val="0.31747921431830101"/>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500231784"/>
        <c:crosses val="autoZero"/>
        <c:crossBetween val="between"/>
        <c:majorUnit val="0.1"/>
      </c:valAx>
      <c:valAx>
        <c:axId val="538549928"/>
        <c:scaling>
          <c:orientation val="minMax"/>
          <c:min val="-10"/>
        </c:scaling>
        <c:delete val="0"/>
        <c:axPos val="r"/>
        <c:majorGridlines>
          <c:spPr>
            <a:ln w="9525" cap="flat" cmpd="sng" algn="ctr">
              <a:solidFill>
                <a:schemeClr val="tx1">
                  <a:lumMod val="15000"/>
                  <a:lumOff val="85000"/>
                </a:schemeClr>
              </a:solidFill>
              <a:round/>
            </a:ln>
            <a:effectLst/>
          </c:spPr>
        </c:majorGridlines>
        <c:minorGridlines>
          <c:spPr>
            <a:ln w="9525" cap="flat" cmpd="sng" algn="ctr">
              <a:noFill/>
              <a:round/>
            </a:ln>
            <a:effectLst/>
          </c:spPr>
        </c:minorGridlines>
        <c:title>
          <c:tx>
            <c:rich>
              <a:bodyPr rot="-5400000" spcFirstLastPara="1" vertOverflow="ellipsis" vert="horz" wrap="square" anchor="ctr" anchorCtr="1"/>
              <a:lstStyle/>
              <a:p>
                <a:pPr>
                  <a:defRPr sz="16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r>
                  <a:rPr lang="en-US" sz="1600" dirty="0">
                    <a:solidFill>
                      <a:srgbClr val="FF0000"/>
                    </a:solidFill>
                  </a:rPr>
                  <a:t>Diff(True-False)</a:t>
                </a:r>
              </a:p>
            </c:rich>
          </c:tx>
          <c:layout>
            <c:manualLayout>
              <c:xMode val="edge"/>
              <c:yMode val="edge"/>
              <c:x val="0.96611111111111114"/>
              <c:y val="0.33818079120592642"/>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a:outerShdw blurRad="50800" sx="1000" sy="1000" algn="ctr" rotWithShape="0">
              <a:srgbClr val="FF0000"/>
            </a:outerShdw>
          </a:effectLst>
        </c:spPr>
        <c:txPr>
          <a:bodyPr rot="-180000" spcFirstLastPara="1" vertOverflow="ellipsis" wrap="square" anchor="ctr" anchorCtr="0"/>
          <a:lstStyle/>
          <a:p>
            <a:pPr>
              <a:defRPr sz="1400" b="1" i="0" u="none" strike="noStrike" kern="1200" baseline="0">
                <a:solidFill>
                  <a:srgbClr val="FF0000"/>
                </a:solidFill>
                <a:latin typeface="Times New Roman" panose="02020603050405020304" pitchFamily="18" charset="0"/>
                <a:ea typeface="+mn-ea"/>
                <a:cs typeface="Times New Roman" panose="02020603050405020304" pitchFamily="18" charset="0"/>
              </a:defRPr>
            </a:pPr>
            <a:endParaRPr lang="en-US"/>
          </a:p>
        </c:txPr>
        <c:crossAx val="538522048"/>
        <c:crosses val="max"/>
        <c:crossBetween val="between"/>
      </c:valAx>
      <c:catAx>
        <c:axId val="538522048"/>
        <c:scaling>
          <c:orientation val="minMax"/>
        </c:scaling>
        <c:delete val="1"/>
        <c:axPos val="b"/>
        <c:numFmt formatCode="General" sourceLinked="1"/>
        <c:majorTickMark val="out"/>
        <c:minorTickMark val="none"/>
        <c:tickLblPos val="nextTo"/>
        <c:crossAx val="538549928"/>
        <c:crosses val="autoZero"/>
        <c:auto val="1"/>
        <c:lblAlgn val="ctr"/>
        <c:lblOffset val="100"/>
        <c:noMultiLvlLbl val="0"/>
      </c:catAx>
      <c:spPr>
        <a:noFill/>
        <a:ln>
          <a:noFill/>
        </a:ln>
        <a:effectLst/>
      </c:spPr>
    </c:plotArea>
    <c:legend>
      <c:legendPos val="b"/>
      <c:legendEntry>
        <c:idx val="4"/>
        <c:delete val="1"/>
      </c:legendEntry>
      <c:legendEntry>
        <c:idx val="5"/>
        <c:delete val="1"/>
      </c:legendEntry>
      <c:legendEntry>
        <c:idx val="6"/>
        <c:delete val="1"/>
      </c:legendEntry>
      <c:legendEntry>
        <c:idx val="7"/>
        <c:delete val="1"/>
      </c:legendEntry>
      <c:legendEntry>
        <c:idx val="8"/>
        <c:delete val="1"/>
      </c:legendEntry>
      <c:layout>
        <c:manualLayout>
          <c:xMode val="edge"/>
          <c:yMode val="edge"/>
          <c:x val="5.5469050743657045E-2"/>
          <c:y val="0.10628892951023691"/>
          <c:w val="0.88764752274757353"/>
          <c:h val="5.2319574997038085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400">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30797549422694"/>
          <c:y val="0.1286089167589263"/>
          <c:w val="0.84019004862619528"/>
          <c:h val="0.67876873992451636"/>
        </c:manualLayout>
      </c:layout>
      <c:barChart>
        <c:barDir val="col"/>
        <c:grouping val="clustered"/>
        <c:varyColors val="0"/>
        <c:ser>
          <c:idx val="0"/>
          <c:order val="0"/>
          <c:tx>
            <c:strRef>
              <c:f>Graphs!$C$64</c:f>
              <c:strCache>
                <c:ptCount val="1"/>
                <c:pt idx="0">
                  <c:v>Average of Certainty</c:v>
                </c:pt>
              </c:strCache>
            </c:strRef>
          </c:tx>
          <c:spPr>
            <a:solidFill>
              <a:srgbClr val="FF0000"/>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Graphs!$D$55:$K$55</c:f>
              <c:strCache>
                <c:ptCount val="8"/>
                <c:pt idx="0">
                  <c:v>[0-0.1)</c:v>
                </c:pt>
                <c:pt idx="1">
                  <c:v>[0.1-0.2)</c:v>
                </c:pt>
                <c:pt idx="2">
                  <c:v>[0.2-0.3)</c:v>
                </c:pt>
                <c:pt idx="3">
                  <c:v>[0.3-0.4)</c:v>
                </c:pt>
                <c:pt idx="4">
                  <c:v>[0.4-0.5)</c:v>
                </c:pt>
                <c:pt idx="5">
                  <c:v>[0.5-0.6)</c:v>
                </c:pt>
                <c:pt idx="6">
                  <c:v>[0.6-0.7)</c:v>
                </c:pt>
                <c:pt idx="7">
                  <c:v>[0.7-0.8)</c:v>
                </c:pt>
              </c:strCache>
            </c:strRef>
          </c:cat>
          <c:val>
            <c:numRef>
              <c:f>Graphs!$D$64:$K$64</c:f>
              <c:numCache>
                <c:formatCode>0%</c:formatCode>
                <c:ptCount val="8"/>
                <c:pt idx="0">
                  <c:v>4.2081701175153904E-3</c:v>
                </c:pt>
                <c:pt idx="1">
                  <c:v>4.4209636517328794E-3</c:v>
                </c:pt>
                <c:pt idx="2">
                  <c:v>1.9728033472803299E-2</c:v>
                </c:pt>
                <c:pt idx="3">
                  <c:v>0.14756880733944999</c:v>
                </c:pt>
                <c:pt idx="4">
                  <c:v>0.42787037037037001</c:v>
                </c:pt>
                <c:pt idx="5">
                  <c:v>0.67780487804878109</c:v>
                </c:pt>
                <c:pt idx="6">
                  <c:v>0.88090909090909097</c:v>
                </c:pt>
                <c:pt idx="7">
                  <c:v>0.93500000000000005</c:v>
                </c:pt>
              </c:numCache>
            </c:numRef>
          </c:val>
          <c:extLst>
            <c:ext xmlns:c16="http://schemas.microsoft.com/office/drawing/2014/chart" uri="{C3380CC4-5D6E-409C-BE32-E72D297353CC}">
              <c16:uniqueId val="{00000000-3291-4216-8683-DB8C7C7D6CBD}"/>
            </c:ext>
          </c:extLst>
        </c:ser>
        <c:ser>
          <c:idx val="1"/>
          <c:order val="1"/>
          <c:tx>
            <c:strRef>
              <c:f>Graphs!$C$56</c:f>
              <c:strCache>
                <c:ptCount val="1"/>
                <c:pt idx="0">
                  <c:v>Std. Dv. of Certainty</c:v>
                </c:pt>
              </c:strCache>
            </c:strRef>
          </c:tx>
          <c:spPr>
            <a:solidFill>
              <a:srgbClr val="7030A0"/>
            </a:solidFill>
            <a:ln>
              <a:noFill/>
            </a:ln>
            <a:effectLst/>
          </c:spPr>
          <c:invertIfNegative val="0"/>
          <c:cat>
            <c:strRef>
              <c:f>Graphs!$D$55:$K$55</c:f>
              <c:strCache>
                <c:ptCount val="8"/>
                <c:pt idx="0">
                  <c:v>[0-0.1)</c:v>
                </c:pt>
                <c:pt idx="1">
                  <c:v>[0.1-0.2)</c:v>
                </c:pt>
                <c:pt idx="2">
                  <c:v>[0.2-0.3)</c:v>
                </c:pt>
                <c:pt idx="3">
                  <c:v>[0.3-0.4)</c:v>
                </c:pt>
                <c:pt idx="4">
                  <c:v>[0.4-0.5)</c:v>
                </c:pt>
                <c:pt idx="5">
                  <c:v>[0.5-0.6)</c:v>
                </c:pt>
                <c:pt idx="6">
                  <c:v>[0.6-0.7)</c:v>
                </c:pt>
                <c:pt idx="7">
                  <c:v>[0.7-0.8)</c:v>
                </c:pt>
              </c:strCache>
            </c:strRef>
          </c:cat>
          <c:val>
            <c:numRef>
              <c:f>Graphs!$D$56:$K$56</c:f>
              <c:numCache>
                <c:formatCode>0%</c:formatCode>
                <c:ptCount val="8"/>
                <c:pt idx="0">
                  <c:v>2.86633406996653E-2</c:v>
                </c:pt>
                <c:pt idx="1">
                  <c:v>2.8858402784168898E-2</c:v>
                </c:pt>
                <c:pt idx="2">
                  <c:v>5.5435471474428601E-2</c:v>
                </c:pt>
                <c:pt idx="3">
                  <c:v>0.157207946878345</c:v>
                </c:pt>
                <c:pt idx="4">
                  <c:v>0.26414400959603301</c:v>
                </c:pt>
                <c:pt idx="5">
                  <c:v>0.277006427679232</c:v>
                </c:pt>
                <c:pt idx="6">
                  <c:v>0.17172387984520601</c:v>
                </c:pt>
                <c:pt idx="7">
                  <c:v>9.1923881554251186E-2</c:v>
                </c:pt>
              </c:numCache>
            </c:numRef>
          </c:val>
          <c:extLst>
            <c:ext xmlns:c16="http://schemas.microsoft.com/office/drawing/2014/chart" uri="{C3380CC4-5D6E-409C-BE32-E72D297353CC}">
              <c16:uniqueId val="{00000001-3291-4216-8683-DB8C7C7D6CBD}"/>
            </c:ext>
          </c:extLst>
        </c:ser>
        <c:dLbls>
          <c:showLegendKey val="0"/>
          <c:showVal val="0"/>
          <c:showCatName val="0"/>
          <c:showSerName val="0"/>
          <c:showPercent val="0"/>
          <c:showBubbleSize val="0"/>
        </c:dLbls>
        <c:gapWidth val="219"/>
        <c:overlap val="-27"/>
        <c:axId val="423647592"/>
        <c:axId val="423647920"/>
      </c:barChart>
      <c:catAx>
        <c:axId val="423647592"/>
        <c:scaling>
          <c:orientation val="minMax"/>
        </c:scaling>
        <c:delete val="1"/>
        <c:axPos val="b"/>
        <c:numFmt formatCode="General" sourceLinked="1"/>
        <c:majorTickMark val="none"/>
        <c:minorTickMark val="none"/>
        <c:tickLblPos val="nextTo"/>
        <c:crossAx val="423647920"/>
        <c:crosses val="autoZero"/>
        <c:auto val="1"/>
        <c:lblAlgn val="ctr"/>
        <c:lblOffset val="100"/>
        <c:noMultiLvlLbl val="0"/>
      </c:catAx>
      <c:valAx>
        <c:axId val="423647920"/>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US" dirty="0"/>
                  <a:t>Certainty of</a:t>
                </a:r>
                <a:r>
                  <a:rPr lang="en-US" baseline="0" dirty="0"/>
                  <a:t> HR</a:t>
                </a:r>
                <a:r>
                  <a:rPr lang="en-US" dirty="0"/>
                  <a:t> (%)</a:t>
                </a:r>
              </a:p>
            </c:rich>
          </c:tx>
          <c:layout>
            <c:manualLayout>
              <c:xMode val="edge"/>
              <c:yMode val="edge"/>
              <c:x val="2.2763189135047206E-2"/>
              <c:y val="0.10993935221559678"/>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423647592"/>
        <c:crosses val="autoZero"/>
        <c:crossBetween val="between"/>
        <c:majorUnit val="0.1"/>
      </c:valAx>
      <c:spPr>
        <a:noFill/>
        <a:ln>
          <a:noFill/>
        </a:ln>
        <a:effectLst/>
      </c:spPr>
    </c:plotArea>
    <c:legend>
      <c:legendPos val="b"/>
      <c:layout>
        <c:manualLayout>
          <c:xMode val="edge"/>
          <c:yMode val="edge"/>
          <c:x val="9.1744869880616003E-2"/>
          <c:y val="2.3342479623515863E-2"/>
          <c:w val="0.80254735498699725"/>
          <c:h val="9.8842228054826481E-2"/>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sz="1200">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862775989223008"/>
          <c:y val="0.13536395639169832"/>
          <c:w val="0.82758092738407696"/>
          <c:h val="0.81499763254094526"/>
        </c:manualLayout>
      </c:layout>
      <c:barChart>
        <c:barDir val="col"/>
        <c:grouping val="clustered"/>
        <c:varyColors val="0"/>
        <c:ser>
          <c:idx val="0"/>
          <c:order val="0"/>
          <c:tx>
            <c:strRef>
              <c:f>Graphs!$C$12</c:f>
              <c:strCache>
                <c:ptCount val="1"/>
                <c:pt idx="0">
                  <c:v>Average of Certainty</c:v>
                </c:pt>
              </c:strCache>
            </c:strRef>
          </c:tx>
          <c:spPr>
            <a:solidFill>
              <a:srgbClr val="FF0000"/>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Graphs!$D$10:$J$10</c:f>
              <c:numCache>
                <c:formatCode>General</c:formatCode>
                <c:ptCount val="7"/>
                <c:pt idx="0">
                  <c:v>0.1</c:v>
                </c:pt>
                <c:pt idx="1">
                  <c:v>0.2</c:v>
                </c:pt>
                <c:pt idx="2">
                  <c:v>0.3</c:v>
                </c:pt>
                <c:pt idx="3">
                  <c:v>0.4</c:v>
                </c:pt>
                <c:pt idx="4">
                  <c:v>0.5</c:v>
                </c:pt>
                <c:pt idx="5">
                  <c:v>0.6</c:v>
                </c:pt>
                <c:pt idx="6">
                  <c:v>0.7</c:v>
                </c:pt>
              </c:numCache>
            </c:numRef>
          </c:cat>
          <c:val>
            <c:numRef>
              <c:f>Graphs!$D$12:$J$12</c:f>
              <c:numCache>
                <c:formatCode>0%</c:formatCode>
                <c:ptCount val="7"/>
                <c:pt idx="0">
                  <c:v>0.78065654091131809</c:v>
                </c:pt>
                <c:pt idx="1">
                  <c:v>0.64087412587412595</c:v>
                </c:pt>
                <c:pt idx="2">
                  <c:v>0.58586842105263204</c:v>
                </c:pt>
                <c:pt idx="3">
                  <c:v>0.52814814814814803</c:v>
                </c:pt>
                <c:pt idx="4">
                  <c:v>0.43592592592592605</c:v>
                </c:pt>
                <c:pt idx="5">
                  <c:v>0.36384615384615399</c:v>
                </c:pt>
                <c:pt idx="6">
                  <c:v>0.12</c:v>
                </c:pt>
              </c:numCache>
            </c:numRef>
          </c:val>
          <c:extLst>
            <c:ext xmlns:c16="http://schemas.microsoft.com/office/drawing/2014/chart" uri="{C3380CC4-5D6E-409C-BE32-E72D297353CC}">
              <c16:uniqueId val="{00000000-7D55-428D-BE01-B2991D30838E}"/>
            </c:ext>
          </c:extLst>
        </c:ser>
        <c:ser>
          <c:idx val="1"/>
          <c:order val="1"/>
          <c:tx>
            <c:strRef>
              <c:f>Graphs!$C$11</c:f>
              <c:strCache>
                <c:ptCount val="1"/>
                <c:pt idx="0">
                  <c:v>Std. Dv. of Certainty</c:v>
                </c:pt>
              </c:strCache>
            </c:strRef>
          </c:tx>
          <c:spPr>
            <a:solidFill>
              <a:srgbClr val="7030A0"/>
            </a:solidFill>
            <a:ln>
              <a:noFill/>
            </a:ln>
            <a:effectLst/>
          </c:spPr>
          <c:invertIfNegative val="0"/>
          <c:cat>
            <c:numRef>
              <c:f>Graphs!$D$10:$J$10</c:f>
              <c:numCache>
                <c:formatCode>General</c:formatCode>
                <c:ptCount val="7"/>
                <c:pt idx="0">
                  <c:v>0.1</c:v>
                </c:pt>
                <c:pt idx="1">
                  <c:v>0.2</c:v>
                </c:pt>
                <c:pt idx="2">
                  <c:v>0.3</c:v>
                </c:pt>
                <c:pt idx="3">
                  <c:v>0.4</c:v>
                </c:pt>
                <c:pt idx="4">
                  <c:v>0.5</c:v>
                </c:pt>
                <c:pt idx="5">
                  <c:v>0.6</c:v>
                </c:pt>
                <c:pt idx="6">
                  <c:v>0.7</c:v>
                </c:pt>
              </c:numCache>
            </c:numRef>
          </c:cat>
          <c:val>
            <c:numRef>
              <c:f>Graphs!$D$11:$J$11</c:f>
              <c:numCache>
                <c:formatCode>0%</c:formatCode>
                <c:ptCount val="7"/>
                <c:pt idx="0">
                  <c:v>0.25307435185388599</c:v>
                </c:pt>
                <c:pt idx="1">
                  <c:v>0.312864292973002</c:v>
                </c:pt>
                <c:pt idx="2">
                  <c:v>0.32680920587956597</c:v>
                </c:pt>
                <c:pt idx="3">
                  <c:v>0.30054241279885802</c:v>
                </c:pt>
                <c:pt idx="4">
                  <c:v>0.28512505378569597</c:v>
                </c:pt>
                <c:pt idx="5">
                  <c:v>0.24753917068949099</c:v>
                </c:pt>
                <c:pt idx="6">
                  <c:v>1.4142135623731001E-2</c:v>
                </c:pt>
              </c:numCache>
            </c:numRef>
          </c:val>
          <c:extLst>
            <c:ext xmlns:c16="http://schemas.microsoft.com/office/drawing/2014/chart" uri="{C3380CC4-5D6E-409C-BE32-E72D297353CC}">
              <c16:uniqueId val="{00000001-7D55-428D-BE01-B2991D30838E}"/>
            </c:ext>
          </c:extLst>
        </c:ser>
        <c:dLbls>
          <c:showLegendKey val="0"/>
          <c:showVal val="0"/>
          <c:showCatName val="0"/>
          <c:showSerName val="0"/>
          <c:showPercent val="0"/>
          <c:showBubbleSize val="0"/>
        </c:dLbls>
        <c:gapWidth val="219"/>
        <c:overlap val="-27"/>
        <c:axId val="423647592"/>
        <c:axId val="423647920"/>
      </c:barChart>
      <c:catAx>
        <c:axId val="423647592"/>
        <c:scaling>
          <c:orientation val="minMax"/>
        </c:scaling>
        <c:delete val="1"/>
        <c:axPos val="b"/>
        <c:numFmt formatCode="General" sourceLinked="1"/>
        <c:majorTickMark val="none"/>
        <c:minorTickMark val="none"/>
        <c:tickLblPos val="nextTo"/>
        <c:crossAx val="423647920"/>
        <c:crosses val="autoZero"/>
        <c:auto val="1"/>
        <c:lblAlgn val="ctr"/>
        <c:lblOffset val="100"/>
        <c:noMultiLvlLbl val="0"/>
      </c:catAx>
      <c:valAx>
        <c:axId val="423647920"/>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r>
                  <a:rPr lang="en-US" dirty="0"/>
                  <a:t>Certainty of HR (%)</a:t>
                </a:r>
              </a:p>
            </c:rich>
          </c:tx>
          <c:overlay val="0"/>
          <c:spPr>
            <a:noFill/>
            <a:ln>
              <a:noFill/>
            </a:ln>
            <a:effectLst/>
          </c:spPr>
          <c:txPr>
            <a:bodyPr rot="-540000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423647592"/>
        <c:crosses val="autoZero"/>
        <c:crossBetween val="between"/>
        <c:majorUnit val="0.1"/>
      </c:valAx>
      <c:spPr>
        <a:noFill/>
        <a:ln>
          <a:noFill/>
        </a:ln>
        <a:effectLst/>
      </c:spPr>
    </c:plotArea>
    <c:legend>
      <c:legendPos val="b"/>
      <c:layout>
        <c:manualLayout>
          <c:xMode val="edge"/>
          <c:yMode val="edge"/>
          <c:x val="0.1641232047857159"/>
          <c:y val="9.0956307604969453E-3"/>
          <c:w val="0.72973922964372129"/>
          <c:h val="9.8842228054826481E-2"/>
        </c:manualLayout>
      </c:layout>
      <c:overlay val="0"/>
      <c:spPr>
        <a:noFill/>
        <a:ln>
          <a:noFill/>
        </a:ln>
        <a:effectLst/>
      </c:spPr>
      <c:txPr>
        <a:bodyPr rot="0" spcFirstLastPara="1" vertOverflow="ellipsis" vert="horz" wrap="square" anchor="ctr" anchorCtr="1"/>
        <a:lstStyle/>
        <a:p>
          <a:pPr>
            <a:defRPr sz="12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sz="1200">
          <a:solidFill>
            <a:sysClr val="windowText" lastClr="000000"/>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10734566784579"/>
          <c:y val="6.5231352112805729E-2"/>
          <c:w val="0.83054221432954023"/>
          <c:h val="0.77904657118874765"/>
        </c:manualLayout>
      </c:layout>
      <c:barChart>
        <c:barDir val="col"/>
        <c:grouping val="clustered"/>
        <c:varyColors val="0"/>
        <c:ser>
          <c:idx val="0"/>
          <c:order val="0"/>
          <c:spPr>
            <a:solidFill>
              <a:schemeClr val="accent1"/>
            </a:solidFill>
            <a:ln>
              <a:noFill/>
            </a:ln>
            <a:effectLst/>
          </c:spPr>
          <c:invertIfNegative val="0"/>
          <c:cat>
            <c:strRef>
              <c:f>Both!$D$11:$I$11</c:f>
              <c:strCache>
                <c:ptCount val="6"/>
                <c:pt idx="0">
                  <c:v>Persistence</c:v>
                </c:pt>
                <c:pt idx="1">
                  <c:v> NAR</c:v>
                </c:pt>
                <c:pt idx="2">
                  <c:v>ARIMA</c:v>
                </c:pt>
                <c:pt idx="3">
                  <c:v>ANN</c:v>
                </c:pt>
                <c:pt idx="4">
                  <c:v>ELM</c:v>
                </c:pt>
                <c:pt idx="5">
                  <c:v>Simple Average</c:v>
                </c:pt>
              </c:strCache>
            </c:strRef>
          </c:cat>
          <c:val>
            <c:numRef>
              <c:f>Both!$D$22:$I$22</c:f>
              <c:numCache>
                <c:formatCode>0%</c:formatCode>
                <c:ptCount val="6"/>
                <c:pt idx="0">
                  <c:v>0.43710882293559439</c:v>
                </c:pt>
                <c:pt idx="1">
                  <c:v>0.33173537871524428</c:v>
                </c:pt>
                <c:pt idx="2">
                  <c:v>0.34935822637106173</c:v>
                </c:pt>
                <c:pt idx="3">
                  <c:v>0.3190034196384951</c:v>
                </c:pt>
                <c:pt idx="4">
                  <c:v>0.34307257304429772</c:v>
                </c:pt>
                <c:pt idx="5">
                  <c:v>0.15795832074901828</c:v>
                </c:pt>
              </c:numCache>
            </c:numRef>
          </c:val>
          <c:extLst>
            <c:ext xmlns:c16="http://schemas.microsoft.com/office/drawing/2014/chart" uri="{C3380CC4-5D6E-409C-BE32-E72D297353CC}">
              <c16:uniqueId val="{00000000-5B33-41E9-A32D-6AB9162EA781}"/>
            </c:ext>
          </c:extLst>
        </c:ser>
        <c:dLbls>
          <c:showLegendKey val="0"/>
          <c:showVal val="0"/>
          <c:showCatName val="0"/>
          <c:showSerName val="0"/>
          <c:showPercent val="0"/>
          <c:showBubbleSize val="0"/>
        </c:dLbls>
        <c:gapWidth val="219"/>
        <c:overlap val="-27"/>
        <c:axId val="398342920"/>
        <c:axId val="398347840"/>
      </c:barChart>
      <c:catAx>
        <c:axId val="398342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398347840"/>
        <c:crosses val="autoZero"/>
        <c:auto val="1"/>
        <c:lblAlgn val="ctr"/>
        <c:lblOffset val="100"/>
        <c:noMultiLvlLbl val="0"/>
      </c:catAx>
      <c:valAx>
        <c:axId val="3983478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600"/>
                  <a:t>Improvement (%)</a:t>
                </a:r>
              </a:p>
            </c:rich>
          </c:tx>
          <c:layout>
            <c:manualLayout>
              <c:xMode val="edge"/>
              <c:yMode val="edge"/>
              <c:x val="0"/>
              <c:y val="0.27379965902935388"/>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398342920"/>
        <c:crosses val="autoZero"/>
        <c:crossBetween val="between"/>
      </c:valAx>
      <c:spPr>
        <a:noFill/>
        <a:ln>
          <a:noFill/>
        </a:ln>
        <a:effectLst/>
      </c:spPr>
    </c:plotArea>
    <c:plotVisOnly val="1"/>
    <c:dispBlanksAs val="gap"/>
    <c:showDLblsOverMax val="0"/>
  </c:chart>
  <c:spPr>
    <a:noFill/>
    <a:ln>
      <a:noFill/>
    </a:ln>
    <a:effectLst/>
  </c:spPr>
  <c:txPr>
    <a:bodyPr/>
    <a:lstStyle/>
    <a:p>
      <a:pPr>
        <a:defRPr sz="1100">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r>
              <a:rPr lang="en-US" sz="1400" b="0" i="0" baseline="0" dirty="0">
                <a:effectLst/>
              </a:rPr>
              <a:t>Evaluation of Solar Power Ramp Event Forecasts by Using Different Evaluation Metrics</a:t>
            </a:r>
            <a:endParaRPr lang="en-US" sz="1400" dirty="0">
              <a:effectLst/>
            </a:endParaRPr>
          </a:p>
        </c:rich>
      </c:tx>
      <c:layout>
        <c:manualLayout>
          <c:xMode val="edge"/>
          <c:yMode val="edge"/>
          <c:x val="0.12757144030838002"/>
          <c:y val="1.76509373693372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manualLayout>
          <c:layoutTarget val="inner"/>
          <c:xMode val="edge"/>
          <c:yMode val="edge"/>
          <c:x val="0.1346510858284074"/>
          <c:y val="0.20205600475398747"/>
          <c:w val="0.75401206127455145"/>
          <c:h val="0.59525735034367211"/>
        </c:manualLayout>
      </c:layout>
      <c:barChart>
        <c:barDir val="col"/>
        <c:grouping val="clustered"/>
        <c:varyColors val="0"/>
        <c:ser>
          <c:idx val="0"/>
          <c:order val="0"/>
          <c:tx>
            <c:strRef>
              <c:f>Graphs!$AC$3</c:f>
              <c:strCache>
                <c:ptCount val="1"/>
                <c:pt idx="0">
                  <c:v>Precision (%)</c:v>
                </c:pt>
              </c:strCache>
            </c:strRef>
          </c:tx>
          <c:spPr>
            <a:solidFill>
              <a:schemeClr val="accent1"/>
            </a:solidFill>
            <a:ln>
              <a:noFill/>
            </a:ln>
            <a:effectLst/>
          </c:spPr>
          <c:invertIfNegative val="0"/>
          <c:cat>
            <c:strRef>
              <c:f>Graphs!$P$4:$P$10</c:f>
              <c:strCache>
                <c:ptCount val="6"/>
                <c:pt idx="0">
                  <c:v>NAR</c:v>
                </c:pt>
                <c:pt idx="1">
                  <c:v>ARIMA</c:v>
                </c:pt>
                <c:pt idx="2">
                  <c:v>ANN</c:v>
                </c:pt>
                <c:pt idx="3">
                  <c:v>ELM</c:v>
                </c:pt>
                <c:pt idx="4">
                  <c:v>Simple Avg.</c:v>
                </c:pt>
                <c:pt idx="5">
                  <c:v>Adj Apraoach</c:v>
                </c:pt>
              </c:strCache>
            </c:strRef>
          </c:cat>
          <c:val>
            <c:numRef>
              <c:f>Graphs!$AC$4:$AC$10</c:f>
              <c:numCache>
                <c:formatCode>0%</c:formatCode>
                <c:ptCount val="6"/>
                <c:pt idx="0">
                  <c:v>0.39</c:v>
                </c:pt>
                <c:pt idx="1">
                  <c:v>0.36</c:v>
                </c:pt>
                <c:pt idx="2">
                  <c:v>0.45</c:v>
                </c:pt>
                <c:pt idx="3">
                  <c:v>0.33</c:v>
                </c:pt>
                <c:pt idx="4">
                  <c:v>0.69</c:v>
                </c:pt>
                <c:pt idx="5">
                  <c:v>0.6</c:v>
                </c:pt>
              </c:numCache>
            </c:numRef>
          </c:val>
          <c:extLst>
            <c:ext xmlns:c16="http://schemas.microsoft.com/office/drawing/2014/chart" uri="{C3380CC4-5D6E-409C-BE32-E72D297353CC}">
              <c16:uniqueId val="{00000000-E679-4C10-A91F-31E40D89E066}"/>
            </c:ext>
          </c:extLst>
        </c:ser>
        <c:ser>
          <c:idx val="1"/>
          <c:order val="1"/>
          <c:tx>
            <c:strRef>
              <c:f>Graphs!$AD$3</c:f>
              <c:strCache>
                <c:ptCount val="1"/>
                <c:pt idx="0">
                  <c:v>Recall (%)</c:v>
                </c:pt>
              </c:strCache>
            </c:strRef>
          </c:tx>
          <c:spPr>
            <a:solidFill>
              <a:schemeClr val="accent2"/>
            </a:solidFill>
            <a:ln>
              <a:noFill/>
            </a:ln>
            <a:effectLst/>
          </c:spPr>
          <c:invertIfNegative val="0"/>
          <c:cat>
            <c:strRef>
              <c:f>Graphs!$P$4:$P$10</c:f>
              <c:strCache>
                <c:ptCount val="6"/>
                <c:pt idx="0">
                  <c:v>NAR</c:v>
                </c:pt>
                <c:pt idx="1">
                  <c:v>ARIMA</c:v>
                </c:pt>
                <c:pt idx="2">
                  <c:v>ANN</c:v>
                </c:pt>
                <c:pt idx="3">
                  <c:v>ELM</c:v>
                </c:pt>
                <c:pt idx="4">
                  <c:v>Simple Avg.</c:v>
                </c:pt>
                <c:pt idx="5">
                  <c:v>Adj Apraoach</c:v>
                </c:pt>
              </c:strCache>
            </c:strRef>
          </c:cat>
          <c:val>
            <c:numRef>
              <c:f>Graphs!$AD$4:$AD$10</c:f>
              <c:numCache>
                <c:formatCode>0%</c:formatCode>
                <c:ptCount val="6"/>
                <c:pt idx="0">
                  <c:v>0.13</c:v>
                </c:pt>
                <c:pt idx="1">
                  <c:v>0.09</c:v>
                </c:pt>
                <c:pt idx="2">
                  <c:v>0.14000000000000001</c:v>
                </c:pt>
                <c:pt idx="3">
                  <c:v>0.11</c:v>
                </c:pt>
                <c:pt idx="4">
                  <c:v>0.24</c:v>
                </c:pt>
                <c:pt idx="5">
                  <c:v>0.48</c:v>
                </c:pt>
              </c:numCache>
            </c:numRef>
          </c:val>
          <c:extLst>
            <c:ext xmlns:c16="http://schemas.microsoft.com/office/drawing/2014/chart" uri="{C3380CC4-5D6E-409C-BE32-E72D297353CC}">
              <c16:uniqueId val="{00000001-E679-4C10-A91F-31E40D89E066}"/>
            </c:ext>
          </c:extLst>
        </c:ser>
        <c:ser>
          <c:idx val="2"/>
          <c:order val="2"/>
          <c:tx>
            <c:strRef>
              <c:f>Graphs!$AE$3</c:f>
              <c:strCache>
                <c:ptCount val="1"/>
                <c:pt idx="0">
                  <c:v>Balanced Precision (%)</c:v>
                </c:pt>
              </c:strCache>
            </c:strRef>
          </c:tx>
          <c:spPr>
            <a:solidFill>
              <a:schemeClr val="accent3"/>
            </a:solidFill>
            <a:ln>
              <a:noFill/>
            </a:ln>
            <a:effectLst/>
          </c:spPr>
          <c:invertIfNegative val="0"/>
          <c:cat>
            <c:strRef>
              <c:f>Graphs!$P$4:$P$10</c:f>
              <c:strCache>
                <c:ptCount val="6"/>
                <c:pt idx="0">
                  <c:v>NAR</c:v>
                </c:pt>
                <c:pt idx="1">
                  <c:v>ARIMA</c:v>
                </c:pt>
                <c:pt idx="2">
                  <c:v>ANN</c:v>
                </c:pt>
                <c:pt idx="3">
                  <c:v>ELM</c:v>
                </c:pt>
                <c:pt idx="4">
                  <c:v>Simple Avg.</c:v>
                </c:pt>
                <c:pt idx="5">
                  <c:v>Adj Apraoach</c:v>
                </c:pt>
              </c:strCache>
            </c:strRef>
          </c:cat>
          <c:val>
            <c:numRef>
              <c:f>Graphs!$AE$4:$AE$10</c:f>
              <c:numCache>
                <c:formatCode>0%</c:formatCode>
                <c:ptCount val="6"/>
                <c:pt idx="0">
                  <c:v>0.5</c:v>
                </c:pt>
                <c:pt idx="1">
                  <c:v>0.46</c:v>
                </c:pt>
                <c:pt idx="2">
                  <c:v>0.53</c:v>
                </c:pt>
                <c:pt idx="3">
                  <c:v>0.47</c:v>
                </c:pt>
                <c:pt idx="4">
                  <c:v>0.71</c:v>
                </c:pt>
                <c:pt idx="5">
                  <c:v>0.69</c:v>
                </c:pt>
              </c:numCache>
            </c:numRef>
          </c:val>
          <c:extLst>
            <c:ext xmlns:c16="http://schemas.microsoft.com/office/drawing/2014/chart" uri="{C3380CC4-5D6E-409C-BE32-E72D297353CC}">
              <c16:uniqueId val="{00000002-E679-4C10-A91F-31E40D89E066}"/>
            </c:ext>
          </c:extLst>
        </c:ser>
        <c:ser>
          <c:idx val="3"/>
          <c:order val="3"/>
          <c:tx>
            <c:strRef>
              <c:f>Graphs!$AF$3</c:f>
              <c:strCache>
                <c:ptCount val="1"/>
                <c:pt idx="0">
                  <c:v> F1 Score (%)</c:v>
                </c:pt>
              </c:strCache>
            </c:strRef>
          </c:tx>
          <c:spPr>
            <a:solidFill>
              <a:srgbClr val="00B050"/>
            </a:solidFill>
            <a:ln>
              <a:noFill/>
            </a:ln>
            <a:effectLst/>
          </c:spPr>
          <c:invertIfNegative val="0"/>
          <c:cat>
            <c:strRef>
              <c:f>Graphs!$P$4:$P$10</c:f>
              <c:strCache>
                <c:ptCount val="6"/>
                <c:pt idx="0">
                  <c:v>NAR</c:v>
                </c:pt>
                <c:pt idx="1">
                  <c:v>ARIMA</c:v>
                </c:pt>
                <c:pt idx="2">
                  <c:v>ANN</c:v>
                </c:pt>
                <c:pt idx="3">
                  <c:v>ELM</c:v>
                </c:pt>
                <c:pt idx="4">
                  <c:v>Simple Avg.</c:v>
                </c:pt>
                <c:pt idx="5">
                  <c:v>Adj Apraoach</c:v>
                </c:pt>
              </c:strCache>
            </c:strRef>
          </c:cat>
          <c:val>
            <c:numRef>
              <c:f>Graphs!$AF$4:$AF$10</c:f>
              <c:numCache>
                <c:formatCode>0%</c:formatCode>
                <c:ptCount val="6"/>
                <c:pt idx="0">
                  <c:v>0.19</c:v>
                </c:pt>
                <c:pt idx="1">
                  <c:v>0.12</c:v>
                </c:pt>
                <c:pt idx="2">
                  <c:v>0.2</c:v>
                </c:pt>
                <c:pt idx="3">
                  <c:v>0.15</c:v>
                </c:pt>
                <c:pt idx="4">
                  <c:v>0.28999999999999998</c:v>
                </c:pt>
                <c:pt idx="5">
                  <c:v>0.53</c:v>
                </c:pt>
              </c:numCache>
            </c:numRef>
          </c:val>
          <c:extLst>
            <c:ext xmlns:c16="http://schemas.microsoft.com/office/drawing/2014/chart" uri="{C3380CC4-5D6E-409C-BE32-E72D297353CC}">
              <c16:uniqueId val="{00000003-E679-4C10-A91F-31E40D89E066}"/>
            </c:ext>
          </c:extLst>
        </c:ser>
        <c:ser>
          <c:idx val="4"/>
          <c:order val="4"/>
          <c:tx>
            <c:strRef>
              <c:f>Graphs!$AG$3</c:f>
              <c:strCache>
                <c:ptCount val="1"/>
                <c:pt idx="0">
                  <c:v>Pad</c:v>
                </c:pt>
              </c:strCache>
            </c:strRef>
          </c:tx>
          <c:spPr>
            <a:solidFill>
              <a:schemeClr val="accent5"/>
            </a:solidFill>
            <a:ln>
              <a:noFill/>
            </a:ln>
            <a:effectLst/>
          </c:spPr>
          <c:invertIfNegative val="0"/>
          <c:cat>
            <c:strRef>
              <c:f>Graphs!$P$4:$P$10</c:f>
              <c:strCache>
                <c:ptCount val="6"/>
                <c:pt idx="0">
                  <c:v>NAR</c:v>
                </c:pt>
                <c:pt idx="1">
                  <c:v>ARIMA</c:v>
                </c:pt>
                <c:pt idx="2">
                  <c:v>ANN</c:v>
                </c:pt>
                <c:pt idx="3">
                  <c:v>ELM</c:v>
                </c:pt>
                <c:pt idx="4">
                  <c:v>Simple Avg.</c:v>
                </c:pt>
                <c:pt idx="5">
                  <c:v>Adj Apraoach</c:v>
                </c:pt>
              </c:strCache>
            </c:strRef>
          </c:cat>
          <c:val>
            <c:numRef>
              <c:f>Graphs!$AG$4:$AG$10</c:f>
              <c:numCache>
                <c:formatCode>General</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4-E679-4C10-A91F-31E40D89E066}"/>
            </c:ext>
          </c:extLst>
        </c:ser>
        <c:dLbls>
          <c:showLegendKey val="0"/>
          <c:showVal val="0"/>
          <c:showCatName val="0"/>
          <c:showSerName val="0"/>
          <c:showPercent val="0"/>
          <c:showBubbleSize val="0"/>
        </c:dLbls>
        <c:gapWidth val="210"/>
        <c:overlap val="-16"/>
        <c:axId val="500231784"/>
        <c:axId val="500231128"/>
      </c:barChart>
      <c:barChart>
        <c:barDir val="col"/>
        <c:grouping val="clustered"/>
        <c:varyColors val="0"/>
        <c:ser>
          <c:idx val="5"/>
          <c:order val="5"/>
          <c:tx>
            <c:strRef>
              <c:f>Graphs!$AH$3</c:f>
              <c:strCache>
                <c:ptCount val="1"/>
                <c:pt idx="0">
                  <c:v>Pad</c:v>
                </c:pt>
              </c:strCache>
            </c:strRef>
          </c:tx>
          <c:spPr>
            <a:solidFill>
              <a:schemeClr val="accent6"/>
            </a:solidFill>
            <a:ln>
              <a:noFill/>
            </a:ln>
            <a:effectLst/>
          </c:spPr>
          <c:invertIfNegative val="0"/>
          <c:cat>
            <c:strRef>
              <c:f>Graphs!$P$4:$P$10</c:f>
              <c:strCache>
                <c:ptCount val="6"/>
                <c:pt idx="0">
                  <c:v>NAR</c:v>
                </c:pt>
                <c:pt idx="1">
                  <c:v>ARIMA</c:v>
                </c:pt>
                <c:pt idx="2">
                  <c:v>ANN</c:v>
                </c:pt>
                <c:pt idx="3">
                  <c:v>ELM</c:v>
                </c:pt>
                <c:pt idx="4">
                  <c:v>Simple Avg.</c:v>
                </c:pt>
                <c:pt idx="5">
                  <c:v>Adj Apraoach</c:v>
                </c:pt>
              </c:strCache>
            </c:strRef>
          </c:cat>
          <c:val>
            <c:numRef>
              <c:f>Graphs!$AH$4:$AH$10</c:f>
              <c:numCache>
                <c:formatCode>General</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5-E679-4C10-A91F-31E40D89E066}"/>
            </c:ext>
          </c:extLst>
        </c:ser>
        <c:ser>
          <c:idx val="6"/>
          <c:order val="6"/>
          <c:tx>
            <c:strRef>
              <c:f>Graphs!$AI$3</c:f>
              <c:strCache>
                <c:ptCount val="1"/>
                <c:pt idx="0">
                  <c:v>Pad</c:v>
                </c:pt>
              </c:strCache>
            </c:strRef>
          </c:tx>
          <c:spPr>
            <a:solidFill>
              <a:schemeClr val="accent1">
                <a:lumMod val="60000"/>
              </a:schemeClr>
            </a:solidFill>
            <a:ln>
              <a:noFill/>
            </a:ln>
            <a:effectLst/>
          </c:spPr>
          <c:invertIfNegative val="0"/>
          <c:cat>
            <c:strRef>
              <c:f>Graphs!$P$4:$P$10</c:f>
              <c:strCache>
                <c:ptCount val="6"/>
                <c:pt idx="0">
                  <c:v>NAR</c:v>
                </c:pt>
                <c:pt idx="1">
                  <c:v>ARIMA</c:v>
                </c:pt>
                <c:pt idx="2">
                  <c:v>ANN</c:v>
                </c:pt>
                <c:pt idx="3">
                  <c:v>ELM</c:v>
                </c:pt>
                <c:pt idx="4">
                  <c:v>Simple Avg.</c:v>
                </c:pt>
                <c:pt idx="5">
                  <c:v>Adj Apraoach</c:v>
                </c:pt>
              </c:strCache>
            </c:strRef>
          </c:cat>
          <c:val>
            <c:numRef>
              <c:f>Graphs!$AI$4:$AI$10</c:f>
              <c:numCache>
                <c:formatCode>General</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6-E679-4C10-A91F-31E40D89E066}"/>
            </c:ext>
          </c:extLst>
        </c:ser>
        <c:ser>
          <c:idx val="7"/>
          <c:order val="7"/>
          <c:tx>
            <c:strRef>
              <c:f>Graphs!$AJ$3</c:f>
              <c:strCache>
                <c:ptCount val="1"/>
                <c:pt idx="0">
                  <c:v>Pad</c:v>
                </c:pt>
              </c:strCache>
            </c:strRef>
          </c:tx>
          <c:spPr>
            <a:solidFill>
              <a:schemeClr val="accent2">
                <a:lumMod val="60000"/>
              </a:schemeClr>
            </a:solidFill>
            <a:ln>
              <a:noFill/>
            </a:ln>
            <a:effectLst/>
          </c:spPr>
          <c:invertIfNegative val="0"/>
          <c:cat>
            <c:strRef>
              <c:f>Graphs!$P$4:$P$10</c:f>
              <c:strCache>
                <c:ptCount val="6"/>
                <c:pt idx="0">
                  <c:v>NAR</c:v>
                </c:pt>
                <c:pt idx="1">
                  <c:v>ARIMA</c:v>
                </c:pt>
                <c:pt idx="2">
                  <c:v>ANN</c:v>
                </c:pt>
                <c:pt idx="3">
                  <c:v>ELM</c:v>
                </c:pt>
                <c:pt idx="4">
                  <c:v>Simple Avg.</c:v>
                </c:pt>
                <c:pt idx="5">
                  <c:v>Adj Apraoach</c:v>
                </c:pt>
              </c:strCache>
            </c:strRef>
          </c:cat>
          <c:val>
            <c:numRef>
              <c:f>Graphs!$AJ$4:$AJ$10</c:f>
              <c:numCache>
                <c:formatCode>General</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7-E679-4C10-A91F-31E40D89E066}"/>
            </c:ext>
          </c:extLst>
        </c:ser>
        <c:ser>
          <c:idx val="8"/>
          <c:order val="8"/>
          <c:tx>
            <c:strRef>
              <c:f>Graphs!$AK$3</c:f>
              <c:strCache>
                <c:ptCount val="1"/>
                <c:pt idx="0">
                  <c:v>Pad</c:v>
                </c:pt>
              </c:strCache>
            </c:strRef>
          </c:tx>
          <c:spPr>
            <a:solidFill>
              <a:schemeClr val="accent3">
                <a:lumMod val="60000"/>
              </a:schemeClr>
            </a:solidFill>
            <a:ln>
              <a:noFill/>
            </a:ln>
            <a:effectLst/>
          </c:spPr>
          <c:invertIfNegative val="0"/>
          <c:cat>
            <c:strRef>
              <c:f>Graphs!$P$4:$P$10</c:f>
              <c:strCache>
                <c:ptCount val="6"/>
                <c:pt idx="0">
                  <c:v>NAR</c:v>
                </c:pt>
                <c:pt idx="1">
                  <c:v>ARIMA</c:v>
                </c:pt>
                <c:pt idx="2">
                  <c:v>ANN</c:v>
                </c:pt>
                <c:pt idx="3">
                  <c:v>ELM</c:v>
                </c:pt>
                <c:pt idx="4">
                  <c:v>Simple Avg.</c:v>
                </c:pt>
                <c:pt idx="5">
                  <c:v>Adj Apraoach</c:v>
                </c:pt>
              </c:strCache>
            </c:strRef>
          </c:cat>
          <c:val>
            <c:numRef>
              <c:f>Graphs!$AK$4:$AK$10</c:f>
              <c:numCache>
                <c:formatCode>General</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8-E679-4C10-A91F-31E40D89E066}"/>
            </c:ext>
          </c:extLst>
        </c:ser>
        <c:ser>
          <c:idx val="9"/>
          <c:order val="9"/>
          <c:tx>
            <c:strRef>
              <c:f>Graphs!$AL$3</c:f>
              <c:strCache>
                <c:ptCount val="1"/>
                <c:pt idx="0">
                  <c:v>Diff. Index</c:v>
                </c:pt>
              </c:strCache>
            </c:strRef>
          </c:tx>
          <c:spPr>
            <a:solidFill>
              <a:srgbClr val="FF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Graphs!$P$4:$P$10</c:f>
              <c:strCache>
                <c:ptCount val="6"/>
                <c:pt idx="0">
                  <c:v>NAR</c:v>
                </c:pt>
                <c:pt idx="1">
                  <c:v>ARIMA</c:v>
                </c:pt>
                <c:pt idx="2">
                  <c:v>ANN</c:v>
                </c:pt>
                <c:pt idx="3">
                  <c:v>ELM</c:v>
                </c:pt>
                <c:pt idx="4">
                  <c:v>Simple Avg.</c:v>
                </c:pt>
                <c:pt idx="5">
                  <c:v>Adj Apraoach</c:v>
                </c:pt>
              </c:strCache>
            </c:strRef>
          </c:cat>
          <c:val>
            <c:numRef>
              <c:f>Graphs!$AL$4:$AL$10</c:f>
              <c:numCache>
                <c:formatCode>General</c:formatCode>
                <c:ptCount val="6"/>
                <c:pt idx="0">
                  <c:v>19</c:v>
                </c:pt>
                <c:pt idx="1">
                  <c:v>17</c:v>
                </c:pt>
                <c:pt idx="2">
                  <c:v>31</c:v>
                </c:pt>
                <c:pt idx="3">
                  <c:v>18</c:v>
                </c:pt>
                <c:pt idx="4">
                  <c:v>34</c:v>
                </c:pt>
                <c:pt idx="5">
                  <c:v>79</c:v>
                </c:pt>
              </c:numCache>
            </c:numRef>
          </c:val>
          <c:extLst>
            <c:ext xmlns:c16="http://schemas.microsoft.com/office/drawing/2014/chart" uri="{C3380CC4-5D6E-409C-BE32-E72D297353CC}">
              <c16:uniqueId val="{00000009-E679-4C10-A91F-31E40D89E066}"/>
            </c:ext>
          </c:extLst>
        </c:ser>
        <c:dLbls>
          <c:showLegendKey val="0"/>
          <c:showVal val="0"/>
          <c:showCatName val="0"/>
          <c:showSerName val="0"/>
          <c:showPercent val="0"/>
          <c:showBubbleSize val="0"/>
        </c:dLbls>
        <c:gapWidth val="240"/>
        <c:overlap val="-46"/>
        <c:axId val="538522048"/>
        <c:axId val="538549928"/>
      </c:barChart>
      <c:catAx>
        <c:axId val="500231784"/>
        <c:scaling>
          <c:orientation val="minMax"/>
        </c:scaling>
        <c:delete val="1"/>
        <c:axPos val="b"/>
        <c:numFmt formatCode="General" sourceLinked="1"/>
        <c:majorTickMark val="none"/>
        <c:minorTickMark val="none"/>
        <c:tickLblPos val="nextTo"/>
        <c:crossAx val="500231128"/>
        <c:crosses val="autoZero"/>
        <c:auto val="1"/>
        <c:lblAlgn val="ctr"/>
        <c:lblOffset val="100"/>
        <c:noMultiLvlLbl val="0"/>
      </c:catAx>
      <c:valAx>
        <c:axId val="500231128"/>
        <c:scaling>
          <c:orientation val="minMax"/>
          <c:max val="1"/>
        </c:scaling>
        <c:delete val="0"/>
        <c:axPos val="l"/>
        <c:title>
          <c:tx>
            <c:rich>
              <a:bodyPr rot="-540000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sz="1400"/>
                  <a:t>Percentage (%)</a:t>
                </a:r>
              </a:p>
            </c:rich>
          </c:tx>
          <c:layout>
            <c:manualLayout>
              <c:xMode val="edge"/>
              <c:yMode val="edge"/>
              <c:x val="2.4037337533112855E-2"/>
              <c:y val="0.36330759258727641"/>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500231784"/>
        <c:crosses val="autoZero"/>
        <c:crossBetween val="between"/>
        <c:majorUnit val="0.1"/>
      </c:valAx>
      <c:valAx>
        <c:axId val="538549928"/>
        <c:scaling>
          <c:orientation val="minMax"/>
          <c:max val="90"/>
          <c:min val="0"/>
        </c:scaling>
        <c:delete val="0"/>
        <c:axPos val="r"/>
        <c:majorGridlines>
          <c:spPr>
            <a:ln w="9525" cap="flat" cmpd="sng" algn="ctr">
              <a:solidFill>
                <a:schemeClr val="tx1">
                  <a:lumMod val="15000"/>
                  <a:lumOff val="85000"/>
                </a:schemeClr>
              </a:solidFill>
              <a:round/>
            </a:ln>
            <a:effectLst/>
          </c:spPr>
        </c:majorGridlines>
        <c:minorGridlines>
          <c:spPr>
            <a:ln w="9525" cap="flat" cmpd="sng" algn="ctr">
              <a:noFill/>
              <a:round/>
            </a:ln>
            <a:effectLst/>
          </c:spPr>
        </c:minorGridlines>
        <c:title>
          <c:tx>
            <c:rich>
              <a:bodyPr rot="-5400000" spcFirstLastPara="1" vertOverflow="ellipsis" vert="horz" wrap="square" anchor="ctr" anchorCtr="1"/>
              <a:lstStyle/>
              <a:p>
                <a:pPr>
                  <a:defRPr sz="14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r>
                  <a:rPr lang="en-US" sz="1400">
                    <a:solidFill>
                      <a:srgbClr val="FF0000"/>
                    </a:solidFill>
                  </a:rPr>
                  <a:t>Diff.</a:t>
                </a:r>
                <a:r>
                  <a:rPr lang="en-US" sz="1400" baseline="0">
                    <a:solidFill>
                      <a:srgbClr val="FF0000"/>
                    </a:solidFill>
                  </a:rPr>
                  <a:t> Index</a:t>
                </a:r>
                <a:endParaRPr lang="en-US" sz="1400">
                  <a:solidFill>
                    <a:srgbClr val="FF0000"/>
                  </a:solidFill>
                </a:endParaRPr>
              </a:p>
            </c:rich>
          </c:tx>
          <c:layout>
            <c:manualLayout>
              <c:xMode val="edge"/>
              <c:yMode val="edge"/>
              <c:x val="0.92093091271085503"/>
              <c:y val="0.40728655716422907"/>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a:noFill/>
          </a:ln>
          <a:effectLst>
            <a:outerShdw blurRad="50800" sx="1000" sy="1000" algn="ctr" rotWithShape="0">
              <a:srgbClr val="FF0000"/>
            </a:outerShdw>
          </a:effectLst>
        </c:spPr>
        <c:txPr>
          <a:bodyPr rot="-180000" spcFirstLastPara="1" vertOverflow="ellipsis" wrap="square" anchor="ctr" anchorCtr="0"/>
          <a:lstStyle/>
          <a:p>
            <a:pPr>
              <a:defRPr sz="1400" b="0" i="0" u="none" strike="noStrike" kern="1200" baseline="0">
                <a:solidFill>
                  <a:srgbClr val="FF0000"/>
                </a:solidFill>
                <a:latin typeface="Times New Roman" panose="02020603050405020304" pitchFamily="18" charset="0"/>
                <a:ea typeface="+mn-ea"/>
                <a:cs typeface="Times New Roman" panose="02020603050405020304" pitchFamily="18" charset="0"/>
              </a:defRPr>
            </a:pPr>
            <a:endParaRPr lang="en-US"/>
          </a:p>
        </c:txPr>
        <c:crossAx val="538522048"/>
        <c:crosses val="max"/>
        <c:crossBetween val="between"/>
      </c:valAx>
      <c:catAx>
        <c:axId val="538522048"/>
        <c:scaling>
          <c:orientation val="minMax"/>
        </c:scaling>
        <c:delete val="1"/>
        <c:axPos val="b"/>
        <c:numFmt formatCode="General" sourceLinked="1"/>
        <c:majorTickMark val="out"/>
        <c:minorTickMark val="none"/>
        <c:tickLblPos val="nextTo"/>
        <c:crossAx val="538549928"/>
        <c:crossesAt val="0"/>
        <c:auto val="1"/>
        <c:lblAlgn val="ctr"/>
        <c:lblOffset val="100"/>
        <c:noMultiLvlLbl val="0"/>
      </c:catAx>
      <c:spPr>
        <a:noFill/>
        <a:ln>
          <a:noFill/>
        </a:ln>
        <a:effectLst/>
      </c:spPr>
    </c:plotArea>
    <c:legend>
      <c:legendPos val="b"/>
      <c:legendEntry>
        <c:idx val="4"/>
        <c:delete val="1"/>
      </c:legendEntry>
      <c:legendEntry>
        <c:idx val="5"/>
        <c:delete val="1"/>
      </c:legendEntry>
      <c:legendEntry>
        <c:idx val="6"/>
        <c:delete val="1"/>
      </c:legendEntry>
      <c:legendEntry>
        <c:idx val="7"/>
        <c:delete val="1"/>
      </c:legendEntry>
      <c:legendEntry>
        <c:idx val="8"/>
        <c:delete val="1"/>
      </c:legendEntry>
      <c:layout>
        <c:manualLayout>
          <c:xMode val="edge"/>
          <c:yMode val="edge"/>
          <c:x val="1.9080809868812023E-2"/>
          <c:y val="9.337246845499661E-2"/>
          <c:w val="0.93490483128850888"/>
          <c:h val="5.2319574997038085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C0B153-926A-BB43-8D9B-AD983F9B5CE9}" type="doc">
      <dgm:prSet loTypeId="urn:microsoft.com/office/officeart/2005/8/layout/process1" loCatId="" qsTypeId="urn:microsoft.com/office/officeart/2005/8/quickstyle/simple2" qsCatId="simple" csTypeId="urn:microsoft.com/office/officeart/2005/8/colors/accent0_1" csCatId="mainScheme" phldr="1"/>
      <dgm:spPr/>
    </dgm:pt>
    <dgm:pt modelId="{2BD8325C-2DD0-C341-A031-F84A5580545D}">
      <dgm:prSet phldrT="[Text]" custT="1"/>
      <dgm:spPr>
        <a:xfrm>
          <a:off x="9169" y="382781"/>
          <a:ext cx="942086" cy="522463"/>
        </a:xfrm>
      </dgm:spPr>
      <dgm:t>
        <a:bodyPr/>
        <a:lstStyle/>
        <a:p>
          <a:pPr algn="ctr"/>
          <a:r>
            <a:rPr lang="en-US" sz="1400">
              <a:latin typeface="Times New Roman" panose="02020603050405020304" pitchFamily="18" charset="0"/>
              <a:ea typeface="+mn-ea"/>
              <a:cs typeface="Times New Roman" panose="02020603050405020304" pitchFamily="18" charset="0"/>
            </a:rPr>
            <a:t>Benchmark Data</a:t>
          </a:r>
          <a:endParaRPr lang="en-US" sz="1400" dirty="0">
            <a:latin typeface="Times New Roman" panose="02020603050405020304" pitchFamily="18" charset="0"/>
            <a:ea typeface="+mn-ea"/>
            <a:cs typeface="Times New Roman" panose="02020603050405020304" pitchFamily="18" charset="0"/>
          </a:endParaRPr>
        </a:p>
      </dgm:t>
    </dgm:pt>
    <dgm:pt modelId="{DB277D6B-6D2F-FC44-8C12-A88EE07FA482}" type="parTrans" cxnId="{EB6D4C8A-8E7D-7B42-84BB-789182AA9F90}">
      <dgm:prSet/>
      <dgm:spPr/>
      <dgm:t>
        <a:bodyPr/>
        <a:lstStyle/>
        <a:p>
          <a:pPr algn="ctr"/>
          <a:endParaRPr lang="en-US" sz="1400"/>
        </a:p>
      </dgm:t>
    </dgm:pt>
    <dgm:pt modelId="{1CA17F72-9CEE-B346-8F13-6FA4552DA9F5}" type="sibTrans" cxnId="{EB6D4C8A-8E7D-7B42-84BB-789182AA9F90}">
      <dgm:prSet custT="1"/>
      <dgm:spPr>
        <a:xfrm>
          <a:off x="1034353" y="540972"/>
          <a:ext cx="176165" cy="206080"/>
        </a:xfrm>
      </dgm:spPr>
      <dgm:t>
        <a:bodyPr/>
        <a:lstStyle/>
        <a:p>
          <a:pPr algn="ctr"/>
          <a:endParaRPr lang="en-US" sz="1400">
            <a:solidFill>
              <a:sysClr val="windowText" lastClr="000000"/>
            </a:solidFill>
            <a:latin typeface="Calibri"/>
            <a:ea typeface="+mn-ea"/>
            <a:cs typeface="+mn-cs"/>
          </a:endParaRPr>
        </a:p>
      </dgm:t>
    </dgm:pt>
    <dgm:pt modelId="{20B43EDF-E151-544F-9BB1-C4F6E8C2019F}">
      <dgm:prSet phldrT="[Text]" custT="1"/>
      <dgm:spPr>
        <a:xfrm>
          <a:off x="2580239" y="382781"/>
          <a:ext cx="1196039" cy="522463"/>
        </a:xfrm>
      </dgm:spPr>
      <dgm:t>
        <a:bodyPr/>
        <a:lstStyle/>
        <a:p>
          <a:pPr algn="ctr"/>
          <a:r>
            <a:rPr lang="en-US" sz="1400" dirty="0">
              <a:latin typeface="Times New Roman" panose="02020603050405020304" pitchFamily="18" charset="0"/>
              <a:ea typeface="+mn-ea"/>
              <a:cs typeface="Times New Roman" panose="02020603050405020304" pitchFamily="18" charset="0"/>
            </a:rPr>
            <a:t>Data Cleansing</a:t>
          </a:r>
        </a:p>
      </dgm:t>
    </dgm:pt>
    <dgm:pt modelId="{C50B09AE-5775-6C42-ACB2-A67CD8EDE2B6}" type="parTrans" cxnId="{D1EA0246-6E08-F747-9677-28026C6BB090}">
      <dgm:prSet/>
      <dgm:spPr/>
      <dgm:t>
        <a:bodyPr/>
        <a:lstStyle/>
        <a:p>
          <a:pPr algn="ctr"/>
          <a:endParaRPr lang="en-US" sz="1400"/>
        </a:p>
      </dgm:t>
    </dgm:pt>
    <dgm:pt modelId="{F7DCD797-335C-D544-BD30-79E4906E9C37}" type="sibTrans" cxnId="{D1EA0246-6E08-F747-9677-28026C6BB090}">
      <dgm:prSet custT="1"/>
      <dgm:spPr>
        <a:xfrm rot="29374">
          <a:off x="3892913" y="548135"/>
          <a:ext cx="247282" cy="206080"/>
        </a:xfrm>
      </dgm:spPr>
      <dgm:t>
        <a:bodyPr/>
        <a:lstStyle/>
        <a:p>
          <a:pPr algn="ctr"/>
          <a:endParaRPr lang="en-US" sz="1400">
            <a:solidFill>
              <a:sysClr val="windowText" lastClr="000000"/>
            </a:solidFill>
            <a:latin typeface="Calibri"/>
            <a:ea typeface="+mn-ea"/>
            <a:cs typeface="+mn-cs"/>
          </a:endParaRPr>
        </a:p>
      </dgm:t>
    </dgm:pt>
    <dgm:pt modelId="{0D65A823-FB38-3642-BCAE-D9E02C9F4243}">
      <dgm:prSet phldrT="[Text]" custT="1"/>
      <dgm:spPr>
        <a:xfrm>
          <a:off x="5600274" y="382781"/>
          <a:ext cx="830969" cy="522463"/>
        </a:xfrm>
        <a:solidFill>
          <a:schemeClr val="bg1"/>
        </a:solidFill>
      </dgm:spPr>
      <dgm:t>
        <a:bodyPr/>
        <a:lstStyle/>
        <a:p>
          <a:pPr algn="ctr"/>
          <a:r>
            <a:rPr lang="en-US" sz="1400" dirty="0">
              <a:latin typeface="Times New Roman" panose="02020603050405020304" pitchFamily="18" charset="0"/>
              <a:ea typeface="+mn-ea"/>
              <a:cs typeface="Times New Roman" panose="02020603050405020304" pitchFamily="18" charset="0"/>
            </a:rPr>
            <a:t>Select most Effective Variables</a:t>
          </a:r>
        </a:p>
      </dgm:t>
    </dgm:pt>
    <dgm:pt modelId="{54844B8A-6296-1A40-B9F1-839DC1BDE2CB}" type="parTrans" cxnId="{8D75D61D-E781-2140-BB09-67204CE5C6D5}">
      <dgm:prSet/>
      <dgm:spPr/>
      <dgm:t>
        <a:bodyPr/>
        <a:lstStyle/>
        <a:p>
          <a:pPr algn="ctr"/>
          <a:endParaRPr lang="en-US" sz="1400"/>
        </a:p>
      </dgm:t>
    </dgm:pt>
    <dgm:pt modelId="{B89E213E-7BFB-2B43-86FC-C0A350AC7128}" type="sibTrans" cxnId="{8D75D61D-E781-2140-BB09-67204CE5C6D5}">
      <dgm:prSet/>
      <dgm:spPr/>
      <dgm:t>
        <a:bodyPr/>
        <a:lstStyle/>
        <a:p>
          <a:pPr algn="ctr"/>
          <a:endParaRPr lang="en-US" sz="1400"/>
        </a:p>
      </dgm:t>
    </dgm:pt>
    <dgm:pt modelId="{D3E55525-B3AF-4A44-B575-A451D72F7BCA}">
      <dgm:prSet custT="1"/>
      <dgm:spPr>
        <a:xfrm>
          <a:off x="1283644" y="382781"/>
          <a:ext cx="964207" cy="522463"/>
        </a:xfrm>
        <a:solidFill>
          <a:srgbClr val="FFFF00"/>
        </a:solidFill>
      </dgm:spPr>
      <dgm:t>
        <a:bodyPr/>
        <a:lstStyle/>
        <a:p>
          <a:r>
            <a:rPr lang="en-US" sz="1400" dirty="0">
              <a:latin typeface="Times New Roman" panose="02020603050405020304" pitchFamily="18" charset="0"/>
              <a:ea typeface="+mn-ea"/>
              <a:cs typeface="Times New Roman" panose="02020603050405020304" pitchFamily="18" charset="0"/>
            </a:rPr>
            <a:t>Scatter &amp; Box plots the Data</a:t>
          </a:r>
        </a:p>
      </dgm:t>
    </dgm:pt>
    <dgm:pt modelId="{AD5973C0-ABE1-3747-9D64-B6030A188A71}" type="parTrans" cxnId="{43D0F784-E9A0-6240-80AD-716FECFC3AA0}">
      <dgm:prSet/>
      <dgm:spPr/>
      <dgm:t>
        <a:bodyPr/>
        <a:lstStyle/>
        <a:p>
          <a:endParaRPr lang="en-US" sz="1400"/>
        </a:p>
      </dgm:t>
    </dgm:pt>
    <dgm:pt modelId="{013F7D47-B6E2-DE4E-93A7-D72F12CEBCA9}" type="sibTrans" cxnId="{43D0F784-E9A0-6240-80AD-716FECFC3AA0}">
      <dgm:prSet custT="1"/>
      <dgm:spPr>
        <a:xfrm>
          <a:off x="2330948" y="540972"/>
          <a:ext cx="176165" cy="206080"/>
        </a:xfrm>
      </dgm:spPr>
      <dgm:t>
        <a:bodyPr/>
        <a:lstStyle/>
        <a:p>
          <a:endParaRPr lang="en-US" sz="1400">
            <a:solidFill>
              <a:sysClr val="windowText" lastClr="000000"/>
            </a:solidFill>
            <a:latin typeface="Calibri"/>
            <a:ea typeface="+mn-ea"/>
            <a:cs typeface="+mn-cs"/>
          </a:endParaRPr>
        </a:p>
      </dgm:t>
    </dgm:pt>
    <dgm:pt modelId="{AF2C7A80-4C37-7141-BE67-938B589757F1}">
      <dgm:prSet custT="1"/>
      <dgm:spPr>
        <a:xfrm>
          <a:off x="4242832" y="396830"/>
          <a:ext cx="1159219" cy="522463"/>
        </a:xfrm>
      </dgm:spPr>
      <dgm:t>
        <a:bodyPr/>
        <a:lstStyle/>
        <a:p>
          <a:r>
            <a:rPr lang="en-US" sz="1400" dirty="0">
              <a:latin typeface="Times New Roman" panose="02020603050405020304" pitchFamily="18" charset="0"/>
              <a:cs typeface="Times New Roman" panose="02020603050405020304" pitchFamily="18" charset="0"/>
            </a:rPr>
            <a:t>Greedy Search - Wrapping Approach</a:t>
          </a:r>
          <a:endParaRPr lang="en-US" sz="1400" dirty="0">
            <a:latin typeface="Times New Roman" panose="02020603050405020304" pitchFamily="18" charset="0"/>
            <a:ea typeface="+mn-ea"/>
            <a:cs typeface="Times New Roman" panose="02020603050405020304" pitchFamily="18" charset="0"/>
          </a:endParaRPr>
        </a:p>
      </dgm:t>
    </dgm:pt>
    <dgm:pt modelId="{DDC9E27E-8754-3A44-B5D7-F6D18F3D37F2}" type="parTrans" cxnId="{A865D399-0FC8-F442-A45A-0E6AE2BB180C}">
      <dgm:prSet/>
      <dgm:spPr/>
      <dgm:t>
        <a:bodyPr/>
        <a:lstStyle/>
        <a:p>
          <a:endParaRPr lang="en-US" sz="1400"/>
        </a:p>
      </dgm:t>
    </dgm:pt>
    <dgm:pt modelId="{BEE9D18B-DB7D-834F-A310-4F3CEBDE00BC}" type="sibTrans" cxnId="{A865D399-0FC8-F442-A45A-0E6AE2BB180C}">
      <dgm:prSet custT="1"/>
      <dgm:spPr>
        <a:xfrm rot="21559529">
          <a:off x="5451603" y="546996"/>
          <a:ext cx="105065" cy="206080"/>
        </a:xfrm>
      </dgm:spPr>
      <dgm:t>
        <a:bodyPr/>
        <a:lstStyle/>
        <a:p>
          <a:endParaRPr lang="en-US" sz="1400">
            <a:solidFill>
              <a:sysClr val="windowText" lastClr="000000"/>
            </a:solidFill>
            <a:latin typeface="Calibri"/>
            <a:ea typeface="+mn-ea"/>
            <a:cs typeface="+mn-cs"/>
          </a:endParaRPr>
        </a:p>
      </dgm:t>
    </dgm:pt>
    <dgm:pt modelId="{C125E650-7A6A-6A4A-B526-EC0CF3DC8834}" type="pres">
      <dgm:prSet presAssocID="{85C0B153-926A-BB43-8D9B-AD983F9B5CE9}" presName="Name0" presStyleCnt="0">
        <dgm:presLayoutVars>
          <dgm:dir/>
          <dgm:resizeHandles val="exact"/>
        </dgm:presLayoutVars>
      </dgm:prSet>
      <dgm:spPr/>
    </dgm:pt>
    <dgm:pt modelId="{80D29E9F-E651-4F44-84BC-4C65BE44CFFF}" type="pres">
      <dgm:prSet presAssocID="{2BD8325C-2DD0-C341-A031-F84A5580545D}" presName="node" presStyleLbl="node1" presStyleIdx="0" presStyleCnt="5" custScaleX="113372">
        <dgm:presLayoutVars>
          <dgm:bulletEnabled val="1"/>
        </dgm:presLayoutVars>
      </dgm:prSet>
      <dgm:spPr>
        <a:prstGeom prst="roundRect">
          <a:avLst>
            <a:gd name="adj" fmla="val 10000"/>
          </a:avLst>
        </a:prstGeom>
      </dgm:spPr>
    </dgm:pt>
    <dgm:pt modelId="{08EB72CA-5FCD-A04A-9ABC-DF83241B0C47}" type="pres">
      <dgm:prSet presAssocID="{1CA17F72-9CEE-B346-8F13-6FA4552DA9F5}" presName="sibTrans" presStyleLbl="sibTrans2D1" presStyleIdx="0" presStyleCnt="4"/>
      <dgm:spPr>
        <a:prstGeom prst="rightArrow">
          <a:avLst>
            <a:gd name="adj1" fmla="val 60000"/>
            <a:gd name="adj2" fmla="val 50000"/>
          </a:avLst>
        </a:prstGeom>
      </dgm:spPr>
    </dgm:pt>
    <dgm:pt modelId="{AFDD5663-5294-0C44-8494-075B54D08182}" type="pres">
      <dgm:prSet presAssocID="{1CA17F72-9CEE-B346-8F13-6FA4552DA9F5}" presName="connectorText" presStyleLbl="sibTrans2D1" presStyleIdx="0" presStyleCnt="4"/>
      <dgm:spPr/>
    </dgm:pt>
    <dgm:pt modelId="{0F3C1928-1E13-0441-866F-5EF0D15E62B8}" type="pres">
      <dgm:prSet presAssocID="{D3E55525-B3AF-4A44-B575-A451D72F7BCA}" presName="node" presStyleLbl="node1" presStyleIdx="1" presStyleCnt="5" custScaleX="116034">
        <dgm:presLayoutVars>
          <dgm:bulletEnabled val="1"/>
        </dgm:presLayoutVars>
      </dgm:prSet>
      <dgm:spPr>
        <a:prstGeom prst="roundRect">
          <a:avLst>
            <a:gd name="adj" fmla="val 10000"/>
          </a:avLst>
        </a:prstGeom>
      </dgm:spPr>
    </dgm:pt>
    <dgm:pt modelId="{CFB1D9FA-9D68-C94F-9731-0A45E76361A0}" type="pres">
      <dgm:prSet presAssocID="{013F7D47-B6E2-DE4E-93A7-D72F12CEBCA9}" presName="sibTrans" presStyleLbl="sibTrans2D1" presStyleIdx="1" presStyleCnt="4"/>
      <dgm:spPr>
        <a:prstGeom prst="rightArrow">
          <a:avLst>
            <a:gd name="adj1" fmla="val 60000"/>
            <a:gd name="adj2" fmla="val 50000"/>
          </a:avLst>
        </a:prstGeom>
      </dgm:spPr>
    </dgm:pt>
    <dgm:pt modelId="{7554BE8D-2CA0-D842-9BBF-AC8C3F46475F}" type="pres">
      <dgm:prSet presAssocID="{013F7D47-B6E2-DE4E-93A7-D72F12CEBCA9}" presName="connectorText" presStyleLbl="sibTrans2D1" presStyleIdx="1" presStyleCnt="4"/>
      <dgm:spPr/>
    </dgm:pt>
    <dgm:pt modelId="{08982944-1B8B-E44D-8FF1-991E2FB1412D}" type="pres">
      <dgm:prSet presAssocID="{20B43EDF-E151-544F-9BB1-C4F6E8C2019F}" presName="node" presStyleLbl="node1" presStyleIdx="2" presStyleCnt="5" custScaleX="143933">
        <dgm:presLayoutVars>
          <dgm:bulletEnabled val="1"/>
        </dgm:presLayoutVars>
      </dgm:prSet>
      <dgm:spPr>
        <a:prstGeom prst="roundRect">
          <a:avLst>
            <a:gd name="adj" fmla="val 10000"/>
          </a:avLst>
        </a:prstGeom>
      </dgm:spPr>
    </dgm:pt>
    <dgm:pt modelId="{7D51615A-FBED-E547-9368-BEF1A3A7622C}" type="pres">
      <dgm:prSet presAssocID="{F7DCD797-335C-D544-BD30-79E4906E9C37}" presName="sibTrans" presStyleLbl="sibTrans2D1" presStyleIdx="2" presStyleCnt="4"/>
      <dgm:spPr>
        <a:prstGeom prst="rightArrow">
          <a:avLst>
            <a:gd name="adj1" fmla="val 60000"/>
            <a:gd name="adj2" fmla="val 50000"/>
          </a:avLst>
        </a:prstGeom>
      </dgm:spPr>
    </dgm:pt>
    <dgm:pt modelId="{3AC718C2-D6D3-9A46-ACCE-5AB13E3337FB}" type="pres">
      <dgm:prSet presAssocID="{F7DCD797-335C-D544-BD30-79E4906E9C37}" presName="connectorText" presStyleLbl="sibTrans2D1" presStyleIdx="2" presStyleCnt="4"/>
      <dgm:spPr/>
    </dgm:pt>
    <dgm:pt modelId="{D310D187-E48B-0540-8A1F-1874791DD17C}" type="pres">
      <dgm:prSet presAssocID="{AF2C7A80-4C37-7141-BE67-938B589757F1}" presName="node" presStyleLbl="node1" presStyleIdx="3" presStyleCnt="5" custScaleX="139502" custLinFactNeighborX="10877" custLinFactNeighborY="2689">
        <dgm:presLayoutVars>
          <dgm:bulletEnabled val="1"/>
        </dgm:presLayoutVars>
      </dgm:prSet>
      <dgm:spPr>
        <a:prstGeom prst="roundRect">
          <a:avLst>
            <a:gd name="adj" fmla="val 10000"/>
          </a:avLst>
        </a:prstGeom>
      </dgm:spPr>
    </dgm:pt>
    <dgm:pt modelId="{52C12E44-62F0-AB4F-A866-7A1E02698E71}" type="pres">
      <dgm:prSet presAssocID="{BEE9D18B-DB7D-834F-A310-4F3CEBDE00BC}" presName="sibTrans" presStyleLbl="sibTrans2D1" presStyleIdx="3" presStyleCnt="4"/>
      <dgm:spPr>
        <a:prstGeom prst="rightArrow">
          <a:avLst>
            <a:gd name="adj1" fmla="val 60000"/>
            <a:gd name="adj2" fmla="val 50000"/>
          </a:avLst>
        </a:prstGeom>
      </dgm:spPr>
    </dgm:pt>
    <dgm:pt modelId="{D3F34AD9-DC8A-DE47-A98D-50137485DB61}" type="pres">
      <dgm:prSet presAssocID="{BEE9D18B-DB7D-834F-A310-4F3CEBDE00BC}" presName="connectorText" presStyleLbl="sibTrans2D1" presStyleIdx="3" presStyleCnt="4"/>
      <dgm:spPr/>
    </dgm:pt>
    <dgm:pt modelId="{9262F80E-4546-BF4E-9B2A-B6D16C23D502}" type="pres">
      <dgm:prSet presAssocID="{0D65A823-FB38-3642-BCAE-D9E02C9F4243}" presName="node" presStyleLbl="node1" presStyleIdx="4" presStyleCnt="5">
        <dgm:presLayoutVars>
          <dgm:bulletEnabled val="1"/>
        </dgm:presLayoutVars>
      </dgm:prSet>
      <dgm:spPr>
        <a:prstGeom prst="roundRect">
          <a:avLst>
            <a:gd name="adj" fmla="val 10000"/>
          </a:avLst>
        </a:prstGeom>
      </dgm:spPr>
    </dgm:pt>
  </dgm:ptLst>
  <dgm:cxnLst>
    <dgm:cxn modelId="{EB27F50D-B033-D443-AD92-BB498F8B798E}" type="presOf" srcId="{013F7D47-B6E2-DE4E-93A7-D72F12CEBCA9}" destId="{7554BE8D-2CA0-D842-9BBF-AC8C3F46475F}" srcOrd="1" destOrd="0" presId="urn:microsoft.com/office/officeart/2005/8/layout/process1"/>
    <dgm:cxn modelId="{ABBAB814-E9AF-4A44-BA20-7D694873D46A}" type="presOf" srcId="{0D65A823-FB38-3642-BCAE-D9E02C9F4243}" destId="{9262F80E-4546-BF4E-9B2A-B6D16C23D502}" srcOrd="0" destOrd="0" presId="urn:microsoft.com/office/officeart/2005/8/layout/process1"/>
    <dgm:cxn modelId="{8D75D61D-E781-2140-BB09-67204CE5C6D5}" srcId="{85C0B153-926A-BB43-8D9B-AD983F9B5CE9}" destId="{0D65A823-FB38-3642-BCAE-D9E02C9F4243}" srcOrd="4" destOrd="0" parTransId="{54844B8A-6296-1A40-B9F1-839DC1BDE2CB}" sibTransId="{B89E213E-7BFB-2B43-86FC-C0A350AC7128}"/>
    <dgm:cxn modelId="{3E4E3F23-6AD0-8043-9266-56D28623B41E}" type="presOf" srcId="{BEE9D18B-DB7D-834F-A310-4F3CEBDE00BC}" destId="{52C12E44-62F0-AB4F-A866-7A1E02698E71}" srcOrd="0" destOrd="0" presId="urn:microsoft.com/office/officeart/2005/8/layout/process1"/>
    <dgm:cxn modelId="{91A42B29-7B98-5540-98D0-2037B44EC5D5}" type="presOf" srcId="{85C0B153-926A-BB43-8D9B-AD983F9B5CE9}" destId="{C125E650-7A6A-6A4A-B526-EC0CF3DC8834}" srcOrd="0" destOrd="0" presId="urn:microsoft.com/office/officeart/2005/8/layout/process1"/>
    <dgm:cxn modelId="{D693DF32-4A6F-6246-A726-9896F11E95DD}" type="presOf" srcId="{BEE9D18B-DB7D-834F-A310-4F3CEBDE00BC}" destId="{D3F34AD9-DC8A-DE47-A98D-50137485DB61}" srcOrd="1" destOrd="0" presId="urn:microsoft.com/office/officeart/2005/8/layout/process1"/>
    <dgm:cxn modelId="{4199A241-EAA6-EC4A-87CA-D042A392AD4E}" type="presOf" srcId="{F7DCD797-335C-D544-BD30-79E4906E9C37}" destId="{7D51615A-FBED-E547-9368-BEF1A3A7622C}" srcOrd="0" destOrd="0" presId="urn:microsoft.com/office/officeart/2005/8/layout/process1"/>
    <dgm:cxn modelId="{D1EA0246-6E08-F747-9677-28026C6BB090}" srcId="{85C0B153-926A-BB43-8D9B-AD983F9B5CE9}" destId="{20B43EDF-E151-544F-9BB1-C4F6E8C2019F}" srcOrd="2" destOrd="0" parTransId="{C50B09AE-5775-6C42-ACB2-A67CD8EDE2B6}" sibTransId="{F7DCD797-335C-D544-BD30-79E4906E9C37}"/>
    <dgm:cxn modelId="{4E3A2866-7C1B-8F49-9CC6-08218F33988B}" type="presOf" srcId="{1CA17F72-9CEE-B346-8F13-6FA4552DA9F5}" destId="{08EB72CA-5FCD-A04A-9ABC-DF83241B0C47}" srcOrd="0" destOrd="0" presId="urn:microsoft.com/office/officeart/2005/8/layout/process1"/>
    <dgm:cxn modelId="{0CEDE267-72BC-A94E-9217-FEB0C5640DF8}" type="presOf" srcId="{F7DCD797-335C-D544-BD30-79E4906E9C37}" destId="{3AC718C2-D6D3-9A46-ACCE-5AB13E3337FB}" srcOrd="1" destOrd="0" presId="urn:microsoft.com/office/officeart/2005/8/layout/process1"/>
    <dgm:cxn modelId="{FD10F36D-E225-444A-84DC-B72A48A7F046}" type="presOf" srcId="{2BD8325C-2DD0-C341-A031-F84A5580545D}" destId="{80D29E9F-E651-4F44-84BC-4C65BE44CFFF}" srcOrd="0" destOrd="0" presId="urn:microsoft.com/office/officeart/2005/8/layout/process1"/>
    <dgm:cxn modelId="{F1D07353-4187-814A-B54C-62AE1632184B}" type="presOf" srcId="{AF2C7A80-4C37-7141-BE67-938B589757F1}" destId="{D310D187-E48B-0540-8A1F-1874791DD17C}" srcOrd="0" destOrd="0" presId="urn:microsoft.com/office/officeart/2005/8/layout/process1"/>
    <dgm:cxn modelId="{43D0F784-E9A0-6240-80AD-716FECFC3AA0}" srcId="{85C0B153-926A-BB43-8D9B-AD983F9B5CE9}" destId="{D3E55525-B3AF-4A44-B575-A451D72F7BCA}" srcOrd="1" destOrd="0" parTransId="{AD5973C0-ABE1-3747-9D64-B6030A188A71}" sibTransId="{013F7D47-B6E2-DE4E-93A7-D72F12CEBCA9}"/>
    <dgm:cxn modelId="{EB6D4C8A-8E7D-7B42-84BB-789182AA9F90}" srcId="{85C0B153-926A-BB43-8D9B-AD983F9B5CE9}" destId="{2BD8325C-2DD0-C341-A031-F84A5580545D}" srcOrd="0" destOrd="0" parTransId="{DB277D6B-6D2F-FC44-8C12-A88EE07FA482}" sibTransId="{1CA17F72-9CEE-B346-8F13-6FA4552DA9F5}"/>
    <dgm:cxn modelId="{A865D399-0FC8-F442-A45A-0E6AE2BB180C}" srcId="{85C0B153-926A-BB43-8D9B-AD983F9B5CE9}" destId="{AF2C7A80-4C37-7141-BE67-938B589757F1}" srcOrd="3" destOrd="0" parTransId="{DDC9E27E-8754-3A44-B5D7-F6D18F3D37F2}" sibTransId="{BEE9D18B-DB7D-834F-A310-4F3CEBDE00BC}"/>
    <dgm:cxn modelId="{C98041D3-0D54-2A40-93E8-CF4704AACC0D}" type="presOf" srcId="{013F7D47-B6E2-DE4E-93A7-D72F12CEBCA9}" destId="{CFB1D9FA-9D68-C94F-9731-0A45E76361A0}" srcOrd="0" destOrd="0" presId="urn:microsoft.com/office/officeart/2005/8/layout/process1"/>
    <dgm:cxn modelId="{493AC2D5-A397-E54F-813B-15D7F32C0E77}" type="presOf" srcId="{1CA17F72-9CEE-B346-8F13-6FA4552DA9F5}" destId="{AFDD5663-5294-0C44-8494-075B54D08182}" srcOrd="1" destOrd="0" presId="urn:microsoft.com/office/officeart/2005/8/layout/process1"/>
    <dgm:cxn modelId="{5C6A09D9-433F-3C42-A316-B64661B964C9}" type="presOf" srcId="{D3E55525-B3AF-4A44-B575-A451D72F7BCA}" destId="{0F3C1928-1E13-0441-866F-5EF0D15E62B8}" srcOrd="0" destOrd="0" presId="urn:microsoft.com/office/officeart/2005/8/layout/process1"/>
    <dgm:cxn modelId="{327727DE-5944-9E4D-BF11-0D9890DFAF80}" type="presOf" srcId="{20B43EDF-E151-544F-9BB1-C4F6E8C2019F}" destId="{08982944-1B8B-E44D-8FF1-991E2FB1412D}" srcOrd="0" destOrd="0" presId="urn:microsoft.com/office/officeart/2005/8/layout/process1"/>
    <dgm:cxn modelId="{B3E31D9B-D33F-8A4B-9C50-EF44650A236A}" type="presParOf" srcId="{C125E650-7A6A-6A4A-B526-EC0CF3DC8834}" destId="{80D29E9F-E651-4F44-84BC-4C65BE44CFFF}" srcOrd="0" destOrd="0" presId="urn:microsoft.com/office/officeart/2005/8/layout/process1"/>
    <dgm:cxn modelId="{E4F695DF-354E-6340-B610-250487B2E1C4}" type="presParOf" srcId="{C125E650-7A6A-6A4A-B526-EC0CF3DC8834}" destId="{08EB72CA-5FCD-A04A-9ABC-DF83241B0C47}" srcOrd="1" destOrd="0" presId="urn:microsoft.com/office/officeart/2005/8/layout/process1"/>
    <dgm:cxn modelId="{8CE072C9-2686-0849-BB68-B18E8982A1CC}" type="presParOf" srcId="{08EB72CA-5FCD-A04A-9ABC-DF83241B0C47}" destId="{AFDD5663-5294-0C44-8494-075B54D08182}" srcOrd="0" destOrd="0" presId="urn:microsoft.com/office/officeart/2005/8/layout/process1"/>
    <dgm:cxn modelId="{892408A8-E28A-B94C-87CC-744EE28DF6D3}" type="presParOf" srcId="{C125E650-7A6A-6A4A-B526-EC0CF3DC8834}" destId="{0F3C1928-1E13-0441-866F-5EF0D15E62B8}" srcOrd="2" destOrd="0" presId="urn:microsoft.com/office/officeart/2005/8/layout/process1"/>
    <dgm:cxn modelId="{9B30E7A4-1AB3-6446-B45A-5DD071BC61F9}" type="presParOf" srcId="{C125E650-7A6A-6A4A-B526-EC0CF3DC8834}" destId="{CFB1D9FA-9D68-C94F-9731-0A45E76361A0}" srcOrd="3" destOrd="0" presId="urn:microsoft.com/office/officeart/2005/8/layout/process1"/>
    <dgm:cxn modelId="{1CF25BD8-FBE2-3A42-A032-A614749EEC30}" type="presParOf" srcId="{CFB1D9FA-9D68-C94F-9731-0A45E76361A0}" destId="{7554BE8D-2CA0-D842-9BBF-AC8C3F46475F}" srcOrd="0" destOrd="0" presId="urn:microsoft.com/office/officeart/2005/8/layout/process1"/>
    <dgm:cxn modelId="{029AE50B-69A6-F84E-A976-80FFAE05F225}" type="presParOf" srcId="{C125E650-7A6A-6A4A-B526-EC0CF3DC8834}" destId="{08982944-1B8B-E44D-8FF1-991E2FB1412D}" srcOrd="4" destOrd="0" presId="urn:microsoft.com/office/officeart/2005/8/layout/process1"/>
    <dgm:cxn modelId="{587B569C-CBE5-4144-A039-0FC4D6F53A30}" type="presParOf" srcId="{C125E650-7A6A-6A4A-B526-EC0CF3DC8834}" destId="{7D51615A-FBED-E547-9368-BEF1A3A7622C}" srcOrd="5" destOrd="0" presId="urn:microsoft.com/office/officeart/2005/8/layout/process1"/>
    <dgm:cxn modelId="{B7EEFFA7-104A-FB47-83A2-D8882BF0AC2F}" type="presParOf" srcId="{7D51615A-FBED-E547-9368-BEF1A3A7622C}" destId="{3AC718C2-D6D3-9A46-ACCE-5AB13E3337FB}" srcOrd="0" destOrd="0" presId="urn:microsoft.com/office/officeart/2005/8/layout/process1"/>
    <dgm:cxn modelId="{68BAA10C-3AD0-8F47-98F7-A7F9FEE08C86}" type="presParOf" srcId="{C125E650-7A6A-6A4A-B526-EC0CF3DC8834}" destId="{D310D187-E48B-0540-8A1F-1874791DD17C}" srcOrd="6" destOrd="0" presId="urn:microsoft.com/office/officeart/2005/8/layout/process1"/>
    <dgm:cxn modelId="{B48E9987-C7F8-124D-B07A-8DDFC0A350BA}" type="presParOf" srcId="{C125E650-7A6A-6A4A-B526-EC0CF3DC8834}" destId="{52C12E44-62F0-AB4F-A866-7A1E02698E71}" srcOrd="7" destOrd="0" presId="urn:microsoft.com/office/officeart/2005/8/layout/process1"/>
    <dgm:cxn modelId="{8B6A33CC-B4CE-CA48-AC88-BCB52D7C9AAE}" type="presParOf" srcId="{52C12E44-62F0-AB4F-A866-7A1E02698E71}" destId="{D3F34AD9-DC8A-DE47-A98D-50137485DB61}" srcOrd="0" destOrd="0" presId="urn:microsoft.com/office/officeart/2005/8/layout/process1"/>
    <dgm:cxn modelId="{3EDDCFCA-2BCA-8148-9E35-83C4D67DD618}" type="presParOf" srcId="{C125E650-7A6A-6A4A-B526-EC0CF3DC8834}" destId="{9262F80E-4546-BF4E-9B2A-B6D16C23D502}"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C0B153-926A-BB43-8D9B-AD983F9B5CE9}" type="doc">
      <dgm:prSet loTypeId="urn:microsoft.com/office/officeart/2005/8/layout/process1" loCatId="" qsTypeId="urn:microsoft.com/office/officeart/2005/8/quickstyle/simple2" qsCatId="simple" csTypeId="urn:microsoft.com/office/officeart/2005/8/colors/accent0_1" csCatId="mainScheme" phldr="1"/>
      <dgm:spPr/>
    </dgm:pt>
    <dgm:pt modelId="{2BD8325C-2DD0-C341-A031-F84A5580545D}">
      <dgm:prSet phldrT="[Text]" custT="1"/>
      <dgm:spPr>
        <a:xfrm>
          <a:off x="9169" y="382781"/>
          <a:ext cx="942086" cy="522463"/>
        </a:xfrm>
      </dgm:spPr>
      <dgm:t>
        <a:bodyPr/>
        <a:lstStyle/>
        <a:p>
          <a:pPr algn="ctr"/>
          <a:r>
            <a:rPr lang="en-US" sz="1400">
              <a:latin typeface="Times New Roman" panose="02020603050405020304" pitchFamily="18" charset="0"/>
              <a:ea typeface="+mn-ea"/>
              <a:cs typeface="Times New Roman" panose="02020603050405020304" pitchFamily="18" charset="0"/>
            </a:rPr>
            <a:t>Benchmark Data</a:t>
          </a:r>
          <a:endParaRPr lang="en-US" sz="1400" dirty="0">
            <a:latin typeface="Times New Roman" panose="02020603050405020304" pitchFamily="18" charset="0"/>
            <a:ea typeface="+mn-ea"/>
            <a:cs typeface="Times New Roman" panose="02020603050405020304" pitchFamily="18" charset="0"/>
          </a:endParaRPr>
        </a:p>
      </dgm:t>
    </dgm:pt>
    <dgm:pt modelId="{DB277D6B-6D2F-FC44-8C12-A88EE07FA482}" type="parTrans" cxnId="{EB6D4C8A-8E7D-7B42-84BB-789182AA9F90}">
      <dgm:prSet/>
      <dgm:spPr/>
      <dgm:t>
        <a:bodyPr/>
        <a:lstStyle/>
        <a:p>
          <a:pPr algn="ctr"/>
          <a:endParaRPr lang="en-US" sz="1400"/>
        </a:p>
      </dgm:t>
    </dgm:pt>
    <dgm:pt modelId="{1CA17F72-9CEE-B346-8F13-6FA4552DA9F5}" type="sibTrans" cxnId="{EB6D4C8A-8E7D-7B42-84BB-789182AA9F90}">
      <dgm:prSet custT="1"/>
      <dgm:spPr>
        <a:xfrm>
          <a:off x="1034353" y="540972"/>
          <a:ext cx="176165" cy="206080"/>
        </a:xfrm>
      </dgm:spPr>
      <dgm:t>
        <a:bodyPr/>
        <a:lstStyle/>
        <a:p>
          <a:pPr algn="ctr"/>
          <a:endParaRPr lang="en-US" sz="1400">
            <a:solidFill>
              <a:sysClr val="windowText" lastClr="000000"/>
            </a:solidFill>
            <a:latin typeface="Calibri"/>
            <a:ea typeface="+mn-ea"/>
            <a:cs typeface="+mn-cs"/>
          </a:endParaRPr>
        </a:p>
      </dgm:t>
    </dgm:pt>
    <dgm:pt modelId="{20B43EDF-E151-544F-9BB1-C4F6E8C2019F}">
      <dgm:prSet phldrT="[Text]" custT="1"/>
      <dgm:spPr>
        <a:xfrm>
          <a:off x="2580239" y="382781"/>
          <a:ext cx="1196039" cy="522463"/>
        </a:xfrm>
        <a:solidFill>
          <a:srgbClr val="FFFF00"/>
        </a:solidFill>
      </dgm:spPr>
      <dgm:t>
        <a:bodyPr/>
        <a:lstStyle/>
        <a:p>
          <a:pPr algn="ctr"/>
          <a:r>
            <a:rPr lang="en-US" sz="1400" dirty="0">
              <a:latin typeface="Times New Roman" panose="02020603050405020304" pitchFamily="18" charset="0"/>
              <a:ea typeface="+mn-ea"/>
              <a:cs typeface="Times New Roman" panose="02020603050405020304" pitchFamily="18" charset="0"/>
            </a:rPr>
            <a:t>Data Cleansing</a:t>
          </a:r>
        </a:p>
      </dgm:t>
    </dgm:pt>
    <dgm:pt modelId="{C50B09AE-5775-6C42-ACB2-A67CD8EDE2B6}" type="parTrans" cxnId="{D1EA0246-6E08-F747-9677-28026C6BB090}">
      <dgm:prSet/>
      <dgm:spPr/>
      <dgm:t>
        <a:bodyPr/>
        <a:lstStyle/>
        <a:p>
          <a:pPr algn="ctr"/>
          <a:endParaRPr lang="en-US" sz="1400"/>
        </a:p>
      </dgm:t>
    </dgm:pt>
    <dgm:pt modelId="{F7DCD797-335C-D544-BD30-79E4906E9C37}" type="sibTrans" cxnId="{D1EA0246-6E08-F747-9677-28026C6BB090}">
      <dgm:prSet custT="1"/>
      <dgm:spPr>
        <a:xfrm rot="29374">
          <a:off x="3892913" y="548135"/>
          <a:ext cx="247282" cy="206080"/>
        </a:xfrm>
      </dgm:spPr>
      <dgm:t>
        <a:bodyPr/>
        <a:lstStyle/>
        <a:p>
          <a:pPr algn="ctr"/>
          <a:endParaRPr lang="en-US" sz="1400">
            <a:solidFill>
              <a:sysClr val="windowText" lastClr="000000"/>
            </a:solidFill>
            <a:latin typeface="Calibri"/>
            <a:ea typeface="+mn-ea"/>
            <a:cs typeface="+mn-cs"/>
          </a:endParaRPr>
        </a:p>
      </dgm:t>
    </dgm:pt>
    <dgm:pt modelId="{0D65A823-FB38-3642-BCAE-D9E02C9F4243}">
      <dgm:prSet phldrT="[Text]" custT="1"/>
      <dgm:spPr>
        <a:xfrm>
          <a:off x="5600274" y="382781"/>
          <a:ext cx="830969" cy="522463"/>
        </a:xfrm>
        <a:solidFill>
          <a:schemeClr val="bg1"/>
        </a:solidFill>
      </dgm:spPr>
      <dgm:t>
        <a:bodyPr/>
        <a:lstStyle/>
        <a:p>
          <a:pPr algn="ctr"/>
          <a:r>
            <a:rPr lang="en-US" sz="1400" dirty="0">
              <a:latin typeface="Times New Roman" panose="02020603050405020304" pitchFamily="18" charset="0"/>
              <a:ea typeface="+mn-ea"/>
              <a:cs typeface="Times New Roman" panose="02020603050405020304" pitchFamily="18" charset="0"/>
            </a:rPr>
            <a:t>Select most Effective Variables</a:t>
          </a:r>
        </a:p>
      </dgm:t>
    </dgm:pt>
    <dgm:pt modelId="{54844B8A-6296-1A40-B9F1-839DC1BDE2CB}" type="parTrans" cxnId="{8D75D61D-E781-2140-BB09-67204CE5C6D5}">
      <dgm:prSet/>
      <dgm:spPr/>
      <dgm:t>
        <a:bodyPr/>
        <a:lstStyle/>
        <a:p>
          <a:pPr algn="ctr"/>
          <a:endParaRPr lang="en-US" sz="1400"/>
        </a:p>
      </dgm:t>
    </dgm:pt>
    <dgm:pt modelId="{B89E213E-7BFB-2B43-86FC-C0A350AC7128}" type="sibTrans" cxnId="{8D75D61D-E781-2140-BB09-67204CE5C6D5}">
      <dgm:prSet/>
      <dgm:spPr/>
      <dgm:t>
        <a:bodyPr/>
        <a:lstStyle/>
        <a:p>
          <a:pPr algn="ctr"/>
          <a:endParaRPr lang="en-US" sz="1400"/>
        </a:p>
      </dgm:t>
    </dgm:pt>
    <dgm:pt modelId="{D3E55525-B3AF-4A44-B575-A451D72F7BCA}">
      <dgm:prSet custT="1"/>
      <dgm:spPr>
        <a:xfrm>
          <a:off x="1283644" y="382781"/>
          <a:ext cx="964207" cy="522463"/>
        </a:xfrm>
        <a:noFill/>
      </dgm:spPr>
      <dgm:t>
        <a:bodyPr/>
        <a:lstStyle/>
        <a:p>
          <a:r>
            <a:rPr lang="en-US" sz="1400" dirty="0">
              <a:latin typeface="Times New Roman" panose="02020603050405020304" pitchFamily="18" charset="0"/>
              <a:ea typeface="+mn-ea"/>
              <a:cs typeface="Times New Roman" panose="02020603050405020304" pitchFamily="18" charset="0"/>
            </a:rPr>
            <a:t>Scatter &amp; Box plots the Data</a:t>
          </a:r>
        </a:p>
      </dgm:t>
    </dgm:pt>
    <dgm:pt modelId="{AD5973C0-ABE1-3747-9D64-B6030A188A71}" type="parTrans" cxnId="{43D0F784-E9A0-6240-80AD-716FECFC3AA0}">
      <dgm:prSet/>
      <dgm:spPr/>
      <dgm:t>
        <a:bodyPr/>
        <a:lstStyle/>
        <a:p>
          <a:endParaRPr lang="en-US" sz="1400"/>
        </a:p>
      </dgm:t>
    </dgm:pt>
    <dgm:pt modelId="{013F7D47-B6E2-DE4E-93A7-D72F12CEBCA9}" type="sibTrans" cxnId="{43D0F784-E9A0-6240-80AD-716FECFC3AA0}">
      <dgm:prSet custT="1"/>
      <dgm:spPr>
        <a:xfrm>
          <a:off x="2330948" y="540972"/>
          <a:ext cx="176165" cy="206080"/>
        </a:xfrm>
      </dgm:spPr>
      <dgm:t>
        <a:bodyPr/>
        <a:lstStyle/>
        <a:p>
          <a:endParaRPr lang="en-US" sz="1400">
            <a:solidFill>
              <a:sysClr val="windowText" lastClr="000000"/>
            </a:solidFill>
            <a:latin typeface="Calibri"/>
            <a:ea typeface="+mn-ea"/>
            <a:cs typeface="+mn-cs"/>
          </a:endParaRPr>
        </a:p>
      </dgm:t>
    </dgm:pt>
    <dgm:pt modelId="{AF2C7A80-4C37-7141-BE67-938B589757F1}">
      <dgm:prSet custT="1"/>
      <dgm:spPr>
        <a:xfrm>
          <a:off x="4242832" y="396830"/>
          <a:ext cx="1159219" cy="522463"/>
        </a:xfrm>
      </dgm:spPr>
      <dgm:t>
        <a:bodyPr/>
        <a:lstStyle/>
        <a:p>
          <a:r>
            <a:rPr lang="en-US" sz="1400" dirty="0">
              <a:latin typeface="Times New Roman" panose="02020603050405020304" pitchFamily="18" charset="0"/>
              <a:cs typeface="Times New Roman" panose="02020603050405020304" pitchFamily="18" charset="0"/>
            </a:rPr>
            <a:t>Greedy Search - Wrapping Approach</a:t>
          </a:r>
          <a:endParaRPr lang="en-US" sz="1400" dirty="0">
            <a:latin typeface="Times New Roman" panose="02020603050405020304" pitchFamily="18" charset="0"/>
            <a:ea typeface="+mn-ea"/>
            <a:cs typeface="Times New Roman" panose="02020603050405020304" pitchFamily="18" charset="0"/>
          </a:endParaRPr>
        </a:p>
      </dgm:t>
    </dgm:pt>
    <dgm:pt modelId="{DDC9E27E-8754-3A44-B5D7-F6D18F3D37F2}" type="parTrans" cxnId="{A865D399-0FC8-F442-A45A-0E6AE2BB180C}">
      <dgm:prSet/>
      <dgm:spPr/>
      <dgm:t>
        <a:bodyPr/>
        <a:lstStyle/>
        <a:p>
          <a:endParaRPr lang="en-US" sz="1400"/>
        </a:p>
      </dgm:t>
    </dgm:pt>
    <dgm:pt modelId="{BEE9D18B-DB7D-834F-A310-4F3CEBDE00BC}" type="sibTrans" cxnId="{A865D399-0FC8-F442-A45A-0E6AE2BB180C}">
      <dgm:prSet custT="1"/>
      <dgm:spPr>
        <a:xfrm rot="21559529">
          <a:off x="5451603" y="546996"/>
          <a:ext cx="105065" cy="206080"/>
        </a:xfrm>
      </dgm:spPr>
      <dgm:t>
        <a:bodyPr/>
        <a:lstStyle/>
        <a:p>
          <a:endParaRPr lang="en-US" sz="1400">
            <a:solidFill>
              <a:sysClr val="windowText" lastClr="000000"/>
            </a:solidFill>
            <a:latin typeface="Calibri"/>
            <a:ea typeface="+mn-ea"/>
            <a:cs typeface="+mn-cs"/>
          </a:endParaRPr>
        </a:p>
      </dgm:t>
    </dgm:pt>
    <dgm:pt modelId="{C125E650-7A6A-6A4A-B526-EC0CF3DC8834}" type="pres">
      <dgm:prSet presAssocID="{85C0B153-926A-BB43-8D9B-AD983F9B5CE9}" presName="Name0" presStyleCnt="0">
        <dgm:presLayoutVars>
          <dgm:dir/>
          <dgm:resizeHandles val="exact"/>
        </dgm:presLayoutVars>
      </dgm:prSet>
      <dgm:spPr/>
    </dgm:pt>
    <dgm:pt modelId="{80D29E9F-E651-4F44-84BC-4C65BE44CFFF}" type="pres">
      <dgm:prSet presAssocID="{2BD8325C-2DD0-C341-A031-F84A5580545D}" presName="node" presStyleLbl="node1" presStyleIdx="0" presStyleCnt="5" custScaleX="113372">
        <dgm:presLayoutVars>
          <dgm:bulletEnabled val="1"/>
        </dgm:presLayoutVars>
      </dgm:prSet>
      <dgm:spPr>
        <a:prstGeom prst="roundRect">
          <a:avLst>
            <a:gd name="adj" fmla="val 10000"/>
          </a:avLst>
        </a:prstGeom>
      </dgm:spPr>
    </dgm:pt>
    <dgm:pt modelId="{08EB72CA-5FCD-A04A-9ABC-DF83241B0C47}" type="pres">
      <dgm:prSet presAssocID="{1CA17F72-9CEE-B346-8F13-6FA4552DA9F5}" presName="sibTrans" presStyleLbl="sibTrans2D1" presStyleIdx="0" presStyleCnt="4"/>
      <dgm:spPr>
        <a:prstGeom prst="rightArrow">
          <a:avLst>
            <a:gd name="adj1" fmla="val 60000"/>
            <a:gd name="adj2" fmla="val 50000"/>
          </a:avLst>
        </a:prstGeom>
      </dgm:spPr>
    </dgm:pt>
    <dgm:pt modelId="{AFDD5663-5294-0C44-8494-075B54D08182}" type="pres">
      <dgm:prSet presAssocID="{1CA17F72-9CEE-B346-8F13-6FA4552DA9F5}" presName="connectorText" presStyleLbl="sibTrans2D1" presStyleIdx="0" presStyleCnt="4"/>
      <dgm:spPr/>
    </dgm:pt>
    <dgm:pt modelId="{0F3C1928-1E13-0441-866F-5EF0D15E62B8}" type="pres">
      <dgm:prSet presAssocID="{D3E55525-B3AF-4A44-B575-A451D72F7BCA}" presName="node" presStyleLbl="node1" presStyleIdx="1" presStyleCnt="5" custScaleX="116034">
        <dgm:presLayoutVars>
          <dgm:bulletEnabled val="1"/>
        </dgm:presLayoutVars>
      </dgm:prSet>
      <dgm:spPr>
        <a:prstGeom prst="roundRect">
          <a:avLst>
            <a:gd name="adj" fmla="val 10000"/>
          </a:avLst>
        </a:prstGeom>
      </dgm:spPr>
    </dgm:pt>
    <dgm:pt modelId="{CFB1D9FA-9D68-C94F-9731-0A45E76361A0}" type="pres">
      <dgm:prSet presAssocID="{013F7D47-B6E2-DE4E-93A7-D72F12CEBCA9}" presName="sibTrans" presStyleLbl="sibTrans2D1" presStyleIdx="1" presStyleCnt="4"/>
      <dgm:spPr>
        <a:prstGeom prst="rightArrow">
          <a:avLst>
            <a:gd name="adj1" fmla="val 60000"/>
            <a:gd name="adj2" fmla="val 50000"/>
          </a:avLst>
        </a:prstGeom>
      </dgm:spPr>
    </dgm:pt>
    <dgm:pt modelId="{7554BE8D-2CA0-D842-9BBF-AC8C3F46475F}" type="pres">
      <dgm:prSet presAssocID="{013F7D47-B6E2-DE4E-93A7-D72F12CEBCA9}" presName="connectorText" presStyleLbl="sibTrans2D1" presStyleIdx="1" presStyleCnt="4"/>
      <dgm:spPr/>
    </dgm:pt>
    <dgm:pt modelId="{08982944-1B8B-E44D-8FF1-991E2FB1412D}" type="pres">
      <dgm:prSet presAssocID="{20B43EDF-E151-544F-9BB1-C4F6E8C2019F}" presName="node" presStyleLbl="node1" presStyleIdx="2" presStyleCnt="5" custScaleX="143933">
        <dgm:presLayoutVars>
          <dgm:bulletEnabled val="1"/>
        </dgm:presLayoutVars>
      </dgm:prSet>
      <dgm:spPr>
        <a:prstGeom prst="roundRect">
          <a:avLst>
            <a:gd name="adj" fmla="val 10000"/>
          </a:avLst>
        </a:prstGeom>
      </dgm:spPr>
    </dgm:pt>
    <dgm:pt modelId="{7D51615A-FBED-E547-9368-BEF1A3A7622C}" type="pres">
      <dgm:prSet presAssocID="{F7DCD797-335C-D544-BD30-79E4906E9C37}" presName="sibTrans" presStyleLbl="sibTrans2D1" presStyleIdx="2" presStyleCnt="4"/>
      <dgm:spPr>
        <a:prstGeom prst="rightArrow">
          <a:avLst>
            <a:gd name="adj1" fmla="val 60000"/>
            <a:gd name="adj2" fmla="val 50000"/>
          </a:avLst>
        </a:prstGeom>
      </dgm:spPr>
    </dgm:pt>
    <dgm:pt modelId="{3AC718C2-D6D3-9A46-ACCE-5AB13E3337FB}" type="pres">
      <dgm:prSet presAssocID="{F7DCD797-335C-D544-BD30-79E4906E9C37}" presName="connectorText" presStyleLbl="sibTrans2D1" presStyleIdx="2" presStyleCnt="4"/>
      <dgm:spPr/>
    </dgm:pt>
    <dgm:pt modelId="{D310D187-E48B-0540-8A1F-1874791DD17C}" type="pres">
      <dgm:prSet presAssocID="{AF2C7A80-4C37-7141-BE67-938B589757F1}" presName="node" presStyleLbl="node1" presStyleIdx="3" presStyleCnt="5" custScaleX="139502" custLinFactNeighborX="10877" custLinFactNeighborY="2689">
        <dgm:presLayoutVars>
          <dgm:bulletEnabled val="1"/>
        </dgm:presLayoutVars>
      </dgm:prSet>
      <dgm:spPr>
        <a:prstGeom prst="roundRect">
          <a:avLst>
            <a:gd name="adj" fmla="val 10000"/>
          </a:avLst>
        </a:prstGeom>
      </dgm:spPr>
    </dgm:pt>
    <dgm:pt modelId="{52C12E44-62F0-AB4F-A866-7A1E02698E71}" type="pres">
      <dgm:prSet presAssocID="{BEE9D18B-DB7D-834F-A310-4F3CEBDE00BC}" presName="sibTrans" presStyleLbl="sibTrans2D1" presStyleIdx="3" presStyleCnt="4"/>
      <dgm:spPr>
        <a:prstGeom prst="rightArrow">
          <a:avLst>
            <a:gd name="adj1" fmla="val 60000"/>
            <a:gd name="adj2" fmla="val 50000"/>
          </a:avLst>
        </a:prstGeom>
      </dgm:spPr>
    </dgm:pt>
    <dgm:pt modelId="{D3F34AD9-DC8A-DE47-A98D-50137485DB61}" type="pres">
      <dgm:prSet presAssocID="{BEE9D18B-DB7D-834F-A310-4F3CEBDE00BC}" presName="connectorText" presStyleLbl="sibTrans2D1" presStyleIdx="3" presStyleCnt="4"/>
      <dgm:spPr/>
    </dgm:pt>
    <dgm:pt modelId="{9262F80E-4546-BF4E-9B2A-B6D16C23D502}" type="pres">
      <dgm:prSet presAssocID="{0D65A823-FB38-3642-BCAE-D9E02C9F4243}" presName="node" presStyleLbl="node1" presStyleIdx="4" presStyleCnt="5">
        <dgm:presLayoutVars>
          <dgm:bulletEnabled val="1"/>
        </dgm:presLayoutVars>
      </dgm:prSet>
      <dgm:spPr>
        <a:prstGeom prst="roundRect">
          <a:avLst>
            <a:gd name="adj" fmla="val 10000"/>
          </a:avLst>
        </a:prstGeom>
      </dgm:spPr>
    </dgm:pt>
  </dgm:ptLst>
  <dgm:cxnLst>
    <dgm:cxn modelId="{EB27F50D-B033-D443-AD92-BB498F8B798E}" type="presOf" srcId="{013F7D47-B6E2-DE4E-93A7-D72F12CEBCA9}" destId="{7554BE8D-2CA0-D842-9BBF-AC8C3F46475F}" srcOrd="1" destOrd="0" presId="urn:microsoft.com/office/officeart/2005/8/layout/process1"/>
    <dgm:cxn modelId="{ABBAB814-E9AF-4A44-BA20-7D694873D46A}" type="presOf" srcId="{0D65A823-FB38-3642-BCAE-D9E02C9F4243}" destId="{9262F80E-4546-BF4E-9B2A-B6D16C23D502}" srcOrd="0" destOrd="0" presId="urn:microsoft.com/office/officeart/2005/8/layout/process1"/>
    <dgm:cxn modelId="{8D75D61D-E781-2140-BB09-67204CE5C6D5}" srcId="{85C0B153-926A-BB43-8D9B-AD983F9B5CE9}" destId="{0D65A823-FB38-3642-BCAE-D9E02C9F4243}" srcOrd="4" destOrd="0" parTransId="{54844B8A-6296-1A40-B9F1-839DC1BDE2CB}" sibTransId="{B89E213E-7BFB-2B43-86FC-C0A350AC7128}"/>
    <dgm:cxn modelId="{3E4E3F23-6AD0-8043-9266-56D28623B41E}" type="presOf" srcId="{BEE9D18B-DB7D-834F-A310-4F3CEBDE00BC}" destId="{52C12E44-62F0-AB4F-A866-7A1E02698E71}" srcOrd="0" destOrd="0" presId="urn:microsoft.com/office/officeart/2005/8/layout/process1"/>
    <dgm:cxn modelId="{91A42B29-7B98-5540-98D0-2037B44EC5D5}" type="presOf" srcId="{85C0B153-926A-BB43-8D9B-AD983F9B5CE9}" destId="{C125E650-7A6A-6A4A-B526-EC0CF3DC8834}" srcOrd="0" destOrd="0" presId="urn:microsoft.com/office/officeart/2005/8/layout/process1"/>
    <dgm:cxn modelId="{D693DF32-4A6F-6246-A726-9896F11E95DD}" type="presOf" srcId="{BEE9D18B-DB7D-834F-A310-4F3CEBDE00BC}" destId="{D3F34AD9-DC8A-DE47-A98D-50137485DB61}" srcOrd="1" destOrd="0" presId="urn:microsoft.com/office/officeart/2005/8/layout/process1"/>
    <dgm:cxn modelId="{4199A241-EAA6-EC4A-87CA-D042A392AD4E}" type="presOf" srcId="{F7DCD797-335C-D544-BD30-79E4906E9C37}" destId="{7D51615A-FBED-E547-9368-BEF1A3A7622C}" srcOrd="0" destOrd="0" presId="urn:microsoft.com/office/officeart/2005/8/layout/process1"/>
    <dgm:cxn modelId="{D1EA0246-6E08-F747-9677-28026C6BB090}" srcId="{85C0B153-926A-BB43-8D9B-AD983F9B5CE9}" destId="{20B43EDF-E151-544F-9BB1-C4F6E8C2019F}" srcOrd="2" destOrd="0" parTransId="{C50B09AE-5775-6C42-ACB2-A67CD8EDE2B6}" sibTransId="{F7DCD797-335C-D544-BD30-79E4906E9C37}"/>
    <dgm:cxn modelId="{4E3A2866-7C1B-8F49-9CC6-08218F33988B}" type="presOf" srcId="{1CA17F72-9CEE-B346-8F13-6FA4552DA9F5}" destId="{08EB72CA-5FCD-A04A-9ABC-DF83241B0C47}" srcOrd="0" destOrd="0" presId="urn:microsoft.com/office/officeart/2005/8/layout/process1"/>
    <dgm:cxn modelId="{0CEDE267-72BC-A94E-9217-FEB0C5640DF8}" type="presOf" srcId="{F7DCD797-335C-D544-BD30-79E4906E9C37}" destId="{3AC718C2-D6D3-9A46-ACCE-5AB13E3337FB}" srcOrd="1" destOrd="0" presId="urn:microsoft.com/office/officeart/2005/8/layout/process1"/>
    <dgm:cxn modelId="{FD10F36D-E225-444A-84DC-B72A48A7F046}" type="presOf" srcId="{2BD8325C-2DD0-C341-A031-F84A5580545D}" destId="{80D29E9F-E651-4F44-84BC-4C65BE44CFFF}" srcOrd="0" destOrd="0" presId="urn:microsoft.com/office/officeart/2005/8/layout/process1"/>
    <dgm:cxn modelId="{F1D07353-4187-814A-B54C-62AE1632184B}" type="presOf" srcId="{AF2C7A80-4C37-7141-BE67-938B589757F1}" destId="{D310D187-E48B-0540-8A1F-1874791DD17C}" srcOrd="0" destOrd="0" presId="urn:microsoft.com/office/officeart/2005/8/layout/process1"/>
    <dgm:cxn modelId="{43D0F784-E9A0-6240-80AD-716FECFC3AA0}" srcId="{85C0B153-926A-BB43-8D9B-AD983F9B5CE9}" destId="{D3E55525-B3AF-4A44-B575-A451D72F7BCA}" srcOrd="1" destOrd="0" parTransId="{AD5973C0-ABE1-3747-9D64-B6030A188A71}" sibTransId="{013F7D47-B6E2-DE4E-93A7-D72F12CEBCA9}"/>
    <dgm:cxn modelId="{EB6D4C8A-8E7D-7B42-84BB-789182AA9F90}" srcId="{85C0B153-926A-BB43-8D9B-AD983F9B5CE9}" destId="{2BD8325C-2DD0-C341-A031-F84A5580545D}" srcOrd="0" destOrd="0" parTransId="{DB277D6B-6D2F-FC44-8C12-A88EE07FA482}" sibTransId="{1CA17F72-9CEE-B346-8F13-6FA4552DA9F5}"/>
    <dgm:cxn modelId="{A865D399-0FC8-F442-A45A-0E6AE2BB180C}" srcId="{85C0B153-926A-BB43-8D9B-AD983F9B5CE9}" destId="{AF2C7A80-4C37-7141-BE67-938B589757F1}" srcOrd="3" destOrd="0" parTransId="{DDC9E27E-8754-3A44-B5D7-F6D18F3D37F2}" sibTransId="{BEE9D18B-DB7D-834F-A310-4F3CEBDE00BC}"/>
    <dgm:cxn modelId="{C98041D3-0D54-2A40-93E8-CF4704AACC0D}" type="presOf" srcId="{013F7D47-B6E2-DE4E-93A7-D72F12CEBCA9}" destId="{CFB1D9FA-9D68-C94F-9731-0A45E76361A0}" srcOrd="0" destOrd="0" presId="urn:microsoft.com/office/officeart/2005/8/layout/process1"/>
    <dgm:cxn modelId="{493AC2D5-A397-E54F-813B-15D7F32C0E77}" type="presOf" srcId="{1CA17F72-9CEE-B346-8F13-6FA4552DA9F5}" destId="{AFDD5663-5294-0C44-8494-075B54D08182}" srcOrd="1" destOrd="0" presId="urn:microsoft.com/office/officeart/2005/8/layout/process1"/>
    <dgm:cxn modelId="{5C6A09D9-433F-3C42-A316-B64661B964C9}" type="presOf" srcId="{D3E55525-B3AF-4A44-B575-A451D72F7BCA}" destId="{0F3C1928-1E13-0441-866F-5EF0D15E62B8}" srcOrd="0" destOrd="0" presId="urn:microsoft.com/office/officeart/2005/8/layout/process1"/>
    <dgm:cxn modelId="{327727DE-5944-9E4D-BF11-0D9890DFAF80}" type="presOf" srcId="{20B43EDF-E151-544F-9BB1-C4F6E8C2019F}" destId="{08982944-1B8B-E44D-8FF1-991E2FB1412D}" srcOrd="0" destOrd="0" presId="urn:microsoft.com/office/officeart/2005/8/layout/process1"/>
    <dgm:cxn modelId="{B3E31D9B-D33F-8A4B-9C50-EF44650A236A}" type="presParOf" srcId="{C125E650-7A6A-6A4A-B526-EC0CF3DC8834}" destId="{80D29E9F-E651-4F44-84BC-4C65BE44CFFF}" srcOrd="0" destOrd="0" presId="urn:microsoft.com/office/officeart/2005/8/layout/process1"/>
    <dgm:cxn modelId="{E4F695DF-354E-6340-B610-250487B2E1C4}" type="presParOf" srcId="{C125E650-7A6A-6A4A-B526-EC0CF3DC8834}" destId="{08EB72CA-5FCD-A04A-9ABC-DF83241B0C47}" srcOrd="1" destOrd="0" presId="urn:microsoft.com/office/officeart/2005/8/layout/process1"/>
    <dgm:cxn modelId="{8CE072C9-2686-0849-BB68-B18E8982A1CC}" type="presParOf" srcId="{08EB72CA-5FCD-A04A-9ABC-DF83241B0C47}" destId="{AFDD5663-5294-0C44-8494-075B54D08182}" srcOrd="0" destOrd="0" presId="urn:microsoft.com/office/officeart/2005/8/layout/process1"/>
    <dgm:cxn modelId="{892408A8-E28A-B94C-87CC-744EE28DF6D3}" type="presParOf" srcId="{C125E650-7A6A-6A4A-B526-EC0CF3DC8834}" destId="{0F3C1928-1E13-0441-866F-5EF0D15E62B8}" srcOrd="2" destOrd="0" presId="urn:microsoft.com/office/officeart/2005/8/layout/process1"/>
    <dgm:cxn modelId="{9B30E7A4-1AB3-6446-B45A-5DD071BC61F9}" type="presParOf" srcId="{C125E650-7A6A-6A4A-B526-EC0CF3DC8834}" destId="{CFB1D9FA-9D68-C94F-9731-0A45E76361A0}" srcOrd="3" destOrd="0" presId="urn:microsoft.com/office/officeart/2005/8/layout/process1"/>
    <dgm:cxn modelId="{1CF25BD8-FBE2-3A42-A032-A614749EEC30}" type="presParOf" srcId="{CFB1D9FA-9D68-C94F-9731-0A45E76361A0}" destId="{7554BE8D-2CA0-D842-9BBF-AC8C3F46475F}" srcOrd="0" destOrd="0" presId="urn:microsoft.com/office/officeart/2005/8/layout/process1"/>
    <dgm:cxn modelId="{029AE50B-69A6-F84E-A976-80FFAE05F225}" type="presParOf" srcId="{C125E650-7A6A-6A4A-B526-EC0CF3DC8834}" destId="{08982944-1B8B-E44D-8FF1-991E2FB1412D}" srcOrd="4" destOrd="0" presId="urn:microsoft.com/office/officeart/2005/8/layout/process1"/>
    <dgm:cxn modelId="{587B569C-CBE5-4144-A039-0FC4D6F53A30}" type="presParOf" srcId="{C125E650-7A6A-6A4A-B526-EC0CF3DC8834}" destId="{7D51615A-FBED-E547-9368-BEF1A3A7622C}" srcOrd="5" destOrd="0" presId="urn:microsoft.com/office/officeart/2005/8/layout/process1"/>
    <dgm:cxn modelId="{B7EEFFA7-104A-FB47-83A2-D8882BF0AC2F}" type="presParOf" srcId="{7D51615A-FBED-E547-9368-BEF1A3A7622C}" destId="{3AC718C2-D6D3-9A46-ACCE-5AB13E3337FB}" srcOrd="0" destOrd="0" presId="urn:microsoft.com/office/officeart/2005/8/layout/process1"/>
    <dgm:cxn modelId="{68BAA10C-3AD0-8F47-98F7-A7F9FEE08C86}" type="presParOf" srcId="{C125E650-7A6A-6A4A-B526-EC0CF3DC8834}" destId="{D310D187-E48B-0540-8A1F-1874791DD17C}" srcOrd="6" destOrd="0" presId="urn:microsoft.com/office/officeart/2005/8/layout/process1"/>
    <dgm:cxn modelId="{B48E9987-C7F8-124D-B07A-8DDFC0A350BA}" type="presParOf" srcId="{C125E650-7A6A-6A4A-B526-EC0CF3DC8834}" destId="{52C12E44-62F0-AB4F-A866-7A1E02698E71}" srcOrd="7" destOrd="0" presId="urn:microsoft.com/office/officeart/2005/8/layout/process1"/>
    <dgm:cxn modelId="{8B6A33CC-B4CE-CA48-AC88-BCB52D7C9AAE}" type="presParOf" srcId="{52C12E44-62F0-AB4F-A866-7A1E02698E71}" destId="{D3F34AD9-DC8A-DE47-A98D-50137485DB61}" srcOrd="0" destOrd="0" presId="urn:microsoft.com/office/officeart/2005/8/layout/process1"/>
    <dgm:cxn modelId="{3EDDCFCA-2BCA-8148-9E35-83C4D67DD618}" type="presParOf" srcId="{C125E650-7A6A-6A4A-B526-EC0CF3DC8834}" destId="{9262F80E-4546-BF4E-9B2A-B6D16C23D502}"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C0B153-926A-BB43-8D9B-AD983F9B5CE9}" type="doc">
      <dgm:prSet loTypeId="urn:microsoft.com/office/officeart/2005/8/layout/process1" loCatId="" qsTypeId="urn:microsoft.com/office/officeart/2005/8/quickstyle/simple2" qsCatId="simple" csTypeId="urn:microsoft.com/office/officeart/2005/8/colors/accent0_1" csCatId="mainScheme" phldr="1"/>
      <dgm:spPr/>
    </dgm:pt>
    <dgm:pt modelId="{2BD8325C-2DD0-C341-A031-F84A5580545D}">
      <dgm:prSet phldrT="[Text]" custT="1"/>
      <dgm:spPr>
        <a:xfrm>
          <a:off x="9169" y="382781"/>
          <a:ext cx="942086" cy="522463"/>
        </a:xfrm>
      </dgm:spPr>
      <dgm:t>
        <a:bodyPr/>
        <a:lstStyle/>
        <a:p>
          <a:pPr algn="ctr"/>
          <a:r>
            <a:rPr lang="en-US" sz="1400">
              <a:latin typeface="Times New Roman" panose="02020603050405020304" pitchFamily="18" charset="0"/>
              <a:ea typeface="+mn-ea"/>
              <a:cs typeface="Times New Roman" panose="02020603050405020304" pitchFamily="18" charset="0"/>
            </a:rPr>
            <a:t>Benchmark Data</a:t>
          </a:r>
          <a:endParaRPr lang="en-US" sz="1400" dirty="0">
            <a:latin typeface="Times New Roman" panose="02020603050405020304" pitchFamily="18" charset="0"/>
            <a:ea typeface="+mn-ea"/>
            <a:cs typeface="Times New Roman" panose="02020603050405020304" pitchFamily="18" charset="0"/>
          </a:endParaRPr>
        </a:p>
      </dgm:t>
    </dgm:pt>
    <dgm:pt modelId="{DB277D6B-6D2F-FC44-8C12-A88EE07FA482}" type="parTrans" cxnId="{EB6D4C8A-8E7D-7B42-84BB-789182AA9F90}">
      <dgm:prSet/>
      <dgm:spPr/>
      <dgm:t>
        <a:bodyPr/>
        <a:lstStyle/>
        <a:p>
          <a:pPr algn="ctr"/>
          <a:endParaRPr lang="en-US" sz="1400"/>
        </a:p>
      </dgm:t>
    </dgm:pt>
    <dgm:pt modelId="{1CA17F72-9CEE-B346-8F13-6FA4552DA9F5}" type="sibTrans" cxnId="{EB6D4C8A-8E7D-7B42-84BB-789182AA9F90}">
      <dgm:prSet custT="1"/>
      <dgm:spPr>
        <a:xfrm>
          <a:off x="1034353" y="540972"/>
          <a:ext cx="176165" cy="206080"/>
        </a:xfrm>
      </dgm:spPr>
      <dgm:t>
        <a:bodyPr/>
        <a:lstStyle/>
        <a:p>
          <a:pPr algn="ctr"/>
          <a:endParaRPr lang="en-US" sz="1400">
            <a:solidFill>
              <a:sysClr val="windowText" lastClr="000000"/>
            </a:solidFill>
            <a:latin typeface="Calibri"/>
            <a:ea typeface="+mn-ea"/>
            <a:cs typeface="+mn-cs"/>
          </a:endParaRPr>
        </a:p>
      </dgm:t>
    </dgm:pt>
    <dgm:pt modelId="{20B43EDF-E151-544F-9BB1-C4F6E8C2019F}">
      <dgm:prSet phldrT="[Text]" custT="1"/>
      <dgm:spPr>
        <a:xfrm>
          <a:off x="2580239" y="382781"/>
          <a:ext cx="1196039" cy="522463"/>
        </a:xfrm>
      </dgm:spPr>
      <dgm:t>
        <a:bodyPr/>
        <a:lstStyle/>
        <a:p>
          <a:pPr algn="ctr"/>
          <a:r>
            <a:rPr lang="en-US" sz="1400" dirty="0">
              <a:latin typeface="Times New Roman" panose="02020603050405020304" pitchFamily="18" charset="0"/>
              <a:ea typeface="+mn-ea"/>
              <a:cs typeface="Times New Roman" panose="02020603050405020304" pitchFamily="18" charset="0"/>
            </a:rPr>
            <a:t>Data Cleansing</a:t>
          </a:r>
        </a:p>
      </dgm:t>
    </dgm:pt>
    <dgm:pt modelId="{C50B09AE-5775-6C42-ACB2-A67CD8EDE2B6}" type="parTrans" cxnId="{D1EA0246-6E08-F747-9677-28026C6BB090}">
      <dgm:prSet/>
      <dgm:spPr/>
      <dgm:t>
        <a:bodyPr/>
        <a:lstStyle/>
        <a:p>
          <a:pPr algn="ctr"/>
          <a:endParaRPr lang="en-US" sz="1400"/>
        </a:p>
      </dgm:t>
    </dgm:pt>
    <dgm:pt modelId="{F7DCD797-335C-D544-BD30-79E4906E9C37}" type="sibTrans" cxnId="{D1EA0246-6E08-F747-9677-28026C6BB090}">
      <dgm:prSet custT="1"/>
      <dgm:spPr>
        <a:xfrm rot="29374">
          <a:off x="3892913" y="548135"/>
          <a:ext cx="247282" cy="206080"/>
        </a:xfrm>
      </dgm:spPr>
      <dgm:t>
        <a:bodyPr/>
        <a:lstStyle/>
        <a:p>
          <a:pPr algn="ctr"/>
          <a:endParaRPr lang="en-US" sz="1400">
            <a:solidFill>
              <a:sysClr val="windowText" lastClr="000000"/>
            </a:solidFill>
            <a:latin typeface="Calibri"/>
            <a:ea typeface="+mn-ea"/>
            <a:cs typeface="+mn-cs"/>
          </a:endParaRPr>
        </a:p>
      </dgm:t>
    </dgm:pt>
    <dgm:pt modelId="{0D65A823-FB38-3642-BCAE-D9E02C9F4243}">
      <dgm:prSet phldrT="[Text]" custT="1"/>
      <dgm:spPr>
        <a:xfrm>
          <a:off x="5600274" y="382781"/>
          <a:ext cx="830969" cy="522463"/>
        </a:xfrm>
        <a:solidFill>
          <a:schemeClr val="bg1"/>
        </a:solidFill>
      </dgm:spPr>
      <dgm:t>
        <a:bodyPr/>
        <a:lstStyle/>
        <a:p>
          <a:pPr algn="ctr"/>
          <a:r>
            <a:rPr lang="en-US" sz="1400" dirty="0">
              <a:latin typeface="Times New Roman" panose="02020603050405020304" pitchFamily="18" charset="0"/>
              <a:ea typeface="+mn-ea"/>
              <a:cs typeface="Times New Roman" panose="02020603050405020304" pitchFamily="18" charset="0"/>
            </a:rPr>
            <a:t>Select most Effective Variables</a:t>
          </a:r>
        </a:p>
      </dgm:t>
    </dgm:pt>
    <dgm:pt modelId="{54844B8A-6296-1A40-B9F1-839DC1BDE2CB}" type="parTrans" cxnId="{8D75D61D-E781-2140-BB09-67204CE5C6D5}">
      <dgm:prSet/>
      <dgm:spPr/>
      <dgm:t>
        <a:bodyPr/>
        <a:lstStyle/>
        <a:p>
          <a:pPr algn="ctr"/>
          <a:endParaRPr lang="en-US" sz="1400"/>
        </a:p>
      </dgm:t>
    </dgm:pt>
    <dgm:pt modelId="{B89E213E-7BFB-2B43-86FC-C0A350AC7128}" type="sibTrans" cxnId="{8D75D61D-E781-2140-BB09-67204CE5C6D5}">
      <dgm:prSet/>
      <dgm:spPr/>
      <dgm:t>
        <a:bodyPr/>
        <a:lstStyle/>
        <a:p>
          <a:pPr algn="ctr"/>
          <a:endParaRPr lang="en-US" sz="1400"/>
        </a:p>
      </dgm:t>
    </dgm:pt>
    <dgm:pt modelId="{D3E55525-B3AF-4A44-B575-A451D72F7BCA}">
      <dgm:prSet custT="1"/>
      <dgm:spPr>
        <a:xfrm>
          <a:off x="1283644" y="382781"/>
          <a:ext cx="964207" cy="522463"/>
        </a:xfrm>
        <a:noFill/>
      </dgm:spPr>
      <dgm:t>
        <a:bodyPr/>
        <a:lstStyle/>
        <a:p>
          <a:r>
            <a:rPr lang="en-US" sz="1400" dirty="0">
              <a:latin typeface="Times New Roman" panose="02020603050405020304" pitchFamily="18" charset="0"/>
              <a:ea typeface="+mn-ea"/>
              <a:cs typeface="Times New Roman" panose="02020603050405020304" pitchFamily="18" charset="0"/>
            </a:rPr>
            <a:t>Scatter &amp; Box plots the Data</a:t>
          </a:r>
        </a:p>
      </dgm:t>
    </dgm:pt>
    <dgm:pt modelId="{AD5973C0-ABE1-3747-9D64-B6030A188A71}" type="parTrans" cxnId="{43D0F784-E9A0-6240-80AD-716FECFC3AA0}">
      <dgm:prSet/>
      <dgm:spPr/>
      <dgm:t>
        <a:bodyPr/>
        <a:lstStyle/>
        <a:p>
          <a:endParaRPr lang="en-US" sz="1400"/>
        </a:p>
      </dgm:t>
    </dgm:pt>
    <dgm:pt modelId="{013F7D47-B6E2-DE4E-93A7-D72F12CEBCA9}" type="sibTrans" cxnId="{43D0F784-E9A0-6240-80AD-716FECFC3AA0}">
      <dgm:prSet custT="1"/>
      <dgm:spPr>
        <a:xfrm>
          <a:off x="2330948" y="540972"/>
          <a:ext cx="176165" cy="206080"/>
        </a:xfrm>
      </dgm:spPr>
      <dgm:t>
        <a:bodyPr/>
        <a:lstStyle/>
        <a:p>
          <a:endParaRPr lang="en-US" sz="1400">
            <a:solidFill>
              <a:sysClr val="windowText" lastClr="000000"/>
            </a:solidFill>
            <a:latin typeface="Calibri"/>
            <a:ea typeface="+mn-ea"/>
            <a:cs typeface="+mn-cs"/>
          </a:endParaRPr>
        </a:p>
      </dgm:t>
    </dgm:pt>
    <dgm:pt modelId="{AF2C7A80-4C37-7141-BE67-938B589757F1}">
      <dgm:prSet custT="1"/>
      <dgm:spPr>
        <a:xfrm>
          <a:off x="4242832" y="396830"/>
          <a:ext cx="1159219" cy="522463"/>
        </a:xfrm>
        <a:solidFill>
          <a:srgbClr val="FFFF00"/>
        </a:solidFill>
      </dgm:spPr>
      <dgm:t>
        <a:bodyPr/>
        <a:lstStyle/>
        <a:p>
          <a:r>
            <a:rPr lang="en-US" sz="1400" dirty="0">
              <a:latin typeface="Times New Roman" panose="02020603050405020304" pitchFamily="18" charset="0"/>
              <a:cs typeface="Times New Roman" panose="02020603050405020304" pitchFamily="18" charset="0"/>
            </a:rPr>
            <a:t>Greedy Search - Wrapping Approach</a:t>
          </a:r>
          <a:endParaRPr lang="en-US" sz="1400" dirty="0">
            <a:latin typeface="Times New Roman" panose="02020603050405020304" pitchFamily="18" charset="0"/>
            <a:ea typeface="+mn-ea"/>
            <a:cs typeface="Times New Roman" panose="02020603050405020304" pitchFamily="18" charset="0"/>
          </a:endParaRPr>
        </a:p>
      </dgm:t>
    </dgm:pt>
    <dgm:pt modelId="{DDC9E27E-8754-3A44-B5D7-F6D18F3D37F2}" type="parTrans" cxnId="{A865D399-0FC8-F442-A45A-0E6AE2BB180C}">
      <dgm:prSet/>
      <dgm:spPr/>
      <dgm:t>
        <a:bodyPr/>
        <a:lstStyle/>
        <a:p>
          <a:endParaRPr lang="en-US" sz="1400"/>
        </a:p>
      </dgm:t>
    </dgm:pt>
    <dgm:pt modelId="{BEE9D18B-DB7D-834F-A310-4F3CEBDE00BC}" type="sibTrans" cxnId="{A865D399-0FC8-F442-A45A-0E6AE2BB180C}">
      <dgm:prSet custT="1"/>
      <dgm:spPr>
        <a:xfrm rot="21559529">
          <a:off x="5451603" y="546996"/>
          <a:ext cx="105065" cy="206080"/>
        </a:xfrm>
      </dgm:spPr>
      <dgm:t>
        <a:bodyPr/>
        <a:lstStyle/>
        <a:p>
          <a:endParaRPr lang="en-US" sz="1400">
            <a:solidFill>
              <a:sysClr val="windowText" lastClr="000000"/>
            </a:solidFill>
            <a:latin typeface="Calibri"/>
            <a:ea typeface="+mn-ea"/>
            <a:cs typeface="+mn-cs"/>
          </a:endParaRPr>
        </a:p>
      </dgm:t>
    </dgm:pt>
    <dgm:pt modelId="{C125E650-7A6A-6A4A-B526-EC0CF3DC8834}" type="pres">
      <dgm:prSet presAssocID="{85C0B153-926A-BB43-8D9B-AD983F9B5CE9}" presName="Name0" presStyleCnt="0">
        <dgm:presLayoutVars>
          <dgm:dir/>
          <dgm:resizeHandles val="exact"/>
        </dgm:presLayoutVars>
      </dgm:prSet>
      <dgm:spPr/>
    </dgm:pt>
    <dgm:pt modelId="{80D29E9F-E651-4F44-84BC-4C65BE44CFFF}" type="pres">
      <dgm:prSet presAssocID="{2BD8325C-2DD0-C341-A031-F84A5580545D}" presName="node" presStyleLbl="node1" presStyleIdx="0" presStyleCnt="5" custScaleX="113372">
        <dgm:presLayoutVars>
          <dgm:bulletEnabled val="1"/>
        </dgm:presLayoutVars>
      </dgm:prSet>
      <dgm:spPr>
        <a:prstGeom prst="roundRect">
          <a:avLst>
            <a:gd name="adj" fmla="val 10000"/>
          </a:avLst>
        </a:prstGeom>
      </dgm:spPr>
    </dgm:pt>
    <dgm:pt modelId="{08EB72CA-5FCD-A04A-9ABC-DF83241B0C47}" type="pres">
      <dgm:prSet presAssocID="{1CA17F72-9CEE-B346-8F13-6FA4552DA9F5}" presName="sibTrans" presStyleLbl="sibTrans2D1" presStyleIdx="0" presStyleCnt="4"/>
      <dgm:spPr>
        <a:prstGeom prst="rightArrow">
          <a:avLst>
            <a:gd name="adj1" fmla="val 60000"/>
            <a:gd name="adj2" fmla="val 50000"/>
          </a:avLst>
        </a:prstGeom>
      </dgm:spPr>
    </dgm:pt>
    <dgm:pt modelId="{AFDD5663-5294-0C44-8494-075B54D08182}" type="pres">
      <dgm:prSet presAssocID="{1CA17F72-9CEE-B346-8F13-6FA4552DA9F5}" presName="connectorText" presStyleLbl="sibTrans2D1" presStyleIdx="0" presStyleCnt="4"/>
      <dgm:spPr/>
    </dgm:pt>
    <dgm:pt modelId="{0F3C1928-1E13-0441-866F-5EF0D15E62B8}" type="pres">
      <dgm:prSet presAssocID="{D3E55525-B3AF-4A44-B575-A451D72F7BCA}" presName="node" presStyleLbl="node1" presStyleIdx="1" presStyleCnt="5" custScaleX="116034">
        <dgm:presLayoutVars>
          <dgm:bulletEnabled val="1"/>
        </dgm:presLayoutVars>
      </dgm:prSet>
      <dgm:spPr>
        <a:prstGeom prst="roundRect">
          <a:avLst>
            <a:gd name="adj" fmla="val 10000"/>
          </a:avLst>
        </a:prstGeom>
      </dgm:spPr>
    </dgm:pt>
    <dgm:pt modelId="{CFB1D9FA-9D68-C94F-9731-0A45E76361A0}" type="pres">
      <dgm:prSet presAssocID="{013F7D47-B6E2-DE4E-93A7-D72F12CEBCA9}" presName="sibTrans" presStyleLbl="sibTrans2D1" presStyleIdx="1" presStyleCnt="4"/>
      <dgm:spPr>
        <a:prstGeom prst="rightArrow">
          <a:avLst>
            <a:gd name="adj1" fmla="val 60000"/>
            <a:gd name="adj2" fmla="val 50000"/>
          </a:avLst>
        </a:prstGeom>
      </dgm:spPr>
    </dgm:pt>
    <dgm:pt modelId="{7554BE8D-2CA0-D842-9BBF-AC8C3F46475F}" type="pres">
      <dgm:prSet presAssocID="{013F7D47-B6E2-DE4E-93A7-D72F12CEBCA9}" presName="connectorText" presStyleLbl="sibTrans2D1" presStyleIdx="1" presStyleCnt="4"/>
      <dgm:spPr/>
    </dgm:pt>
    <dgm:pt modelId="{08982944-1B8B-E44D-8FF1-991E2FB1412D}" type="pres">
      <dgm:prSet presAssocID="{20B43EDF-E151-544F-9BB1-C4F6E8C2019F}" presName="node" presStyleLbl="node1" presStyleIdx="2" presStyleCnt="5" custScaleX="143933">
        <dgm:presLayoutVars>
          <dgm:bulletEnabled val="1"/>
        </dgm:presLayoutVars>
      </dgm:prSet>
      <dgm:spPr>
        <a:prstGeom prst="roundRect">
          <a:avLst>
            <a:gd name="adj" fmla="val 10000"/>
          </a:avLst>
        </a:prstGeom>
      </dgm:spPr>
    </dgm:pt>
    <dgm:pt modelId="{7D51615A-FBED-E547-9368-BEF1A3A7622C}" type="pres">
      <dgm:prSet presAssocID="{F7DCD797-335C-D544-BD30-79E4906E9C37}" presName="sibTrans" presStyleLbl="sibTrans2D1" presStyleIdx="2" presStyleCnt="4"/>
      <dgm:spPr>
        <a:prstGeom prst="rightArrow">
          <a:avLst>
            <a:gd name="adj1" fmla="val 60000"/>
            <a:gd name="adj2" fmla="val 50000"/>
          </a:avLst>
        </a:prstGeom>
      </dgm:spPr>
    </dgm:pt>
    <dgm:pt modelId="{3AC718C2-D6D3-9A46-ACCE-5AB13E3337FB}" type="pres">
      <dgm:prSet presAssocID="{F7DCD797-335C-D544-BD30-79E4906E9C37}" presName="connectorText" presStyleLbl="sibTrans2D1" presStyleIdx="2" presStyleCnt="4"/>
      <dgm:spPr/>
    </dgm:pt>
    <dgm:pt modelId="{D310D187-E48B-0540-8A1F-1874791DD17C}" type="pres">
      <dgm:prSet presAssocID="{AF2C7A80-4C37-7141-BE67-938B589757F1}" presName="node" presStyleLbl="node1" presStyleIdx="3" presStyleCnt="5" custScaleX="139502" custLinFactNeighborX="10877" custLinFactNeighborY="2689">
        <dgm:presLayoutVars>
          <dgm:bulletEnabled val="1"/>
        </dgm:presLayoutVars>
      </dgm:prSet>
      <dgm:spPr>
        <a:prstGeom prst="roundRect">
          <a:avLst>
            <a:gd name="adj" fmla="val 10000"/>
          </a:avLst>
        </a:prstGeom>
      </dgm:spPr>
    </dgm:pt>
    <dgm:pt modelId="{52C12E44-62F0-AB4F-A866-7A1E02698E71}" type="pres">
      <dgm:prSet presAssocID="{BEE9D18B-DB7D-834F-A310-4F3CEBDE00BC}" presName="sibTrans" presStyleLbl="sibTrans2D1" presStyleIdx="3" presStyleCnt="4"/>
      <dgm:spPr>
        <a:prstGeom prst="rightArrow">
          <a:avLst>
            <a:gd name="adj1" fmla="val 60000"/>
            <a:gd name="adj2" fmla="val 50000"/>
          </a:avLst>
        </a:prstGeom>
      </dgm:spPr>
    </dgm:pt>
    <dgm:pt modelId="{D3F34AD9-DC8A-DE47-A98D-50137485DB61}" type="pres">
      <dgm:prSet presAssocID="{BEE9D18B-DB7D-834F-A310-4F3CEBDE00BC}" presName="connectorText" presStyleLbl="sibTrans2D1" presStyleIdx="3" presStyleCnt="4"/>
      <dgm:spPr/>
    </dgm:pt>
    <dgm:pt modelId="{9262F80E-4546-BF4E-9B2A-B6D16C23D502}" type="pres">
      <dgm:prSet presAssocID="{0D65A823-FB38-3642-BCAE-D9E02C9F4243}" presName="node" presStyleLbl="node1" presStyleIdx="4" presStyleCnt="5">
        <dgm:presLayoutVars>
          <dgm:bulletEnabled val="1"/>
        </dgm:presLayoutVars>
      </dgm:prSet>
      <dgm:spPr>
        <a:prstGeom prst="roundRect">
          <a:avLst>
            <a:gd name="adj" fmla="val 10000"/>
          </a:avLst>
        </a:prstGeom>
      </dgm:spPr>
    </dgm:pt>
  </dgm:ptLst>
  <dgm:cxnLst>
    <dgm:cxn modelId="{EB27F50D-B033-D443-AD92-BB498F8B798E}" type="presOf" srcId="{013F7D47-B6E2-DE4E-93A7-D72F12CEBCA9}" destId="{7554BE8D-2CA0-D842-9BBF-AC8C3F46475F}" srcOrd="1" destOrd="0" presId="urn:microsoft.com/office/officeart/2005/8/layout/process1"/>
    <dgm:cxn modelId="{ABBAB814-E9AF-4A44-BA20-7D694873D46A}" type="presOf" srcId="{0D65A823-FB38-3642-BCAE-D9E02C9F4243}" destId="{9262F80E-4546-BF4E-9B2A-B6D16C23D502}" srcOrd="0" destOrd="0" presId="urn:microsoft.com/office/officeart/2005/8/layout/process1"/>
    <dgm:cxn modelId="{8D75D61D-E781-2140-BB09-67204CE5C6D5}" srcId="{85C0B153-926A-BB43-8D9B-AD983F9B5CE9}" destId="{0D65A823-FB38-3642-BCAE-D9E02C9F4243}" srcOrd="4" destOrd="0" parTransId="{54844B8A-6296-1A40-B9F1-839DC1BDE2CB}" sibTransId="{B89E213E-7BFB-2B43-86FC-C0A350AC7128}"/>
    <dgm:cxn modelId="{3E4E3F23-6AD0-8043-9266-56D28623B41E}" type="presOf" srcId="{BEE9D18B-DB7D-834F-A310-4F3CEBDE00BC}" destId="{52C12E44-62F0-AB4F-A866-7A1E02698E71}" srcOrd="0" destOrd="0" presId="urn:microsoft.com/office/officeart/2005/8/layout/process1"/>
    <dgm:cxn modelId="{91A42B29-7B98-5540-98D0-2037B44EC5D5}" type="presOf" srcId="{85C0B153-926A-BB43-8D9B-AD983F9B5CE9}" destId="{C125E650-7A6A-6A4A-B526-EC0CF3DC8834}" srcOrd="0" destOrd="0" presId="urn:microsoft.com/office/officeart/2005/8/layout/process1"/>
    <dgm:cxn modelId="{D693DF32-4A6F-6246-A726-9896F11E95DD}" type="presOf" srcId="{BEE9D18B-DB7D-834F-A310-4F3CEBDE00BC}" destId="{D3F34AD9-DC8A-DE47-A98D-50137485DB61}" srcOrd="1" destOrd="0" presId="urn:microsoft.com/office/officeart/2005/8/layout/process1"/>
    <dgm:cxn modelId="{4199A241-EAA6-EC4A-87CA-D042A392AD4E}" type="presOf" srcId="{F7DCD797-335C-D544-BD30-79E4906E9C37}" destId="{7D51615A-FBED-E547-9368-BEF1A3A7622C}" srcOrd="0" destOrd="0" presId="urn:microsoft.com/office/officeart/2005/8/layout/process1"/>
    <dgm:cxn modelId="{D1EA0246-6E08-F747-9677-28026C6BB090}" srcId="{85C0B153-926A-BB43-8D9B-AD983F9B5CE9}" destId="{20B43EDF-E151-544F-9BB1-C4F6E8C2019F}" srcOrd="2" destOrd="0" parTransId="{C50B09AE-5775-6C42-ACB2-A67CD8EDE2B6}" sibTransId="{F7DCD797-335C-D544-BD30-79E4906E9C37}"/>
    <dgm:cxn modelId="{4E3A2866-7C1B-8F49-9CC6-08218F33988B}" type="presOf" srcId="{1CA17F72-9CEE-B346-8F13-6FA4552DA9F5}" destId="{08EB72CA-5FCD-A04A-9ABC-DF83241B0C47}" srcOrd="0" destOrd="0" presId="urn:microsoft.com/office/officeart/2005/8/layout/process1"/>
    <dgm:cxn modelId="{0CEDE267-72BC-A94E-9217-FEB0C5640DF8}" type="presOf" srcId="{F7DCD797-335C-D544-BD30-79E4906E9C37}" destId="{3AC718C2-D6D3-9A46-ACCE-5AB13E3337FB}" srcOrd="1" destOrd="0" presId="urn:microsoft.com/office/officeart/2005/8/layout/process1"/>
    <dgm:cxn modelId="{FD10F36D-E225-444A-84DC-B72A48A7F046}" type="presOf" srcId="{2BD8325C-2DD0-C341-A031-F84A5580545D}" destId="{80D29E9F-E651-4F44-84BC-4C65BE44CFFF}" srcOrd="0" destOrd="0" presId="urn:microsoft.com/office/officeart/2005/8/layout/process1"/>
    <dgm:cxn modelId="{F1D07353-4187-814A-B54C-62AE1632184B}" type="presOf" srcId="{AF2C7A80-4C37-7141-BE67-938B589757F1}" destId="{D310D187-E48B-0540-8A1F-1874791DD17C}" srcOrd="0" destOrd="0" presId="urn:microsoft.com/office/officeart/2005/8/layout/process1"/>
    <dgm:cxn modelId="{43D0F784-E9A0-6240-80AD-716FECFC3AA0}" srcId="{85C0B153-926A-BB43-8D9B-AD983F9B5CE9}" destId="{D3E55525-B3AF-4A44-B575-A451D72F7BCA}" srcOrd="1" destOrd="0" parTransId="{AD5973C0-ABE1-3747-9D64-B6030A188A71}" sibTransId="{013F7D47-B6E2-DE4E-93A7-D72F12CEBCA9}"/>
    <dgm:cxn modelId="{EB6D4C8A-8E7D-7B42-84BB-789182AA9F90}" srcId="{85C0B153-926A-BB43-8D9B-AD983F9B5CE9}" destId="{2BD8325C-2DD0-C341-A031-F84A5580545D}" srcOrd="0" destOrd="0" parTransId="{DB277D6B-6D2F-FC44-8C12-A88EE07FA482}" sibTransId="{1CA17F72-9CEE-B346-8F13-6FA4552DA9F5}"/>
    <dgm:cxn modelId="{A865D399-0FC8-F442-A45A-0E6AE2BB180C}" srcId="{85C0B153-926A-BB43-8D9B-AD983F9B5CE9}" destId="{AF2C7A80-4C37-7141-BE67-938B589757F1}" srcOrd="3" destOrd="0" parTransId="{DDC9E27E-8754-3A44-B5D7-F6D18F3D37F2}" sibTransId="{BEE9D18B-DB7D-834F-A310-4F3CEBDE00BC}"/>
    <dgm:cxn modelId="{C98041D3-0D54-2A40-93E8-CF4704AACC0D}" type="presOf" srcId="{013F7D47-B6E2-DE4E-93A7-D72F12CEBCA9}" destId="{CFB1D9FA-9D68-C94F-9731-0A45E76361A0}" srcOrd="0" destOrd="0" presId="urn:microsoft.com/office/officeart/2005/8/layout/process1"/>
    <dgm:cxn modelId="{493AC2D5-A397-E54F-813B-15D7F32C0E77}" type="presOf" srcId="{1CA17F72-9CEE-B346-8F13-6FA4552DA9F5}" destId="{AFDD5663-5294-0C44-8494-075B54D08182}" srcOrd="1" destOrd="0" presId="urn:microsoft.com/office/officeart/2005/8/layout/process1"/>
    <dgm:cxn modelId="{5C6A09D9-433F-3C42-A316-B64661B964C9}" type="presOf" srcId="{D3E55525-B3AF-4A44-B575-A451D72F7BCA}" destId="{0F3C1928-1E13-0441-866F-5EF0D15E62B8}" srcOrd="0" destOrd="0" presId="urn:microsoft.com/office/officeart/2005/8/layout/process1"/>
    <dgm:cxn modelId="{327727DE-5944-9E4D-BF11-0D9890DFAF80}" type="presOf" srcId="{20B43EDF-E151-544F-9BB1-C4F6E8C2019F}" destId="{08982944-1B8B-E44D-8FF1-991E2FB1412D}" srcOrd="0" destOrd="0" presId="urn:microsoft.com/office/officeart/2005/8/layout/process1"/>
    <dgm:cxn modelId="{B3E31D9B-D33F-8A4B-9C50-EF44650A236A}" type="presParOf" srcId="{C125E650-7A6A-6A4A-B526-EC0CF3DC8834}" destId="{80D29E9F-E651-4F44-84BC-4C65BE44CFFF}" srcOrd="0" destOrd="0" presId="urn:microsoft.com/office/officeart/2005/8/layout/process1"/>
    <dgm:cxn modelId="{E4F695DF-354E-6340-B610-250487B2E1C4}" type="presParOf" srcId="{C125E650-7A6A-6A4A-B526-EC0CF3DC8834}" destId="{08EB72CA-5FCD-A04A-9ABC-DF83241B0C47}" srcOrd="1" destOrd="0" presId="urn:microsoft.com/office/officeart/2005/8/layout/process1"/>
    <dgm:cxn modelId="{8CE072C9-2686-0849-BB68-B18E8982A1CC}" type="presParOf" srcId="{08EB72CA-5FCD-A04A-9ABC-DF83241B0C47}" destId="{AFDD5663-5294-0C44-8494-075B54D08182}" srcOrd="0" destOrd="0" presId="urn:microsoft.com/office/officeart/2005/8/layout/process1"/>
    <dgm:cxn modelId="{892408A8-E28A-B94C-87CC-744EE28DF6D3}" type="presParOf" srcId="{C125E650-7A6A-6A4A-B526-EC0CF3DC8834}" destId="{0F3C1928-1E13-0441-866F-5EF0D15E62B8}" srcOrd="2" destOrd="0" presId="urn:microsoft.com/office/officeart/2005/8/layout/process1"/>
    <dgm:cxn modelId="{9B30E7A4-1AB3-6446-B45A-5DD071BC61F9}" type="presParOf" srcId="{C125E650-7A6A-6A4A-B526-EC0CF3DC8834}" destId="{CFB1D9FA-9D68-C94F-9731-0A45E76361A0}" srcOrd="3" destOrd="0" presId="urn:microsoft.com/office/officeart/2005/8/layout/process1"/>
    <dgm:cxn modelId="{1CF25BD8-FBE2-3A42-A032-A614749EEC30}" type="presParOf" srcId="{CFB1D9FA-9D68-C94F-9731-0A45E76361A0}" destId="{7554BE8D-2CA0-D842-9BBF-AC8C3F46475F}" srcOrd="0" destOrd="0" presId="urn:microsoft.com/office/officeart/2005/8/layout/process1"/>
    <dgm:cxn modelId="{029AE50B-69A6-F84E-A976-80FFAE05F225}" type="presParOf" srcId="{C125E650-7A6A-6A4A-B526-EC0CF3DC8834}" destId="{08982944-1B8B-E44D-8FF1-991E2FB1412D}" srcOrd="4" destOrd="0" presId="urn:microsoft.com/office/officeart/2005/8/layout/process1"/>
    <dgm:cxn modelId="{587B569C-CBE5-4144-A039-0FC4D6F53A30}" type="presParOf" srcId="{C125E650-7A6A-6A4A-B526-EC0CF3DC8834}" destId="{7D51615A-FBED-E547-9368-BEF1A3A7622C}" srcOrd="5" destOrd="0" presId="urn:microsoft.com/office/officeart/2005/8/layout/process1"/>
    <dgm:cxn modelId="{B7EEFFA7-104A-FB47-83A2-D8882BF0AC2F}" type="presParOf" srcId="{7D51615A-FBED-E547-9368-BEF1A3A7622C}" destId="{3AC718C2-D6D3-9A46-ACCE-5AB13E3337FB}" srcOrd="0" destOrd="0" presId="urn:microsoft.com/office/officeart/2005/8/layout/process1"/>
    <dgm:cxn modelId="{68BAA10C-3AD0-8F47-98F7-A7F9FEE08C86}" type="presParOf" srcId="{C125E650-7A6A-6A4A-B526-EC0CF3DC8834}" destId="{D310D187-E48B-0540-8A1F-1874791DD17C}" srcOrd="6" destOrd="0" presId="urn:microsoft.com/office/officeart/2005/8/layout/process1"/>
    <dgm:cxn modelId="{B48E9987-C7F8-124D-B07A-8DDFC0A350BA}" type="presParOf" srcId="{C125E650-7A6A-6A4A-B526-EC0CF3DC8834}" destId="{52C12E44-62F0-AB4F-A866-7A1E02698E71}" srcOrd="7" destOrd="0" presId="urn:microsoft.com/office/officeart/2005/8/layout/process1"/>
    <dgm:cxn modelId="{8B6A33CC-B4CE-CA48-AC88-BCB52D7C9AAE}" type="presParOf" srcId="{52C12E44-62F0-AB4F-A866-7A1E02698E71}" destId="{D3F34AD9-DC8A-DE47-A98D-50137485DB61}" srcOrd="0" destOrd="0" presId="urn:microsoft.com/office/officeart/2005/8/layout/process1"/>
    <dgm:cxn modelId="{3EDDCFCA-2BCA-8148-9E35-83C4D67DD618}" type="presParOf" srcId="{C125E650-7A6A-6A4A-B526-EC0CF3DC8834}" destId="{9262F80E-4546-BF4E-9B2A-B6D16C23D502}" srcOrd="8"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29E9F-E651-4F44-84BC-4C65BE44CFFF}">
      <dsp:nvSpPr>
        <dsp:cNvPr id="0" name=""/>
        <dsp:cNvSpPr/>
      </dsp:nvSpPr>
      <dsp:spPr>
        <a:xfrm>
          <a:off x="10957" y="369790"/>
          <a:ext cx="1125780" cy="70084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ea typeface="+mn-ea"/>
              <a:cs typeface="Times New Roman" panose="02020603050405020304" pitchFamily="18" charset="0"/>
            </a:rPr>
            <a:t>Benchmark Data</a:t>
          </a:r>
          <a:endParaRPr lang="en-US" sz="1400" kern="1200" dirty="0">
            <a:latin typeface="Times New Roman" panose="02020603050405020304" pitchFamily="18" charset="0"/>
            <a:ea typeface="+mn-ea"/>
            <a:cs typeface="Times New Roman" panose="02020603050405020304" pitchFamily="18" charset="0"/>
          </a:endParaRPr>
        </a:p>
      </dsp:txBody>
      <dsp:txXfrm>
        <a:off x="31484" y="390317"/>
        <a:ext cx="1084726" cy="659790"/>
      </dsp:txXfrm>
    </dsp:sp>
    <dsp:sp modelId="{08EB72CA-5FCD-A04A-9ABC-DF83241B0C47}">
      <dsp:nvSpPr>
        <dsp:cNvPr id="0" name=""/>
        <dsp:cNvSpPr/>
      </dsp:nvSpPr>
      <dsp:spPr>
        <a:xfrm>
          <a:off x="1236037" y="597081"/>
          <a:ext cx="210515" cy="24626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Text" lastClr="000000"/>
            </a:solidFill>
            <a:latin typeface="Calibri"/>
            <a:ea typeface="+mn-ea"/>
            <a:cs typeface="+mn-cs"/>
          </a:endParaRPr>
        </a:p>
      </dsp:txBody>
      <dsp:txXfrm>
        <a:off x="1236037" y="646334"/>
        <a:ext cx="147361" cy="147757"/>
      </dsp:txXfrm>
    </dsp:sp>
    <dsp:sp modelId="{0F3C1928-1E13-0441-866F-5EF0D15E62B8}">
      <dsp:nvSpPr>
        <dsp:cNvPr id="0" name=""/>
        <dsp:cNvSpPr/>
      </dsp:nvSpPr>
      <dsp:spPr>
        <a:xfrm>
          <a:off x="1533936" y="369790"/>
          <a:ext cx="1152213" cy="700844"/>
        </a:xfrm>
        <a:prstGeom prst="roundRect">
          <a:avLst>
            <a:gd name="adj" fmla="val 10000"/>
          </a:avLst>
        </a:prstGeom>
        <a:solidFill>
          <a:srgbClr val="FFFF00"/>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mn-ea"/>
              <a:cs typeface="Times New Roman" panose="02020603050405020304" pitchFamily="18" charset="0"/>
            </a:rPr>
            <a:t>Scatter &amp; Box plots the Data</a:t>
          </a:r>
        </a:p>
      </dsp:txBody>
      <dsp:txXfrm>
        <a:off x="1554463" y="390317"/>
        <a:ext cx="1111159" cy="659790"/>
      </dsp:txXfrm>
    </dsp:sp>
    <dsp:sp modelId="{CFB1D9FA-9D68-C94F-9731-0A45E76361A0}">
      <dsp:nvSpPr>
        <dsp:cNvPr id="0" name=""/>
        <dsp:cNvSpPr/>
      </dsp:nvSpPr>
      <dsp:spPr>
        <a:xfrm>
          <a:off x="2785449" y="597081"/>
          <a:ext cx="210515" cy="24626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Text" lastClr="000000"/>
            </a:solidFill>
            <a:latin typeface="Calibri"/>
            <a:ea typeface="+mn-ea"/>
            <a:cs typeface="+mn-cs"/>
          </a:endParaRPr>
        </a:p>
      </dsp:txBody>
      <dsp:txXfrm>
        <a:off x="2785449" y="646334"/>
        <a:ext cx="147361" cy="147757"/>
      </dsp:txXfrm>
    </dsp:sp>
    <dsp:sp modelId="{08982944-1B8B-E44D-8FF1-991E2FB1412D}">
      <dsp:nvSpPr>
        <dsp:cNvPr id="0" name=""/>
        <dsp:cNvSpPr/>
      </dsp:nvSpPr>
      <dsp:spPr>
        <a:xfrm>
          <a:off x="3083348" y="369790"/>
          <a:ext cx="1429249" cy="70084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mn-ea"/>
              <a:cs typeface="Times New Roman" panose="02020603050405020304" pitchFamily="18" charset="0"/>
            </a:rPr>
            <a:t>Data Cleansing</a:t>
          </a:r>
        </a:p>
      </dsp:txBody>
      <dsp:txXfrm>
        <a:off x="3103875" y="390317"/>
        <a:ext cx="1388195" cy="659790"/>
      </dsp:txXfrm>
    </dsp:sp>
    <dsp:sp modelId="{7D51615A-FBED-E547-9368-BEF1A3A7622C}">
      <dsp:nvSpPr>
        <dsp:cNvPr id="0" name=""/>
        <dsp:cNvSpPr/>
      </dsp:nvSpPr>
      <dsp:spPr>
        <a:xfrm rot="35063">
          <a:off x="4622692" y="606683"/>
          <a:ext cx="233425" cy="24626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Text" lastClr="000000"/>
            </a:solidFill>
            <a:latin typeface="Calibri"/>
            <a:ea typeface="+mn-ea"/>
            <a:cs typeface="+mn-cs"/>
          </a:endParaRPr>
        </a:p>
      </dsp:txBody>
      <dsp:txXfrm>
        <a:off x="4622694" y="655579"/>
        <a:ext cx="163398" cy="147757"/>
      </dsp:txXfrm>
    </dsp:sp>
    <dsp:sp modelId="{D310D187-E48B-0540-8A1F-1874791DD17C}">
      <dsp:nvSpPr>
        <dsp:cNvPr id="0" name=""/>
        <dsp:cNvSpPr/>
      </dsp:nvSpPr>
      <dsp:spPr>
        <a:xfrm>
          <a:off x="4953000" y="388636"/>
          <a:ext cx="1385250" cy="70084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Greedy Search - Wrapping Approach</a:t>
          </a:r>
          <a:endParaRPr lang="en-US" sz="1400" kern="1200" dirty="0">
            <a:latin typeface="Times New Roman" panose="02020603050405020304" pitchFamily="18" charset="0"/>
            <a:ea typeface="+mn-ea"/>
            <a:cs typeface="Times New Roman" panose="02020603050405020304" pitchFamily="18" charset="0"/>
          </a:endParaRPr>
        </a:p>
      </dsp:txBody>
      <dsp:txXfrm>
        <a:off x="4973527" y="409163"/>
        <a:ext cx="1344196" cy="659790"/>
      </dsp:txXfrm>
    </dsp:sp>
    <dsp:sp modelId="{52C12E44-62F0-AB4F-A866-7A1E02698E71}">
      <dsp:nvSpPr>
        <dsp:cNvPr id="0" name=""/>
        <dsp:cNvSpPr/>
      </dsp:nvSpPr>
      <dsp:spPr>
        <a:xfrm rot="21558018">
          <a:off x="6426742" y="605241"/>
          <a:ext cx="187631" cy="24626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Text" lastClr="000000"/>
            </a:solidFill>
            <a:latin typeface="Calibri"/>
            <a:ea typeface="+mn-ea"/>
            <a:cs typeface="+mn-cs"/>
          </a:endParaRPr>
        </a:p>
      </dsp:txBody>
      <dsp:txXfrm>
        <a:off x="6426744" y="654838"/>
        <a:ext cx="131342" cy="147757"/>
      </dsp:txXfrm>
    </dsp:sp>
    <dsp:sp modelId="{9262F80E-4546-BF4E-9B2A-B6D16C23D502}">
      <dsp:nvSpPr>
        <dsp:cNvPr id="0" name=""/>
        <dsp:cNvSpPr/>
      </dsp:nvSpPr>
      <dsp:spPr>
        <a:xfrm>
          <a:off x="6692245" y="369790"/>
          <a:ext cx="992996" cy="700844"/>
        </a:xfrm>
        <a:prstGeom prst="roundRect">
          <a:avLst>
            <a:gd name="adj" fmla="val 10000"/>
          </a:avLst>
        </a:prstGeom>
        <a:solidFill>
          <a:schemeClr val="bg1"/>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mn-ea"/>
              <a:cs typeface="Times New Roman" panose="02020603050405020304" pitchFamily="18" charset="0"/>
            </a:rPr>
            <a:t>Select most Effective Variables</a:t>
          </a:r>
        </a:p>
      </dsp:txBody>
      <dsp:txXfrm>
        <a:off x="6712772" y="390317"/>
        <a:ext cx="951942" cy="6597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29E9F-E651-4F44-84BC-4C65BE44CFFF}">
      <dsp:nvSpPr>
        <dsp:cNvPr id="0" name=""/>
        <dsp:cNvSpPr/>
      </dsp:nvSpPr>
      <dsp:spPr>
        <a:xfrm>
          <a:off x="10957" y="369790"/>
          <a:ext cx="1125780" cy="70084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ea typeface="+mn-ea"/>
              <a:cs typeface="Times New Roman" panose="02020603050405020304" pitchFamily="18" charset="0"/>
            </a:rPr>
            <a:t>Benchmark Data</a:t>
          </a:r>
          <a:endParaRPr lang="en-US" sz="1400" kern="1200" dirty="0">
            <a:latin typeface="Times New Roman" panose="02020603050405020304" pitchFamily="18" charset="0"/>
            <a:ea typeface="+mn-ea"/>
            <a:cs typeface="Times New Roman" panose="02020603050405020304" pitchFamily="18" charset="0"/>
          </a:endParaRPr>
        </a:p>
      </dsp:txBody>
      <dsp:txXfrm>
        <a:off x="31484" y="390317"/>
        <a:ext cx="1084726" cy="659790"/>
      </dsp:txXfrm>
    </dsp:sp>
    <dsp:sp modelId="{08EB72CA-5FCD-A04A-9ABC-DF83241B0C47}">
      <dsp:nvSpPr>
        <dsp:cNvPr id="0" name=""/>
        <dsp:cNvSpPr/>
      </dsp:nvSpPr>
      <dsp:spPr>
        <a:xfrm>
          <a:off x="1236037" y="597081"/>
          <a:ext cx="210515" cy="24626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Text" lastClr="000000"/>
            </a:solidFill>
            <a:latin typeface="Calibri"/>
            <a:ea typeface="+mn-ea"/>
            <a:cs typeface="+mn-cs"/>
          </a:endParaRPr>
        </a:p>
      </dsp:txBody>
      <dsp:txXfrm>
        <a:off x="1236037" y="646334"/>
        <a:ext cx="147361" cy="147757"/>
      </dsp:txXfrm>
    </dsp:sp>
    <dsp:sp modelId="{0F3C1928-1E13-0441-866F-5EF0D15E62B8}">
      <dsp:nvSpPr>
        <dsp:cNvPr id="0" name=""/>
        <dsp:cNvSpPr/>
      </dsp:nvSpPr>
      <dsp:spPr>
        <a:xfrm>
          <a:off x="1533936" y="369790"/>
          <a:ext cx="1152213" cy="700844"/>
        </a:xfrm>
        <a:prstGeom prst="roundRect">
          <a:avLst>
            <a:gd name="adj" fmla="val 10000"/>
          </a:avLst>
        </a:prstGeom>
        <a:no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mn-ea"/>
              <a:cs typeface="Times New Roman" panose="02020603050405020304" pitchFamily="18" charset="0"/>
            </a:rPr>
            <a:t>Scatter &amp; Box plots the Data</a:t>
          </a:r>
        </a:p>
      </dsp:txBody>
      <dsp:txXfrm>
        <a:off x="1554463" y="390317"/>
        <a:ext cx="1111159" cy="659790"/>
      </dsp:txXfrm>
    </dsp:sp>
    <dsp:sp modelId="{CFB1D9FA-9D68-C94F-9731-0A45E76361A0}">
      <dsp:nvSpPr>
        <dsp:cNvPr id="0" name=""/>
        <dsp:cNvSpPr/>
      </dsp:nvSpPr>
      <dsp:spPr>
        <a:xfrm>
          <a:off x="2785449" y="597081"/>
          <a:ext cx="210515" cy="24626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Text" lastClr="000000"/>
            </a:solidFill>
            <a:latin typeface="Calibri"/>
            <a:ea typeface="+mn-ea"/>
            <a:cs typeface="+mn-cs"/>
          </a:endParaRPr>
        </a:p>
      </dsp:txBody>
      <dsp:txXfrm>
        <a:off x="2785449" y="646334"/>
        <a:ext cx="147361" cy="147757"/>
      </dsp:txXfrm>
    </dsp:sp>
    <dsp:sp modelId="{08982944-1B8B-E44D-8FF1-991E2FB1412D}">
      <dsp:nvSpPr>
        <dsp:cNvPr id="0" name=""/>
        <dsp:cNvSpPr/>
      </dsp:nvSpPr>
      <dsp:spPr>
        <a:xfrm>
          <a:off x="3083348" y="369790"/>
          <a:ext cx="1429249" cy="700844"/>
        </a:xfrm>
        <a:prstGeom prst="roundRect">
          <a:avLst>
            <a:gd name="adj" fmla="val 10000"/>
          </a:avLst>
        </a:prstGeom>
        <a:solidFill>
          <a:srgbClr val="FFFF00"/>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mn-ea"/>
              <a:cs typeface="Times New Roman" panose="02020603050405020304" pitchFamily="18" charset="0"/>
            </a:rPr>
            <a:t>Data Cleansing</a:t>
          </a:r>
        </a:p>
      </dsp:txBody>
      <dsp:txXfrm>
        <a:off x="3103875" y="390317"/>
        <a:ext cx="1388195" cy="659790"/>
      </dsp:txXfrm>
    </dsp:sp>
    <dsp:sp modelId="{7D51615A-FBED-E547-9368-BEF1A3A7622C}">
      <dsp:nvSpPr>
        <dsp:cNvPr id="0" name=""/>
        <dsp:cNvSpPr/>
      </dsp:nvSpPr>
      <dsp:spPr>
        <a:xfrm rot="35063">
          <a:off x="4622692" y="606683"/>
          <a:ext cx="233425" cy="24626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Text" lastClr="000000"/>
            </a:solidFill>
            <a:latin typeface="Calibri"/>
            <a:ea typeface="+mn-ea"/>
            <a:cs typeface="+mn-cs"/>
          </a:endParaRPr>
        </a:p>
      </dsp:txBody>
      <dsp:txXfrm>
        <a:off x="4622694" y="655579"/>
        <a:ext cx="163398" cy="147757"/>
      </dsp:txXfrm>
    </dsp:sp>
    <dsp:sp modelId="{D310D187-E48B-0540-8A1F-1874791DD17C}">
      <dsp:nvSpPr>
        <dsp:cNvPr id="0" name=""/>
        <dsp:cNvSpPr/>
      </dsp:nvSpPr>
      <dsp:spPr>
        <a:xfrm>
          <a:off x="4953000" y="388636"/>
          <a:ext cx="1385250" cy="70084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Greedy Search - Wrapping Approach</a:t>
          </a:r>
          <a:endParaRPr lang="en-US" sz="1400" kern="1200" dirty="0">
            <a:latin typeface="Times New Roman" panose="02020603050405020304" pitchFamily="18" charset="0"/>
            <a:ea typeface="+mn-ea"/>
            <a:cs typeface="Times New Roman" panose="02020603050405020304" pitchFamily="18" charset="0"/>
          </a:endParaRPr>
        </a:p>
      </dsp:txBody>
      <dsp:txXfrm>
        <a:off x="4973527" y="409163"/>
        <a:ext cx="1344196" cy="659790"/>
      </dsp:txXfrm>
    </dsp:sp>
    <dsp:sp modelId="{52C12E44-62F0-AB4F-A866-7A1E02698E71}">
      <dsp:nvSpPr>
        <dsp:cNvPr id="0" name=""/>
        <dsp:cNvSpPr/>
      </dsp:nvSpPr>
      <dsp:spPr>
        <a:xfrm rot="21558018">
          <a:off x="6426742" y="605241"/>
          <a:ext cx="187631" cy="24626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Text" lastClr="000000"/>
            </a:solidFill>
            <a:latin typeface="Calibri"/>
            <a:ea typeface="+mn-ea"/>
            <a:cs typeface="+mn-cs"/>
          </a:endParaRPr>
        </a:p>
      </dsp:txBody>
      <dsp:txXfrm>
        <a:off x="6426744" y="654838"/>
        <a:ext cx="131342" cy="147757"/>
      </dsp:txXfrm>
    </dsp:sp>
    <dsp:sp modelId="{9262F80E-4546-BF4E-9B2A-B6D16C23D502}">
      <dsp:nvSpPr>
        <dsp:cNvPr id="0" name=""/>
        <dsp:cNvSpPr/>
      </dsp:nvSpPr>
      <dsp:spPr>
        <a:xfrm>
          <a:off x="6692245" y="369790"/>
          <a:ext cx="992996" cy="700844"/>
        </a:xfrm>
        <a:prstGeom prst="roundRect">
          <a:avLst>
            <a:gd name="adj" fmla="val 10000"/>
          </a:avLst>
        </a:prstGeom>
        <a:solidFill>
          <a:schemeClr val="bg1"/>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mn-ea"/>
              <a:cs typeface="Times New Roman" panose="02020603050405020304" pitchFamily="18" charset="0"/>
            </a:rPr>
            <a:t>Select most Effective Variables</a:t>
          </a:r>
        </a:p>
      </dsp:txBody>
      <dsp:txXfrm>
        <a:off x="6712772" y="390317"/>
        <a:ext cx="951942" cy="6597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29E9F-E651-4F44-84BC-4C65BE44CFFF}">
      <dsp:nvSpPr>
        <dsp:cNvPr id="0" name=""/>
        <dsp:cNvSpPr/>
      </dsp:nvSpPr>
      <dsp:spPr>
        <a:xfrm>
          <a:off x="10957" y="369790"/>
          <a:ext cx="1125780" cy="70084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ea typeface="+mn-ea"/>
              <a:cs typeface="Times New Roman" panose="02020603050405020304" pitchFamily="18" charset="0"/>
            </a:rPr>
            <a:t>Benchmark Data</a:t>
          </a:r>
          <a:endParaRPr lang="en-US" sz="1400" kern="1200" dirty="0">
            <a:latin typeface="Times New Roman" panose="02020603050405020304" pitchFamily="18" charset="0"/>
            <a:ea typeface="+mn-ea"/>
            <a:cs typeface="Times New Roman" panose="02020603050405020304" pitchFamily="18" charset="0"/>
          </a:endParaRPr>
        </a:p>
      </dsp:txBody>
      <dsp:txXfrm>
        <a:off x="31484" y="390317"/>
        <a:ext cx="1084726" cy="659790"/>
      </dsp:txXfrm>
    </dsp:sp>
    <dsp:sp modelId="{08EB72CA-5FCD-A04A-9ABC-DF83241B0C47}">
      <dsp:nvSpPr>
        <dsp:cNvPr id="0" name=""/>
        <dsp:cNvSpPr/>
      </dsp:nvSpPr>
      <dsp:spPr>
        <a:xfrm>
          <a:off x="1236037" y="597081"/>
          <a:ext cx="210515" cy="24626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Text" lastClr="000000"/>
            </a:solidFill>
            <a:latin typeface="Calibri"/>
            <a:ea typeface="+mn-ea"/>
            <a:cs typeface="+mn-cs"/>
          </a:endParaRPr>
        </a:p>
      </dsp:txBody>
      <dsp:txXfrm>
        <a:off x="1236037" y="646334"/>
        <a:ext cx="147361" cy="147757"/>
      </dsp:txXfrm>
    </dsp:sp>
    <dsp:sp modelId="{0F3C1928-1E13-0441-866F-5EF0D15E62B8}">
      <dsp:nvSpPr>
        <dsp:cNvPr id="0" name=""/>
        <dsp:cNvSpPr/>
      </dsp:nvSpPr>
      <dsp:spPr>
        <a:xfrm>
          <a:off x="1533936" y="369790"/>
          <a:ext cx="1152213" cy="700844"/>
        </a:xfrm>
        <a:prstGeom prst="roundRect">
          <a:avLst>
            <a:gd name="adj" fmla="val 10000"/>
          </a:avLst>
        </a:prstGeom>
        <a:no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mn-ea"/>
              <a:cs typeface="Times New Roman" panose="02020603050405020304" pitchFamily="18" charset="0"/>
            </a:rPr>
            <a:t>Scatter &amp; Box plots the Data</a:t>
          </a:r>
        </a:p>
      </dsp:txBody>
      <dsp:txXfrm>
        <a:off x="1554463" y="390317"/>
        <a:ext cx="1111159" cy="659790"/>
      </dsp:txXfrm>
    </dsp:sp>
    <dsp:sp modelId="{CFB1D9FA-9D68-C94F-9731-0A45E76361A0}">
      <dsp:nvSpPr>
        <dsp:cNvPr id="0" name=""/>
        <dsp:cNvSpPr/>
      </dsp:nvSpPr>
      <dsp:spPr>
        <a:xfrm>
          <a:off x="2785449" y="597081"/>
          <a:ext cx="210515" cy="24626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Text" lastClr="000000"/>
            </a:solidFill>
            <a:latin typeface="Calibri"/>
            <a:ea typeface="+mn-ea"/>
            <a:cs typeface="+mn-cs"/>
          </a:endParaRPr>
        </a:p>
      </dsp:txBody>
      <dsp:txXfrm>
        <a:off x="2785449" y="646334"/>
        <a:ext cx="147361" cy="147757"/>
      </dsp:txXfrm>
    </dsp:sp>
    <dsp:sp modelId="{08982944-1B8B-E44D-8FF1-991E2FB1412D}">
      <dsp:nvSpPr>
        <dsp:cNvPr id="0" name=""/>
        <dsp:cNvSpPr/>
      </dsp:nvSpPr>
      <dsp:spPr>
        <a:xfrm>
          <a:off x="3083348" y="369790"/>
          <a:ext cx="1429249" cy="700844"/>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mn-ea"/>
              <a:cs typeface="Times New Roman" panose="02020603050405020304" pitchFamily="18" charset="0"/>
            </a:rPr>
            <a:t>Data Cleansing</a:t>
          </a:r>
        </a:p>
      </dsp:txBody>
      <dsp:txXfrm>
        <a:off x="3103875" y="390317"/>
        <a:ext cx="1388195" cy="659790"/>
      </dsp:txXfrm>
    </dsp:sp>
    <dsp:sp modelId="{7D51615A-FBED-E547-9368-BEF1A3A7622C}">
      <dsp:nvSpPr>
        <dsp:cNvPr id="0" name=""/>
        <dsp:cNvSpPr/>
      </dsp:nvSpPr>
      <dsp:spPr>
        <a:xfrm rot="35063">
          <a:off x="4622692" y="606683"/>
          <a:ext cx="233425" cy="24626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Text" lastClr="000000"/>
            </a:solidFill>
            <a:latin typeface="Calibri"/>
            <a:ea typeface="+mn-ea"/>
            <a:cs typeface="+mn-cs"/>
          </a:endParaRPr>
        </a:p>
      </dsp:txBody>
      <dsp:txXfrm>
        <a:off x="4622694" y="655579"/>
        <a:ext cx="163398" cy="147757"/>
      </dsp:txXfrm>
    </dsp:sp>
    <dsp:sp modelId="{D310D187-E48B-0540-8A1F-1874791DD17C}">
      <dsp:nvSpPr>
        <dsp:cNvPr id="0" name=""/>
        <dsp:cNvSpPr/>
      </dsp:nvSpPr>
      <dsp:spPr>
        <a:xfrm>
          <a:off x="4953000" y="388636"/>
          <a:ext cx="1385250" cy="700844"/>
        </a:xfrm>
        <a:prstGeom prst="roundRect">
          <a:avLst>
            <a:gd name="adj" fmla="val 10000"/>
          </a:avLst>
        </a:prstGeom>
        <a:solidFill>
          <a:srgbClr val="FFFF00"/>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cs typeface="Times New Roman" panose="02020603050405020304" pitchFamily="18" charset="0"/>
            </a:rPr>
            <a:t>Greedy Search - Wrapping Approach</a:t>
          </a:r>
          <a:endParaRPr lang="en-US" sz="1400" kern="1200" dirty="0">
            <a:latin typeface="Times New Roman" panose="02020603050405020304" pitchFamily="18" charset="0"/>
            <a:ea typeface="+mn-ea"/>
            <a:cs typeface="Times New Roman" panose="02020603050405020304" pitchFamily="18" charset="0"/>
          </a:endParaRPr>
        </a:p>
      </dsp:txBody>
      <dsp:txXfrm>
        <a:off x="4973527" y="409163"/>
        <a:ext cx="1344196" cy="659790"/>
      </dsp:txXfrm>
    </dsp:sp>
    <dsp:sp modelId="{52C12E44-62F0-AB4F-A866-7A1E02698E71}">
      <dsp:nvSpPr>
        <dsp:cNvPr id="0" name=""/>
        <dsp:cNvSpPr/>
      </dsp:nvSpPr>
      <dsp:spPr>
        <a:xfrm rot="21558018">
          <a:off x="6426742" y="605241"/>
          <a:ext cx="187631" cy="246263"/>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solidFill>
              <a:sysClr val="windowText" lastClr="000000"/>
            </a:solidFill>
            <a:latin typeface="Calibri"/>
            <a:ea typeface="+mn-ea"/>
            <a:cs typeface="+mn-cs"/>
          </a:endParaRPr>
        </a:p>
      </dsp:txBody>
      <dsp:txXfrm>
        <a:off x="6426744" y="654838"/>
        <a:ext cx="131342" cy="147757"/>
      </dsp:txXfrm>
    </dsp:sp>
    <dsp:sp modelId="{9262F80E-4546-BF4E-9B2A-B6D16C23D502}">
      <dsp:nvSpPr>
        <dsp:cNvPr id="0" name=""/>
        <dsp:cNvSpPr/>
      </dsp:nvSpPr>
      <dsp:spPr>
        <a:xfrm>
          <a:off x="6692245" y="369790"/>
          <a:ext cx="992996" cy="700844"/>
        </a:xfrm>
        <a:prstGeom prst="roundRect">
          <a:avLst>
            <a:gd name="adj" fmla="val 10000"/>
          </a:avLst>
        </a:prstGeom>
        <a:solidFill>
          <a:schemeClr val="bg1"/>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imes New Roman" panose="02020603050405020304" pitchFamily="18" charset="0"/>
              <a:ea typeface="+mn-ea"/>
              <a:cs typeface="Times New Roman" panose="02020603050405020304" pitchFamily="18" charset="0"/>
            </a:rPr>
            <a:t>Select most Effective Variables</a:t>
          </a:r>
        </a:p>
      </dsp:txBody>
      <dsp:txXfrm>
        <a:off x="6712772" y="390317"/>
        <a:ext cx="951942" cy="65979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0.35136</cdr:x>
      <cdr:y>0.27557</cdr:y>
    </cdr:from>
    <cdr:to>
      <cdr:x>0.73515</cdr:x>
      <cdr:y>0.66628</cdr:y>
    </cdr:to>
    <cdr:sp macro="" textlink="">
      <cdr:nvSpPr>
        <cdr:cNvPr id="2" name="TextBox 1">
          <a:extLst xmlns:a="http://schemas.openxmlformats.org/drawingml/2006/main">
            <a:ext uri="{FF2B5EF4-FFF2-40B4-BE49-F238E27FC236}">
              <a16:creationId xmlns:a16="http://schemas.microsoft.com/office/drawing/2014/main" id="{654A046D-677D-4CF2-A88A-2146129695AF}"/>
            </a:ext>
          </a:extLst>
        </cdr:cNvPr>
        <cdr:cNvSpPr txBox="1"/>
      </cdr:nvSpPr>
      <cdr:spPr>
        <a:xfrm xmlns:a="http://schemas.openxmlformats.org/drawingml/2006/main">
          <a:off x="1654739" y="630452"/>
          <a:ext cx="1807521" cy="893872"/>
        </a:xfrm>
        <a:prstGeom xmlns:a="http://schemas.openxmlformats.org/drawingml/2006/main" prst="rect">
          <a:avLst/>
        </a:prstGeom>
        <a:noFill xmlns:a="http://schemas.openxmlformats.org/drawingml/2006/main"/>
        <a:ln xmlns:a="http://schemas.openxmlformats.org/drawingml/2006/main" w="19050" cmpd="sng">
          <a:solidFill>
            <a:schemeClr val="tx1"/>
          </a:solidFill>
          <a:prstDash val="dash"/>
        </a:l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dk1"/>
        </a:fontRef>
      </cdr:style>
      <cdr:txBody>
        <a:bodyPr xmlns:a="http://schemas.openxmlformats.org/drawingml/2006/main" wrap="square" rtlCol="0" anchor="t"/>
        <a:lstStyle xmlns:a="http://schemas.openxmlformats.org/drawingml/2006/main">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xmlns:a="http://schemas.openxmlformats.org/drawingml/2006/main">
          <a:endParaRPr lang="en-US" sz="11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DC6D4F-D122-4976-BBF8-5DC5D2A46EE8}" type="datetimeFigureOut">
              <a:rPr lang="en-US" smtClean="0"/>
              <a:t>6/15/2019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4B063C-E33C-4AA4-90E3-030AB635A0EB}" type="slidenum">
              <a:rPr lang="en-US" smtClean="0"/>
              <a:t>‹#›</a:t>
            </a:fld>
            <a:endParaRPr lang="en-US"/>
          </a:p>
        </p:txBody>
      </p:sp>
    </p:spTree>
    <p:extLst>
      <p:ext uri="{BB962C8B-B14F-4D97-AF65-F5344CB8AC3E}">
        <p14:creationId xmlns:p14="http://schemas.microsoft.com/office/powerpoint/2010/main" val="648229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15</a:t>
            </a:fld>
            <a:endParaRPr lang="en-US"/>
          </a:p>
        </p:txBody>
      </p:sp>
    </p:spTree>
    <p:extLst>
      <p:ext uri="{BB962C8B-B14F-4D97-AF65-F5344CB8AC3E}">
        <p14:creationId xmlns:p14="http://schemas.microsoft.com/office/powerpoint/2010/main" val="2878584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16</a:t>
            </a:fld>
            <a:endParaRPr lang="en-US"/>
          </a:p>
        </p:txBody>
      </p:sp>
    </p:spTree>
    <p:extLst>
      <p:ext uri="{BB962C8B-B14F-4D97-AF65-F5344CB8AC3E}">
        <p14:creationId xmlns:p14="http://schemas.microsoft.com/office/powerpoint/2010/main" val="3964515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18</a:t>
            </a:fld>
            <a:endParaRPr lang="en-US"/>
          </a:p>
        </p:txBody>
      </p:sp>
    </p:spTree>
    <p:extLst>
      <p:ext uri="{BB962C8B-B14F-4D97-AF65-F5344CB8AC3E}">
        <p14:creationId xmlns:p14="http://schemas.microsoft.com/office/powerpoint/2010/main" val="885650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1472842-1580-4E2C-A4E0-1474F4390AED}" type="slidenum">
              <a:rPr lang="en-US" smtClean="0"/>
              <a:t>28</a:t>
            </a:fld>
            <a:endParaRPr lang="en-US" dirty="0"/>
          </a:p>
        </p:txBody>
      </p:sp>
    </p:spTree>
    <p:extLst>
      <p:ext uri="{BB962C8B-B14F-4D97-AF65-F5344CB8AC3E}">
        <p14:creationId xmlns:p14="http://schemas.microsoft.com/office/powerpoint/2010/main" val="2234587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37</a:t>
            </a:fld>
            <a:endParaRPr lang="en-US"/>
          </a:p>
        </p:txBody>
      </p:sp>
    </p:spTree>
    <p:extLst>
      <p:ext uri="{BB962C8B-B14F-4D97-AF65-F5344CB8AC3E}">
        <p14:creationId xmlns:p14="http://schemas.microsoft.com/office/powerpoint/2010/main" val="165372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38</a:t>
            </a:fld>
            <a:endParaRPr lang="en-US"/>
          </a:p>
        </p:txBody>
      </p:sp>
    </p:spTree>
    <p:extLst>
      <p:ext uri="{BB962C8B-B14F-4D97-AF65-F5344CB8AC3E}">
        <p14:creationId xmlns:p14="http://schemas.microsoft.com/office/powerpoint/2010/main" val="4161651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40</a:t>
            </a:fld>
            <a:endParaRPr lang="en-US"/>
          </a:p>
        </p:txBody>
      </p:sp>
    </p:spTree>
    <p:extLst>
      <p:ext uri="{BB962C8B-B14F-4D97-AF65-F5344CB8AC3E}">
        <p14:creationId xmlns:p14="http://schemas.microsoft.com/office/powerpoint/2010/main" val="143172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41</a:t>
            </a:fld>
            <a:endParaRPr lang="en-US"/>
          </a:p>
        </p:txBody>
      </p:sp>
    </p:spTree>
    <p:extLst>
      <p:ext uri="{BB962C8B-B14F-4D97-AF65-F5344CB8AC3E}">
        <p14:creationId xmlns:p14="http://schemas.microsoft.com/office/powerpoint/2010/main" val="810214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E621D45-577A-47EC-AB00-5DA1592EB39C}" type="slidenum">
              <a:rPr lang="en-US" smtClean="0"/>
              <a:t>42</a:t>
            </a:fld>
            <a:endParaRPr lang="en-US"/>
          </a:p>
        </p:txBody>
      </p:sp>
    </p:spTree>
    <p:extLst>
      <p:ext uri="{BB962C8B-B14F-4D97-AF65-F5344CB8AC3E}">
        <p14:creationId xmlns:p14="http://schemas.microsoft.com/office/powerpoint/2010/main" val="1739008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F969217-ACBE-4928-BDDD-95FA4235095C}" type="datetime1">
              <a:rPr lang="en-US" smtClean="0"/>
              <a:t>6/15/2019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7368CD-0EFD-4356-BCD4-9FE5F856A1D8}" type="slidenum">
              <a:rPr lang="en-US" smtClean="0"/>
              <a:t>‹#›</a:t>
            </a:fld>
            <a:endParaRPr lang="en-US"/>
          </a:p>
        </p:txBody>
      </p:sp>
    </p:spTree>
    <p:extLst>
      <p:ext uri="{BB962C8B-B14F-4D97-AF65-F5344CB8AC3E}">
        <p14:creationId xmlns:p14="http://schemas.microsoft.com/office/powerpoint/2010/main" val="3542047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D57B91-D642-4F82-83E4-0BC40C4B8227}" type="datetime1">
              <a:rPr lang="en-US" smtClean="0"/>
              <a:t>6/15/2019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7368CD-0EFD-4356-BCD4-9FE5F856A1D8}" type="slidenum">
              <a:rPr lang="en-US" smtClean="0"/>
              <a:t>‹#›</a:t>
            </a:fld>
            <a:endParaRPr lang="en-US"/>
          </a:p>
        </p:txBody>
      </p:sp>
    </p:spTree>
    <p:extLst>
      <p:ext uri="{BB962C8B-B14F-4D97-AF65-F5344CB8AC3E}">
        <p14:creationId xmlns:p14="http://schemas.microsoft.com/office/powerpoint/2010/main" val="4231122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D25A4D-3078-4604-84D3-5013C51A74AC}" type="datetime1">
              <a:rPr lang="en-US" smtClean="0"/>
              <a:t>6/15/2019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7368CD-0EFD-4356-BCD4-9FE5F856A1D8}" type="slidenum">
              <a:rPr lang="en-US" smtClean="0"/>
              <a:t>‹#›</a:t>
            </a:fld>
            <a:endParaRPr lang="en-US"/>
          </a:p>
        </p:txBody>
      </p:sp>
    </p:spTree>
    <p:extLst>
      <p:ext uri="{BB962C8B-B14F-4D97-AF65-F5344CB8AC3E}">
        <p14:creationId xmlns:p14="http://schemas.microsoft.com/office/powerpoint/2010/main" val="9726751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6C0788-B437-447F-A076-3A499934814E}" type="datetime1">
              <a:rPr lang="en-US" smtClean="0"/>
              <a:t>6/15/2019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7368CD-0EFD-4356-BCD4-9FE5F856A1D8}" type="slidenum">
              <a:rPr lang="en-US" smtClean="0"/>
              <a:t>‹#›</a:t>
            </a:fld>
            <a:endParaRPr lang="en-US"/>
          </a:p>
        </p:txBody>
      </p:sp>
    </p:spTree>
    <p:extLst>
      <p:ext uri="{BB962C8B-B14F-4D97-AF65-F5344CB8AC3E}">
        <p14:creationId xmlns:p14="http://schemas.microsoft.com/office/powerpoint/2010/main" val="3761510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B263E1-48E4-4463-8EB0-9C5B818630FC}" type="datetime1">
              <a:rPr lang="en-US" smtClean="0"/>
              <a:t>6/15/2019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7368CD-0EFD-4356-BCD4-9FE5F856A1D8}" type="slidenum">
              <a:rPr lang="en-US" smtClean="0"/>
              <a:t>‹#›</a:t>
            </a:fld>
            <a:endParaRPr lang="en-US"/>
          </a:p>
        </p:txBody>
      </p:sp>
    </p:spTree>
    <p:extLst>
      <p:ext uri="{BB962C8B-B14F-4D97-AF65-F5344CB8AC3E}">
        <p14:creationId xmlns:p14="http://schemas.microsoft.com/office/powerpoint/2010/main" val="3612424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F6E28D-1EFD-42C8-B45D-F4E5BAF29E35}" type="datetime1">
              <a:rPr lang="en-US" smtClean="0"/>
              <a:t>6/15/2019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7368CD-0EFD-4356-BCD4-9FE5F856A1D8}" type="slidenum">
              <a:rPr lang="en-US" smtClean="0"/>
              <a:t>‹#›</a:t>
            </a:fld>
            <a:endParaRPr lang="en-US"/>
          </a:p>
        </p:txBody>
      </p:sp>
    </p:spTree>
    <p:extLst>
      <p:ext uri="{BB962C8B-B14F-4D97-AF65-F5344CB8AC3E}">
        <p14:creationId xmlns:p14="http://schemas.microsoft.com/office/powerpoint/2010/main" val="16850759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3AC5BE-2653-4967-AEF0-6545639C42E7}" type="datetime1">
              <a:rPr lang="en-US" smtClean="0"/>
              <a:t>6/15/2019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7368CD-0EFD-4356-BCD4-9FE5F856A1D8}" type="slidenum">
              <a:rPr lang="en-US" smtClean="0"/>
              <a:t>‹#›</a:t>
            </a:fld>
            <a:endParaRPr lang="en-US"/>
          </a:p>
        </p:txBody>
      </p:sp>
    </p:spTree>
    <p:extLst>
      <p:ext uri="{BB962C8B-B14F-4D97-AF65-F5344CB8AC3E}">
        <p14:creationId xmlns:p14="http://schemas.microsoft.com/office/powerpoint/2010/main" val="41799844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0A3DDC-39E8-4D09-9C1E-C6267F6E244B}" type="datetime1">
              <a:rPr lang="en-US" smtClean="0"/>
              <a:t>6/15/2019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7368CD-0EFD-4356-BCD4-9FE5F856A1D8}" type="slidenum">
              <a:rPr lang="en-US" smtClean="0"/>
              <a:t>‹#›</a:t>
            </a:fld>
            <a:endParaRPr lang="en-US"/>
          </a:p>
        </p:txBody>
      </p:sp>
    </p:spTree>
    <p:extLst>
      <p:ext uri="{BB962C8B-B14F-4D97-AF65-F5344CB8AC3E}">
        <p14:creationId xmlns:p14="http://schemas.microsoft.com/office/powerpoint/2010/main" val="1862044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010EFD-9140-4180-A1EC-2E51ED724B62}" type="datetime1">
              <a:rPr lang="en-US" smtClean="0"/>
              <a:t>6/15/2019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7368CD-0EFD-4356-BCD4-9FE5F856A1D8}" type="slidenum">
              <a:rPr lang="en-US" smtClean="0"/>
              <a:t>‹#›</a:t>
            </a:fld>
            <a:endParaRPr lang="en-US"/>
          </a:p>
        </p:txBody>
      </p:sp>
    </p:spTree>
    <p:extLst>
      <p:ext uri="{BB962C8B-B14F-4D97-AF65-F5344CB8AC3E}">
        <p14:creationId xmlns:p14="http://schemas.microsoft.com/office/powerpoint/2010/main" val="36381907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F73FF64-7487-4285-AFBF-6A1B87E2D38F}" type="datetime1">
              <a:rPr lang="en-US" smtClean="0"/>
              <a:t>6/15/2019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7368CD-0EFD-4356-BCD4-9FE5F856A1D8}" type="slidenum">
              <a:rPr lang="en-US" smtClean="0"/>
              <a:t>‹#›</a:t>
            </a:fld>
            <a:endParaRPr lang="en-US"/>
          </a:p>
        </p:txBody>
      </p:sp>
    </p:spTree>
    <p:extLst>
      <p:ext uri="{BB962C8B-B14F-4D97-AF65-F5344CB8AC3E}">
        <p14:creationId xmlns:p14="http://schemas.microsoft.com/office/powerpoint/2010/main" val="3901888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99D8EBE-F03C-4040-8B19-5FCF057696DC}" type="datetime1">
              <a:rPr lang="en-US" smtClean="0"/>
              <a:t>6/15/2019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7368CD-0EFD-4356-BCD4-9FE5F856A1D8}" type="slidenum">
              <a:rPr lang="en-US" smtClean="0"/>
              <a:t>‹#›</a:t>
            </a:fld>
            <a:endParaRPr lang="en-US"/>
          </a:p>
        </p:txBody>
      </p:sp>
    </p:spTree>
    <p:extLst>
      <p:ext uri="{BB962C8B-B14F-4D97-AF65-F5344CB8AC3E}">
        <p14:creationId xmlns:p14="http://schemas.microsoft.com/office/powerpoint/2010/main" val="41134428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0B0922-05E8-4BBC-AA4C-E4D7F15A52FD}" type="datetime1">
              <a:rPr lang="en-US" smtClean="0"/>
              <a:t>6/15/2019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7368CD-0EFD-4356-BCD4-9FE5F856A1D8}" type="slidenum">
              <a:rPr lang="en-US" smtClean="0"/>
              <a:t>‹#›</a:t>
            </a:fld>
            <a:endParaRPr lang="en-US"/>
          </a:p>
        </p:txBody>
      </p:sp>
    </p:spTree>
    <p:extLst>
      <p:ext uri="{BB962C8B-B14F-4D97-AF65-F5344CB8AC3E}">
        <p14:creationId xmlns:p14="http://schemas.microsoft.com/office/powerpoint/2010/main" val="286821865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20.emf"/><Relationship Id="rId7"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hyperlink" Target="https://crowdanalytix.com/contests/global-energy-forecasting-competition-2014-probabilistic-solar-power-forecasting"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crowdanalytix.com/contests/global-energy-forecasting-competition-2014-probabilistic-solar-power-forecasting"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diagramLayout" Target="../diagrams/layout1.xml"/><Relationship Id="rId7" Type="http://schemas.openxmlformats.org/officeDocument/2006/relationships/image" Target="../media/image40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hyperlink" Target="https://www.researchgate.net/publication/328757565_A_Post-processing_Approach_for_Solar_Power_Combined_Forecasts_of_Ramp_Events/download" TargetMode="External"/><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diagramLayout" Target="../diagrams/layout2.xml"/><Relationship Id="rId7" Type="http://schemas.openxmlformats.org/officeDocument/2006/relationships/image" Target="../media/image28.emf"/><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30.emf"/></Relationships>
</file>

<file path=ppt/slides/_rels/slide21.xml.rels><?xml version="1.0" encoding="UTF-8" standalone="yes"?>
<Relationships xmlns="http://schemas.openxmlformats.org/package/2006/relationships"><Relationship Id="rId13" Type="http://schemas.openxmlformats.org/officeDocument/2006/relationships/diagramLayout" Target="../diagrams/layout3.xml"/><Relationship Id="rId12" Type="http://schemas.openxmlformats.org/officeDocument/2006/relationships/diagramData" Target="../diagrams/data3.xml"/><Relationship Id="rId2" Type="http://schemas.openxmlformats.org/officeDocument/2006/relationships/image" Target="../media/image31.emf"/><Relationship Id="rId16" Type="http://schemas.microsoft.com/office/2007/relationships/diagramDrawing" Target="../diagrams/drawing3.xml"/><Relationship Id="rId1" Type="http://schemas.openxmlformats.org/officeDocument/2006/relationships/slideLayout" Target="../slideLayouts/slideLayout2.xml"/><Relationship Id="rId11" Type="http://schemas.openxmlformats.org/officeDocument/2006/relationships/image" Target="../media/image181.png"/><Relationship Id="rId15" Type="http://schemas.openxmlformats.org/officeDocument/2006/relationships/diagramColors" Target="../diagrams/colors3.xml"/><Relationship Id="rId10" Type="http://schemas.openxmlformats.org/officeDocument/2006/relationships/image" Target="../media/image170.png"/><Relationship Id="rId1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20.png"/><Relationship Id="rId7" Type="http://schemas.openxmlformats.org/officeDocument/2006/relationships/image" Target="../media/image56.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70.png"/><Relationship Id="rId5" Type="http://schemas.openxmlformats.org/officeDocument/2006/relationships/image" Target="../media/image44.png"/><Relationship Id="rId4" Type="http://schemas.openxmlformats.org/officeDocument/2006/relationships/image" Target="../media/image46.png"/><Relationship Id="rId9" Type="http://schemas.openxmlformats.org/officeDocument/2006/relationships/image" Target="../media/image39.png"/></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10.png"/><Relationship Id="rId7" Type="http://schemas.openxmlformats.org/officeDocument/2006/relationships/image" Target="../media/image37.wmf"/><Relationship Id="rId2" Type="http://schemas.openxmlformats.org/officeDocument/2006/relationships/image" Target="../media/image380.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181.png"/><Relationship Id="rId5" Type="http://schemas.openxmlformats.org/officeDocument/2006/relationships/image" Target="../media/image130.png"/><Relationship Id="rId10" Type="http://schemas.openxmlformats.org/officeDocument/2006/relationships/image" Target="../media/image170.png"/><Relationship Id="rId4" Type="http://schemas.openxmlformats.org/officeDocument/2006/relationships/image" Target="../media/image1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21.png"/></Relationships>
</file>

<file path=ppt/slides/_rels/slide2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1.xml"/><Relationship Id="rId4" Type="http://schemas.openxmlformats.org/officeDocument/2006/relationships/image" Target="../media/image46.emf"/></Relationships>
</file>

<file path=ppt/slides/_rels/slide3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0.emf"/><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7.xml"/><Relationship Id="rId11" Type="http://schemas.openxmlformats.org/officeDocument/2006/relationships/image" Target="../media/image18.png"/><Relationship Id="rId5" Type="http://schemas.openxmlformats.org/officeDocument/2006/relationships/image" Target="../media/image52.emf"/><Relationship Id="rId10" Type="http://schemas.openxmlformats.org/officeDocument/2006/relationships/image" Target="../media/image171.png"/><Relationship Id="rId4" Type="http://schemas.openxmlformats.org/officeDocument/2006/relationships/image" Target="../media/image51.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 Id="rId11" Type="http://schemas.openxmlformats.org/officeDocument/2006/relationships/image" Target="../media/image18.png"/><Relationship Id="rId10" Type="http://schemas.openxmlformats.org/officeDocument/2006/relationships/image" Target="../media/image17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seia.org/us-solar-market-insight" TargetMode="Externa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t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chart" Target="../charts/chart7.xml"/><Relationship Id="rId7" Type="http://schemas.openxmlformats.org/officeDocument/2006/relationships/image" Target="../media/image62.png"/><Relationship Id="rId2" Type="http://schemas.openxmlformats.org/officeDocument/2006/relationships/chart" Target="../charts/chart6.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1" Type="http://schemas.openxmlformats.org/officeDocument/2006/relationships/slideLayout" Target="../slideLayouts/slideLayout1.xml"/><Relationship Id="rId5" Type="http://schemas.openxmlformats.org/officeDocument/2006/relationships/image" Target="../media/image620.png"/><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8" Type="http://schemas.openxmlformats.org/officeDocument/2006/relationships/hyperlink" Target="https://www.researchgate.net/publication/326826999_Qualifying_Combined_Solar_Power_Forecasts_in_Ramp_Events'_Perspective" TargetMode="External"/><Relationship Id="rId3" Type="http://schemas.openxmlformats.org/officeDocument/2006/relationships/hyperlink" Target="https://www.researchgate.net/publication/282650839_Solar_Power_Forecasting_Using_Artificial_Neural_Networks" TargetMode="External"/><Relationship Id="rId7" Type="http://schemas.openxmlformats.org/officeDocument/2006/relationships/hyperlink" Target="https://www.researchgate.net/publication/326059754_Forecasting_Solar_Power_Ramp_Events_Using_Machine_Learning_Classification_Techniques" TargetMode="External"/><Relationship Id="rId2" Type="http://schemas.openxmlformats.org/officeDocument/2006/relationships/hyperlink" Target="https://www.researchgate.net/publication/277106111_Solar_Power_Probabilistic_Forecasting_by_Using_Multiple_Linear_Regression_Analysis" TargetMode="External"/><Relationship Id="rId1" Type="http://schemas.openxmlformats.org/officeDocument/2006/relationships/slideLayout" Target="../slideLayouts/slideLayout1.xml"/><Relationship Id="rId6" Type="http://schemas.openxmlformats.org/officeDocument/2006/relationships/hyperlink" Target="https://www.researchgate.net/publication/319968256_Hourly_Probabilistic_Forecasting_of_Solar_Power" TargetMode="External"/><Relationship Id="rId11" Type="http://schemas.openxmlformats.org/officeDocument/2006/relationships/hyperlink" Target="https://www.researchgate.net/publication/328757565_A_Post-processing_Approach_for_Solar_Power_Combined_Forecasts_of_Ramp_Events/download" TargetMode="External"/><Relationship Id="rId5" Type="http://schemas.openxmlformats.org/officeDocument/2006/relationships/hyperlink" Target="https://www.researchgate.net/publication/316507217_Random_Forest_Ensemble_of_Support_Vector_Regression_Models_for_Solar_Power_Forecasting" TargetMode="External"/><Relationship Id="rId10" Type="http://schemas.openxmlformats.org/officeDocument/2006/relationships/hyperlink" Target="https://www.researchgate.net/publication/327516635_Forecasting_of_solar_power_ramp_events_A_post-processing_approach" TargetMode="External"/><Relationship Id="rId4" Type="http://schemas.openxmlformats.org/officeDocument/2006/relationships/hyperlink" Target="https://www.researchgate.net/publication/315624095_SOLAR_POWER_FORECASTING_USING_SUPPORT_VECTOR_REGRESSION" TargetMode="External"/><Relationship Id="rId9" Type="http://schemas.openxmlformats.org/officeDocument/2006/relationships/hyperlink" Target="https://www.researchgate.net/publication/323990417_Improving_Combined_Solar_Power_Forecasts_Using_Estimated_Ramp_Rates_Data-driven_Post-processing_Approach"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epic.uncc.edu/" TargetMode="External"/><Relationship Id="rId2" Type="http://schemas.openxmlformats.org/officeDocument/2006/relationships/image" Target="../media/image65.jpeg"/><Relationship Id="rId1" Type="http://schemas.openxmlformats.org/officeDocument/2006/relationships/slideLayout" Target="../slideLayouts/slideLayout2.xml"/><Relationship Id="rId4" Type="http://schemas.openxmlformats.org/officeDocument/2006/relationships/image" Target="../media/image66.jp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9575" y="612698"/>
            <a:ext cx="6784848" cy="4708981"/>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A Post-processing Approach for Solar Power Combined Forecasts of Ramp Events</a:t>
            </a:r>
          </a:p>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Mohamed Abuella</a:t>
            </a:r>
          </a:p>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Supervised by: </a:t>
            </a:r>
          </a:p>
          <a:p>
            <a:pPr algn="ctr"/>
            <a:r>
              <a:rPr lang="en-US" dirty="0">
                <a:latin typeface="Times New Roman" panose="02020603050405020304" pitchFamily="18" charset="0"/>
                <a:cs typeface="Times New Roman" panose="02020603050405020304" pitchFamily="18" charset="0"/>
              </a:rPr>
              <a:t>Prof. Badrul Chowdhury</a:t>
            </a:r>
          </a:p>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A dissertation submitted to the faculty of</a:t>
            </a:r>
          </a:p>
          <a:p>
            <a:pPr algn="ctr"/>
            <a:r>
              <a:rPr lang="en-US" dirty="0">
                <a:latin typeface="Times New Roman" panose="02020603050405020304" pitchFamily="18" charset="0"/>
                <a:cs typeface="Times New Roman" panose="02020603050405020304" pitchFamily="18" charset="0"/>
              </a:rPr>
              <a:t>The University of North Carolina at Charlotte</a:t>
            </a:r>
          </a:p>
          <a:p>
            <a:pPr algn="ctr"/>
            <a:r>
              <a:rPr lang="en-US" dirty="0">
                <a:latin typeface="Times New Roman" panose="02020603050405020304" pitchFamily="18" charset="0"/>
                <a:cs typeface="Times New Roman" panose="02020603050405020304" pitchFamily="18" charset="0"/>
              </a:rPr>
              <a:t>in partial fulfillment of the requirements</a:t>
            </a:r>
          </a:p>
          <a:p>
            <a:pPr algn="ctr"/>
            <a:r>
              <a:rPr lang="en-US" dirty="0">
                <a:latin typeface="Times New Roman" panose="02020603050405020304" pitchFamily="18" charset="0"/>
                <a:cs typeface="Times New Roman" panose="02020603050405020304" pitchFamily="18" charset="0"/>
              </a:rPr>
              <a:t>for the degree of Doctor of Philosophy in</a:t>
            </a:r>
          </a:p>
          <a:p>
            <a:pPr algn="ctr"/>
            <a:r>
              <a:rPr lang="en-US" dirty="0">
                <a:latin typeface="Times New Roman" panose="02020603050405020304" pitchFamily="18" charset="0"/>
                <a:cs typeface="Times New Roman" panose="02020603050405020304" pitchFamily="18" charset="0"/>
              </a:rPr>
              <a:t>Electrical Engineering</a:t>
            </a:r>
          </a:p>
          <a:p>
            <a:pPr algn="ctr"/>
            <a:endParaRPr lang="en-US" dirty="0">
              <a:latin typeface="Times New Roman" panose="02020603050405020304" pitchFamily="18" charset="0"/>
              <a:cs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Charlotte</a:t>
            </a:r>
          </a:p>
          <a:p>
            <a:pPr algn="ctr"/>
            <a:r>
              <a:rPr lang="en-US" dirty="0">
                <a:latin typeface="Times New Roman" panose="02020603050405020304" pitchFamily="18" charset="0"/>
                <a:cs typeface="Times New Roman" panose="02020603050405020304" pitchFamily="18" charset="0"/>
              </a:rPr>
              <a:t>October 1</a:t>
            </a:r>
            <a:r>
              <a:rPr lang="en-US" baseline="30000" dirty="0">
                <a:latin typeface="Times New Roman" panose="02020603050405020304" pitchFamily="18" charset="0"/>
                <a:cs typeface="Times New Roman" panose="02020603050405020304" pitchFamily="18" charset="0"/>
              </a:rPr>
              <a:t>st</a:t>
            </a:r>
            <a:r>
              <a:rPr lang="en-US" dirty="0">
                <a:latin typeface="Times New Roman" panose="02020603050405020304" pitchFamily="18" charset="0"/>
                <a:cs typeface="Times New Roman" panose="02020603050405020304" pitchFamily="18" charset="0"/>
              </a:rPr>
              <a:t>, 2018 </a:t>
            </a:r>
          </a:p>
        </p:txBody>
      </p:sp>
      <p:pic>
        <p:nvPicPr>
          <p:cNvPr id="7" name="Picture 4" descr="Image result for unc charlotte epic">
            <a:extLst>
              <a:ext uri="{FF2B5EF4-FFF2-40B4-BE49-F238E27FC236}">
                <a16:creationId xmlns:a16="http://schemas.microsoft.com/office/drawing/2014/main" id="{E8379757-D159-4A20-B030-C4D0D2099F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0668" y="5657379"/>
            <a:ext cx="3542663" cy="114841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5F7907C-991D-425C-86DC-E5257FCEF0A5}"/>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3908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ACEBAE-4961-431F-A53C-BFD432DF85C8}"/>
              </a:ext>
            </a:extLst>
          </p:cNvPr>
          <p:cNvSpPr/>
          <p:nvPr/>
        </p:nvSpPr>
        <p:spPr>
          <a:xfrm>
            <a:off x="2473541" y="56803"/>
            <a:ext cx="4272516" cy="400110"/>
          </a:xfrm>
          <a:prstGeom prst="rect">
            <a:avLst/>
          </a:prstGeom>
        </p:spPr>
        <p:txBody>
          <a:bodyPr wrap="none">
            <a:spAutoFit/>
          </a:bodyPr>
          <a:lstStyle/>
          <a:p>
            <a:r>
              <a:rPr lang="en-US" sz="2000" b="1" dirty="0">
                <a:solidFill>
                  <a:srgbClr val="2A2129"/>
                </a:solidFill>
                <a:latin typeface="Times New Roman" panose="02020603050405020304" pitchFamily="18" charset="0"/>
              </a:rPr>
              <a:t>Problem Statement and Contribution</a:t>
            </a:r>
            <a:endParaRPr lang="en-US" sz="2000" b="1"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01883D72-29F4-4236-AC09-57071A78E790}"/>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857BC67-8D96-455D-B2C9-1289B6EF82DE}"/>
              </a:ext>
            </a:extLst>
          </p:cNvPr>
          <p:cNvSpPr>
            <a:spLocks noGrp="1"/>
          </p:cNvSpPr>
          <p:nvPr>
            <p:ph type="sldNum" sz="quarter" idx="12"/>
          </p:nvPr>
        </p:nvSpPr>
        <p:spPr>
          <a:xfrm>
            <a:off x="6898453" y="6433288"/>
            <a:ext cx="2057400" cy="365125"/>
          </a:xfrm>
        </p:spPr>
        <p:txBody>
          <a:bodyPr/>
          <a:lstStyle/>
          <a:p>
            <a:fld id="{DE7368CD-0EFD-4356-BCD4-9FE5F856A1D8}" type="slidenum">
              <a:rPr lang="en-US" smtClean="0"/>
              <a:t>10</a:t>
            </a:fld>
            <a:endParaRPr lang="en-US" dirty="0"/>
          </a:p>
        </p:txBody>
      </p:sp>
      <p:sp>
        <p:nvSpPr>
          <p:cNvPr id="10" name="Rectangle 9">
            <a:extLst>
              <a:ext uri="{FF2B5EF4-FFF2-40B4-BE49-F238E27FC236}">
                <a16:creationId xmlns:a16="http://schemas.microsoft.com/office/drawing/2014/main" id="{95316DA5-0989-45E3-B446-5847D456F6A5}"/>
              </a:ext>
            </a:extLst>
          </p:cNvPr>
          <p:cNvSpPr/>
          <p:nvPr/>
        </p:nvSpPr>
        <p:spPr>
          <a:xfrm>
            <a:off x="37799" y="5661608"/>
            <a:ext cx="9068401" cy="1077218"/>
          </a:xfrm>
          <a:prstGeom prst="rect">
            <a:avLst/>
          </a:prstGeom>
          <a:ln>
            <a:noFill/>
          </a:ln>
        </p:spPr>
        <p:txBody>
          <a:bodyPr wrap="square">
            <a:spAutoFit/>
          </a:bodyPr>
          <a:lstStyle/>
          <a:p>
            <a:pPr>
              <a:lnSpc>
                <a:spcPct val="200000"/>
              </a:lnSpc>
            </a:pPr>
            <a:r>
              <a:rPr lang="en-US" sz="1600" dirty="0" err="1">
                <a:latin typeface="Times New Roman" panose="02020603050405020304" pitchFamily="18" charset="0"/>
                <a:cs typeface="Times New Roman" panose="02020603050405020304" pitchFamily="18" charset="0"/>
              </a:rPr>
              <a:t>Kleissl</a:t>
            </a:r>
            <a:r>
              <a:rPr lang="en-US" sz="1600" dirty="0">
                <a:latin typeface="Times New Roman" panose="02020603050405020304" pitchFamily="18" charset="0"/>
                <a:cs typeface="Times New Roman" panose="02020603050405020304" pitchFamily="18" charset="0"/>
              </a:rPr>
              <a:t>, J. (2013). Solar energy forecasting and resource assessment. Academic Press.</a:t>
            </a:r>
          </a:p>
          <a:p>
            <a:r>
              <a:rPr lang="en-US" sz="1600" dirty="0">
                <a:latin typeface="Times New Roman" panose="02020603050405020304" pitchFamily="18" charset="0"/>
                <a:cs typeface="Times New Roman" panose="02020603050405020304" pitchFamily="18" charset="0"/>
              </a:rPr>
              <a:t>Inman, R. H., Pedro, H. T., &amp; Coimbra, C. F. (2013). Solar forecasting methods for renewable energy integration. Progress in energy and combustion science, 39(6), 535-576.</a:t>
            </a:r>
          </a:p>
        </p:txBody>
      </p:sp>
      <p:sp>
        <p:nvSpPr>
          <p:cNvPr id="14" name="Rectangle 13">
            <a:extLst>
              <a:ext uri="{FF2B5EF4-FFF2-40B4-BE49-F238E27FC236}">
                <a16:creationId xmlns:a16="http://schemas.microsoft.com/office/drawing/2014/main" id="{9FCE0BDA-8497-47ED-A282-35D90E0C72D1}"/>
              </a:ext>
            </a:extLst>
          </p:cNvPr>
          <p:cNvSpPr/>
          <p:nvPr/>
        </p:nvSpPr>
        <p:spPr>
          <a:xfrm>
            <a:off x="46635" y="1404587"/>
            <a:ext cx="5047991" cy="1754326"/>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Combining of different forecasts can reduce the systemic bias of the individual models, boost the overall accuracy, and make the performance more robust, but it also smooths out the sharp changes of the forecasts, which leads to reduced accuracy of the combined forecasts for ramp events. </a:t>
            </a:r>
            <a:endParaRPr lang="en-US" b="1" i="1"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8A2B53F0-40F5-488C-AABC-B944D6B67AB2}"/>
              </a:ext>
            </a:extLst>
          </p:cNvPr>
          <p:cNvSpPr/>
          <p:nvPr/>
        </p:nvSpPr>
        <p:spPr>
          <a:xfrm>
            <a:off x="-6460" y="823564"/>
            <a:ext cx="2428870" cy="369332"/>
          </a:xfrm>
          <a:prstGeom prst="rect">
            <a:avLst/>
          </a:prstGeom>
        </p:spPr>
        <p:txBody>
          <a:bodyPr wrap="none">
            <a:spAutoFit/>
          </a:bodyPr>
          <a:lstStyle/>
          <a:p>
            <a:pPr algn="just"/>
            <a:r>
              <a:rPr lang="en-US" b="1" i="1" dirty="0">
                <a:latin typeface="Times New Roman" panose="02020603050405020304" pitchFamily="18" charset="0"/>
              </a:rPr>
              <a:t>The Problem Statement</a:t>
            </a:r>
          </a:p>
        </p:txBody>
      </p:sp>
      <p:sp>
        <p:nvSpPr>
          <p:cNvPr id="11" name="Rectangle 10">
            <a:extLst>
              <a:ext uri="{FF2B5EF4-FFF2-40B4-BE49-F238E27FC236}">
                <a16:creationId xmlns:a16="http://schemas.microsoft.com/office/drawing/2014/main" id="{24B93116-A028-4116-A294-9D4F32BEEB5E}"/>
              </a:ext>
            </a:extLst>
          </p:cNvPr>
          <p:cNvSpPr/>
          <p:nvPr/>
        </p:nvSpPr>
        <p:spPr>
          <a:xfrm>
            <a:off x="68477" y="3540241"/>
            <a:ext cx="4911725" cy="1200329"/>
          </a:xfrm>
          <a:prstGeom prst="rect">
            <a:avLst/>
          </a:prstGeom>
        </p:spPr>
        <p:txBody>
          <a:bodyPr wrap="square">
            <a:spAutoFit/>
          </a:bodyPr>
          <a:lstStyle/>
          <a:p>
            <a:pPr algn="just"/>
            <a:r>
              <a:rPr lang="en-US" dirty="0">
                <a:latin typeface="Times New Roman" panose="02020603050405020304" pitchFamily="18" charset="0"/>
              </a:rPr>
              <a:t>The post-processing methods (MOS) are affecting the ramp event forecasts by smoothing the sharp changes in the raw forecasts. (</a:t>
            </a:r>
            <a:r>
              <a:rPr lang="en-US" i="1" dirty="0" err="1">
                <a:latin typeface="Times New Roman" panose="02020603050405020304" pitchFamily="18" charset="0"/>
              </a:rPr>
              <a:t>Kleissl</a:t>
            </a:r>
            <a:r>
              <a:rPr lang="en-US" i="1" dirty="0">
                <a:latin typeface="Times New Roman" panose="02020603050405020304" pitchFamily="18" charset="0"/>
              </a:rPr>
              <a:t> 2013; Inman et al. 2013</a:t>
            </a:r>
            <a:r>
              <a:rPr lang="en-US" dirty="0">
                <a:latin typeface="Times New Roman" panose="02020603050405020304" pitchFamily="18" charset="0"/>
              </a:rPr>
              <a:t>)</a:t>
            </a:r>
          </a:p>
        </p:txBody>
      </p:sp>
      <p:pic>
        <p:nvPicPr>
          <p:cNvPr id="3" name="Picture 2">
            <a:extLst>
              <a:ext uri="{FF2B5EF4-FFF2-40B4-BE49-F238E27FC236}">
                <a16:creationId xmlns:a16="http://schemas.microsoft.com/office/drawing/2014/main" id="{A71E06F7-3FF4-47B6-95C4-EA4072C40170}"/>
              </a:ext>
            </a:extLst>
          </p:cNvPr>
          <p:cNvPicPr>
            <a:picLocks noChangeAspect="1"/>
          </p:cNvPicPr>
          <p:nvPr/>
        </p:nvPicPr>
        <p:blipFill>
          <a:blip r:embed="rId2"/>
          <a:stretch>
            <a:fillRect/>
          </a:stretch>
        </p:blipFill>
        <p:spPr>
          <a:xfrm>
            <a:off x="4764008" y="643143"/>
            <a:ext cx="4290952" cy="3732989"/>
          </a:xfrm>
          <a:prstGeom prst="rect">
            <a:avLst/>
          </a:prstGeom>
        </p:spPr>
      </p:pic>
      <p:pic>
        <p:nvPicPr>
          <p:cNvPr id="13" name="Picture 2" descr="http://daotaocadcam.info/wp-content/uploads/2013/12/analysis_polyfit.gif">
            <a:extLst>
              <a:ext uri="{FF2B5EF4-FFF2-40B4-BE49-F238E27FC236}">
                <a16:creationId xmlns:a16="http://schemas.microsoft.com/office/drawing/2014/main" id="{8FCAFF82-1279-469E-A79A-DFCBA2E9BF19}"/>
              </a:ext>
            </a:extLst>
          </p:cNvPr>
          <p:cNvPicPr>
            <a:picLocks noChangeAspect="1" noChangeArrowheads="1"/>
          </p:cNvPicPr>
          <p:nvPr/>
        </p:nvPicPr>
        <p:blipFill>
          <a:blip r:embed="rId3" cstate="print"/>
          <a:srcRect/>
          <a:stretch>
            <a:fillRect/>
          </a:stretch>
        </p:blipFill>
        <p:spPr bwMode="auto">
          <a:xfrm>
            <a:off x="6029682" y="4445553"/>
            <a:ext cx="1737543" cy="1318902"/>
          </a:xfrm>
          <a:prstGeom prst="rect">
            <a:avLst/>
          </a:prstGeom>
          <a:noFill/>
        </p:spPr>
      </p:pic>
    </p:spTree>
    <p:extLst>
      <p:ext uri="{BB962C8B-B14F-4D97-AF65-F5344CB8AC3E}">
        <p14:creationId xmlns:p14="http://schemas.microsoft.com/office/powerpoint/2010/main" val="2511884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87C474B-597F-464B-A8AD-D867A4F0EE3E}"/>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8" name="Slide Number Placeholder 7">
            <a:extLst>
              <a:ext uri="{FF2B5EF4-FFF2-40B4-BE49-F238E27FC236}">
                <a16:creationId xmlns:a16="http://schemas.microsoft.com/office/drawing/2014/main" id="{B11A0834-09D5-4E4D-970B-3E3BE8CDD822}"/>
              </a:ext>
            </a:extLst>
          </p:cNvPr>
          <p:cNvSpPr>
            <a:spLocks noGrp="1"/>
          </p:cNvSpPr>
          <p:nvPr>
            <p:ph type="sldNum" sz="quarter" idx="12"/>
          </p:nvPr>
        </p:nvSpPr>
        <p:spPr>
          <a:xfrm>
            <a:off x="6988776" y="6433288"/>
            <a:ext cx="2057400" cy="365125"/>
          </a:xfrm>
        </p:spPr>
        <p:txBody>
          <a:bodyPr/>
          <a:lstStyle/>
          <a:p>
            <a:fld id="{DE7368CD-0EFD-4356-BCD4-9FE5F856A1D8}" type="slidenum">
              <a:rPr lang="en-US" smtClean="0"/>
              <a:t>11</a:t>
            </a:fld>
            <a:endParaRPr lang="en-US" dirty="0"/>
          </a:p>
        </p:txBody>
      </p:sp>
      <p:sp>
        <p:nvSpPr>
          <p:cNvPr id="9" name="Rectangle 8">
            <a:extLst>
              <a:ext uri="{FF2B5EF4-FFF2-40B4-BE49-F238E27FC236}">
                <a16:creationId xmlns:a16="http://schemas.microsoft.com/office/drawing/2014/main" id="{8D4E1ADB-523B-4A6C-981E-39D58E70EBC1}"/>
              </a:ext>
            </a:extLst>
          </p:cNvPr>
          <p:cNvSpPr/>
          <p:nvPr/>
        </p:nvSpPr>
        <p:spPr>
          <a:xfrm>
            <a:off x="2473541" y="56803"/>
            <a:ext cx="4272516" cy="400110"/>
          </a:xfrm>
          <a:prstGeom prst="rect">
            <a:avLst/>
          </a:prstGeom>
        </p:spPr>
        <p:txBody>
          <a:bodyPr wrap="none">
            <a:spAutoFit/>
          </a:bodyPr>
          <a:lstStyle/>
          <a:p>
            <a:r>
              <a:rPr lang="en-US" sz="2000" b="1" dirty="0">
                <a:solidFill>
                  <a:srgbClr val="2A2129"/>
                </a:solidFill>
                <a:latin typeface="Times New Roman" panose="02020603050405020304" pitchFamily="18" charset="0"/>
              </a:rPr>
              <a:t>Problem Statement and Contribution</a:t>
            </a:r>
            <a:endParaRPr lang="en-US" sz="20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EDC4DE1E-15DF-462C-9FE0-5183B541300B}"/>
              </a:ext>
            </a:extLst>
          </p:cNvPr>
          <p:cNvSpPr/>
          <p:nvPr/>
        </p:nvSpPr>
        <p:spPr>
          <a:xfrm>
            <a:off x="33866" y="1396979"/>
            <a:ext cx="9050410" cy="1754326"/>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Due to the issue that was highlighted </a:t>
            </a:r>
            <a:r>
              <a:rPr lang="en-US" dirty="0">
                <a:latin typeface="Times New Roman" panose="02020603050405020304" pitchFamily="18" charset="0"/>
              </a:rPr>
              <a:t>(</a:t>
            </a:r>
            <a:r>
              <a:rPr lang="en-US" i="1" dirty="0" err="1">
                <a:latin typeface="Times New Roman" panose="02020603050405020304" pitchFamily="18" charset="0"/>
              </a:rPr>
              <a:t>Kleissl</a:t>
            </a:r>
            <a:r>
              <a:rPr lang="en-US" i="1" dirty="0">
                <a:latin typeface="Times New Roman" panose="02020603050405020304" pitchFamily="18" charset="0"/>
              </a:rPr>
              <a:t> 2013; Inman et al. 2013</a:t>
            </a:r>
            <a:r>
              <a:rPr lang="en-US" dirty="0">
                <a:latin typeface="Times New Roman" panose="02020603050405020304" pitchFamily="18" charset="0"/>
              </a:rPr>
              <a:t>)</a:t>
            </a:r>
            <a:r>
              <a:rPr lang="en-US" dirty="0">
                <a:latin typeface="Times New Roman" panose="02020603050405020304" pitchFamily="18" charset="0"/>
                <a:cs typeface="Times New Roman" panose="02020603050405020304" pitchFamily="18" charset="0"/>
              </a:rPr>
              <a:t>, it is therefore, there is room for improvement by applying the proposed approach for adjusting the combined forecasts of solar power in terms of ramp events. </a:t>
            </a:r>
          </a:p>
          <a:p>
            <a:pPr algn="just"/>
            <a:endParaRPr lang="en-US" dirty="0">
              <a:latin typeface="Times New Roman" panose="02020603050405020304" pitchFamily="18" charset="0"/>
              <a:cs typeface="Times New Roman" panose="02020603050405020304" pitchFamily="18" charset="0"/>
            </a:endParaRPr>
          </a:p>
          <a:p>
            <a:pPr algn="just"/>
            <a:r>
              <a:rPr lang="en-US" b="1" i="1" dirty="0">
                <a:latin typeface="Times New Roman" panose="02020603050405020304" pitchFamily="18" charset="0"/>
                <a:cs typeface="Times New Roman" panose="02020603050405020304" pitchFamily="18" charset="0"/>
              </a:rPr>
              <a:t>To the best of our knowledge, this is the first attempt to tackle this issue of the combined forecasts for solar power ramp events.</a:t>
            </a:r>
          </a:p>
        </p:txBody>
      </p:sp>
      <p:sp>
        <p:nvSpPr>
          <p:cNvPr id="11" name="Rectangle 10">
            <a:extLst>
              <a:ext uri="{FF2B5EF4-FFF2-40B4-BE49-F238E27FC236}">
                <a16:creationId xmlns:a16="http://schemas.microsoft.com/office/drawing/2014/main" id="{02CF9EF3-5A49-4283-942E-0B42FB393A8F}"/>
              </a:ext>
            </a:extLst>
          </p:cNvPr>
          <p:cNvSpPr/>
          <p:nvPr/>
        </p:nvSpPr>
        <p:spPr>
          <a:xfrm>
            <a:off x="0" y="823752"/>
            <a:ext cx="1845377" cy="369332"/>
          </a:xfrm>
          <a:prstGeom prst="rect">
            <a:avLst/>
          </a:prstGeom>
        </p:spPr>
        <p:txBody>
          <a:bodyPr wrap="none">
            <a:spAutoFit/>
          </a:bodyPr>
          <a:lstStyle/>
          <a:p>
            <a:pPr algn="just"/>
            <a:r>
              <a:rPr lang="en-US" b="1" i="1" dirty="0">
                <a:latin typeface="Times New Roman" panose="02020603050405020304" pitchFamily="18" charset="0"/>
              </a:rPr>
              <a:t>The Contribution</a:t>
            </a:r>
          </a:p>
        </p:txBody>
      </p:sp>
      <p:sp>
        <p:nvSpPr>
          <p:cNvPr id="10" name="Rectangle 9">
            <a:extLst>
              <a:ext uri="{FF2B5EF4-FFF2-40B4-BE49-F238E27FC236}">
                <a16:creationId xmlns:a16="http://schemas.microsoft.com/office/drawing/2014/main" id="{D2346576-F5D7-4D76-BC88-177727A89848}"/>
              </a:ext>
            </a:extLst>
          </p:cNvPr>
          <p:cNvSpPr/>
          <p:nvPr/>
        </p:nvSpPr>
        <p:spPr>
          <a:xfrm>
            <a:off x="169951" y="3041762"/>
            <a:ext cx="8778240" cy="3331938"/>
          </a:xfrm>
          <a:prstGeom prst="rect">
            <a:avLst/>
          </a:prstGeom>
        </p:spPr>
        <p:txBody>
          <a:bodyPr wrap="square">
            <a:spAutoFit/>
          </a:bodyPr>
          <a:lstStyle/>
          <a:p>
            <a:pPr marL="342900" marR="0" lvl="0" indent="-342900">
              <a:lnSpc>
                <a:spcPct val="20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 post-processing approach combines and improves solar power forecasts.</a:t>
            </a:r>
            <a:endParaRPr lang="en-US" dirty="0">
              <a:solidFill>
                <a:srgbClr val="000000"/>
              </a:solidFill>
              <a:latin typeface="Times New Roman" panose="02020603050405020304" pitchFamily="18" charset="0"/>
              <a:ea typeface="Calibri" panose="020F0502020204030204" pitchFamily="34" charset="0"/>
            </a:endParaRPr>
          </a:p>
          <a:p>
            <a:pPr marL="342900" marR="0" lvl="0" indent="-342900">
              <a:lnSpc>
                <a:spcPct val="20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approach also adjusts the combined forecasts in terms of ramp events.</a:t>
            </a:r>
            <a:endParaRPr lang="en-US" dirty="0">
              <a:solidFill>
                <a:srgbClr val="000000"/>
              </a:solidFill>
              <a:latin typeface="Times New Roman" panose="02020603050405020304" pitchFamily="18" charset="0"/>
              <a:ea typeface="Calibri" panose="020F0502020204030204" pitchFamily="34" charset="0"/>
            </a:endParaRPr>
          </a:p>
          <a:p>
            <a:pPr marL="342900" marR="0" lvl="0" indent="-342900">
              <a:lnSpc>
                <a:spcPct val="20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rPr>
              <a:t>A classification of all possible thresholds and classes of ramp event forecasts.</a:t>
            </a:r>
          </a:p>
          <a:p>
            <a:pPr marL="342900" indent="-342900">
              <a:lnSpc>
                <a:spcPct val="200000"/>
              </a:lnSpc>
              <a:buFont typeface="Symbol" panose="05050102010706020507" pitchFamily="18" charset="2"/>
              <a:buChar char=""/>
            </a:pPr>
            <a:r>
              <a:rPr lang="en-US" dirty="0">
                <a:latin typeface="Times New Roman" panose="02020603050405020304" pitchFamily="18" charset="0"/>
                <a:cs typeface="Times New Roman" panose="02020603050405020304" pitchFamily="18" charset="0"/>
              </a:rPr>
              <a:t>A customized cost function for imbalanced classification of ramp events.</a:t>
            </a:r>
            <a:endParaRPr lang="en-US" dirty="0">
              <a:latin typeface="Times New Roman" panose="02020603050405020304" pitchFamily="18" charset="0"/>
              <a:ea typeface="Calibri" panose="020F0502020204030204" pitchFamily="34" charset="0"/>
            </a:endParaRPr>
          </a:p>
          <a:p>
            <a:pPr marL="342900" marR="0" lvl="0" indent="-342900">
              <a:lnSpc>
                <a:spcPct val="20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rPr>
              <a:t>Suitable metrics for the feature selection process and performance evaluation.</a:t>
            </a:r>
          </a:p>
          <a:p>
            <a:pPr marL="342900" marR="0" lvl="0" indent="-342900">
              <a:lnSpc>
                <a:spcPct val="20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rPr>
              <a:t>An uncertainty analysis for probabilistic forecasts of solar power ramp events.</a:t>
            </a:r>
          </a:p>
        </p:txBody>
      </p:sp>
    </p:spTree>
    <p:extLst>
      <p:ext uri="{BB962C8B-B14F-4D97-AF65-F5344CB8AC3E}">
        <p14:creationId xmlns:p14="http://schemas.microsoft.com/office/powerpoint/2010/main" val="3726932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30E2BE-9DDB-4597-97BA-4F0A8618CD05}"/>
              </a:ext>
            </a:extLst>
          </p:cNvPr>
          <p:cNvPicPr>
            <a:picLocks noChangeAspect="1"/>
          </p:cNvPicPr>
          <p:nvPr/>
        </p:nvPicPr>
        <p:blipFill>
          <a:blip r:embed="rId2"/>
          <a:stretch>
            <a:fillRect/>
          </a:stretch>
        </p:blipFill>
        <p:spPr>
          <a:xfrm>
            <a:off x="670560" y="770763"/>
            <a:ext cx="7452360" cy="4506816"/>
          </a:xfrm>
          <a:prstGeom prst="rect">
            <a:avLst/>
          </a:prstGeom>
        </p:spPr>
      </p:pic>
      <p:sp>
        <p:nvSpPr>
          <p:cNvPr id="3" name="Rectangle 2">
            <a:extLst>
              <a:ext uri="{FF2B5EF4-FFF2-40B4-BE49-F238E27FC236}">
                <a16:creationId xmlns:a16="http://schemas.microsoft.com/office/drawing/2014/main" id="{7BA48BA4-2B62-4F17-B981-70A1A1663E26}"/>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1501D600-62A1-48E1-8B90-61F6CF58FBD1}"/>
              </a:ext>
            </a:extLst>
          </p:cNvPr>
          <p:cNvSpPr>
            <a:spLocks noGrp="1"/>
          </p:cNvSpPr>
          <p:nvPr>
            <p:ph type="sldNum" sz="quarter" idx="12"/>
          </p:nvPr>
        </p:nvSpPr>
        <p:spPr/>
        <p:txBody>
          <a:bodyPr/>
          <a:lstStyle/>
          <a:p>
            <a:fld id="{DE7368CD-0EFD-4356-BCD4-9FE5F856A1D8}" type="slidenum">
              <a:rPr lang="en-US" smtClean="0"/>
              <a:t>12</a:t>
            </a:fld>
            <a:endParaRPr lang="en-US"/>
          </a:p>
        </p:txBody>
      </p:sp>
      <p:sp>
        <p:nvSpPr>
          <p:cNvPr id="5" name="TextBox 4">
            <a:extLst>
              <a:ext uri="{FF2B5EF4-FFF2-40B4-BE49-F238E27FC236}">
                <a16:creationId xmlns:a16="http://schemas.microsoft.com/office/drawing/2014/main" id="{1A893D65-3B9D-4A0D-B7ED-51217CAA8DE8}"/>
              </a:ext>
            </a:extLst>
          </p:cNvPr>
          <p:cNvSpPr txBox="1"/>
          <p:nvPr/>
        </p:nvSpPr>
        <p:spPr>
          <a:xfrm>
            <a:off x="2864419" y="5478411"/>
            <a:ext cx="3415161"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Flowchart of Solar Power Forecasts</a:t>
            </a:r>
          </a:p>
        </p:txBody>
      </p:sp>
      <p:sp>
        <p:nvSpPr>
          <p:cNvPr id="7" name="Rectangle 6">
            <a:extLst>
              <a:ext uri="{FF2B5EF4-FFF2-40B4-BE49-F238E27FC236}">
                <a16:creationId xmlns:a16="http://schemas.microsoft.com/office/drawing/2014/main" id="{CD92BA53-1C6F-4681-AEEE-8DF2A9122D5B}"/>
              </a:ext>
            </a:extLst>
          </p:cNvPr>
          <p:cNvSpPr/>
          <p:nvPr/>
        </p:nvSpPr>
        <p:spPr>
          <a:xfrm>
            <a:off x="1635996" y="70182"/>
            <a:ext cx="6341351"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Graphical Abstract of the Proposed Adjusting Approach</a:t>
            </a:r>
            <a:endParaRPr lang="en-US" sz="2000" dirty="0"/>
          </a:p>
        </p:txBody>
      </p:sp>
    </p:spTree>
    <p:extLst>
      <p:ext uri="{BB962C8B-B14F-4D97-AF65-F5344CB8AC3E}">
        <p14:creationId xmlns:p14="http://schemas.microsoft.com/office/powerpoint/2010/main" val="2620501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BA48BA4-2B62-4F17-B981-70A1A1663E26}"/>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1501D600-62A1-48E1-8B90-61F6CF58FBD1}"/>
              </a:ext>
            </a:extLst>
          </p:cNvPr>
          <p:cNvSpPr>
            <a:spLocks noGrp="1"/>
          </p:cNvSpPr>
          <p:nvPr>
            <p:ph type="sldNum" sz="quarter" idx="12"/>
          </p:nvPr>
        </p:nvSpPr>
        <p:spPr/>
        <p:txBody>
          <a:bodyPr/>
          <a:lstStyle/>
          <a:p>
            <a:fld id="{DE7368CD-0EFD-4356-BCD4-9FE5F856A1D8}" type="slidenum">
              <a:rPr lang="en-US" smtClean="0"/>
              <a:t>13</a:t>
            </a:fld>
            <a:endParaRPr lang="en-US"/>
          </a:p>
        </p:txBody>
      </p:sp>
      <p:sp>
        <p:nvSpPr>
          <p:cNvPr id="5" name="TextBox 4">
            <a:extLst>
              <a:ext uri="{FF2B5EF4-FFF2-40B4-BE49-F238E27FC236}">
                <a16:creationId xmlns:a16="http://schemas.microsoft.com/office/drawing/2014/main" id="{28A11041-1C35-49EF-91BF-89A1A415987B}"/>
              </a:ext>
            </a:extLst>
          </p:cNvPr>
          <p:cNvSpPr txBox="1"/>
          <p:nvPr/>
        </p:nvSpPr>
        <p:spPr>
          <a:xfrm>
            <a:off x="2121120" y="5160149"/>
            <a:ext cx="4136697"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Block diagram of the adjusting approach</a:t>
            </a:r>
          </a:p>
        </p:txBody>
      </p:sp>
      <p:grpSp>
        <p:nvGrpSpPr>
          <p:cNvPr id="7" name="Group 6">
            <a:extLst>
              <a:ext uri="{FF2B5EF4-FFF2-40B4-BE49-F238E27FC236}">
                <a16:creationId xmlns:a16="http://schemas.microsoft.com/office/drawing/2014/main" id="{BDF136F8-A226-46BF-A056-90C2995546C3}"/>
              </a:ext>
            </a:extLst>
          </p:cNvPr>
          <p:cNvGrpSpPr/>
          <p:nvPr/>
        </p:nvGrpSpPr>
        <p:grpSpPr>
          <a:xfrm>
            <a:off x="487680" y="1386840"/>
            <a:ext cx="8336280" cy="3215640"/>
            <a:chOff x="0" y="0"/>
            <a:chExt cx="5597631" cy="1747093"/>
          </a:xfrm>
        </p:grpSpPr>
        <p:sp>
          <p:nvSpPr>
            <p:cNvPr id="8" name="Shape 7983">
              <a:extLst>
                <a:ext uri="{FF2B5EF4-FFF2-40B4-BE49-F238E27FC236}">
                  <a16:creationId xmlns:a16="http://schemas.microsoft.com/office/drawing/2014/main" id="{9389AE7E-2BCA-4A66-BA60-26D1CE2D871D}"/>
                </a:ext>
              </a:extLst>
            </p:cNvPr>
            <p:cNvSpPr/>
            <p:nvPr/>
          </p:nvSpPr>
          <p:spPr>
            <a:xfrm>
              <a:off x="4107144" y="373045"/>
              <a:ext cx="566476" cy="724353"/>
            </a:xfrm>
            <a:custGeom>
              <a:avLst/>
              <a:gdLst/>
              <a:ahLst/>
              <a:cxnLst/>
              <a:rect l="0" t="0" r="0" b="0"/>
              <a:pathLst>
                <a:path w="566476" h="724353">
                  <a:moveTo>
                    <a:pt x="0" y="724353"/>
                  </a:moveTo>
                  <a:lnTo>
                    <a:pt x="566476" y="724353"/>
                  </a:lnTo>
                  <a:lnTo>
                    <a:pt x="566476" y="0"/>
                  </a:lnTo>
                  <a:lnTo>
                    <a:pt x="0" y="0"/>
                  </a:lnTo>
                  <a:close/>
                </a:path>
              </a:pathLst>
            </a:custGeom>
            <a:ln w="6914" cap="sq">
              <a:miter lim="127000"/>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9" name="Rectangle 8">
              <a:extLst>
                <a:ext uri="{FF2B5EF4-FFF2-40B4-BE49-F238E27FC236}">
                  <a16:creationId xmlns:a16="http://schemas.microsoft.com/office/drawing/2014/main" id="{B23A77D6-3F64-430D-A51C-D208B948EFF7}"/>
                </a:ext>
              </a:extLst>
            </p:cNvPr>
            <p:cNvSpPr/>
            <p:nvPr/>
          </p:nvSpPr>
          <p:spPr>
            <a:xfrm>
              <a:off x="4238501" y="403780"/>
              <a:ext cx="443346" cy="13911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Random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0" name="Rectangle 9">
              <a:extLst>
                <a:ext uri="{FF2B5EF4-FFF2-40B4-BE49-F238E27FC236}">
                  <a16:creationId xmlns:a16="http://schemas.microsoft.com/office/drawing/2014/main" id="{AF6A1919-2F31-4A8A-92B2-1845FE4747F9}"/>
                </a:ext>
              </a:extLst>
            </p:cNvPr>
            <p:cNvSpPr/>
            <p:nvPr/>
          </p:nvSpPr>
          <p:spPr>
            <a:xfrm>
              <a:off x="4279522" y="515062"/>
              <a:ext cx="339722"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Forest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1" name="Rectangle 10">
              <a:extLst>
                <a:ext uri="{FF2B5EF4-FFF2-40B4-BE49-F238E27FC236}">
                  <a16:creationId xmlns:a16="http://schemas.microsoft.com/office/drawing/2014/main" id="{A485690D-194F-41F3-AC15-543072227855}"/>
                </a:ext>
              </a:extLst>
            </p:cNvPr>
            <p:cNvSpPr/>
            <p:nvPr/>
          </p:nvSpPr>
          <p:spPr>
            <a:xfrm>
              <a:off x="4296022" y="625863"/>
              <a:ext cx="297727"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fit by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2" name="Rectangle 11">
              <a:extLst>
                <a:ext uri="{FF2B5EF4-FFF2-40B4-BE49-F238E27FC236}">
                  <a16:creationId xmlns:a16="http://schemas.microsoft.com/office/drawing/2014/main" id="{8C1A33E8-AE01-47BB-87E0-268664434376}"/>
                </a:ext>
              </a:extLst>
            </p:cNvPr>
            <p:cNvSpPr/>
            <p:nvPr/>
          </p:nvSpPr>
          <p:spPr>
            <a:xfrm>
              <a:off x="4283393" y="736941"/>
              <a:ext cx="253078"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MSE</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3" name="Rectangle 12">
              <a:extLst>
                <a:ext uri="{FF2B5EF4-FFF2-40B4-BE49-F238E27FC236}">
                  <a16:creationId xmlns:a16="http://schemas.microsoft.com/office/drawing/2014/main" id="{46119333-2854-439A-BF80-B04D968123C3}"/>
                </a:ext>
              </a:extLst>
            </p:cNvPr>
            <p:cNvSpPr/>
            <p:nvPr/>
          </p:nvSpPr>
          <p:spPr>
            <a:xfrm>
              <a:off x="4473100" y="779690"/>
              <a:ext cx="64442" cy="89913"/>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F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4" name="Rectangle 13">
              <a:extLst>
                <a:ext uri="{FF2B5EF4-FFF2-40B4-BE49-F238E27FC236}">
                  <a16:creationId xmlns:a16="http://schemas.microsoft.com/office/drawing/2014/main" id="{85AEC09F-B597-46A8-B1FC-D18B4FCF2C7E}"/>
                </a:ext>
              </a:extLst>
            </p:cNvPr>
            <p:cNvSpPr/>
            <p:nvPr/>
          </p:nvSpPr>
          <p:spPr>
            <a:xfrm>
              <a:off x="4358981" y="847834"/>
              <a:ext cx="126968"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&amp;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5" name="Rectangle 14">
              <a:extLst>
                <a:ext uri="{FF2B5EF4-FFF2-40B4-BE49-F238E27FC236}">
                  <a16:creationId xmlns:a16="http://schemas.microsoft.com/office/drawing/2014/main" id="{40438AB5-6C78-4C7C-BEBD-1D4BD238817C}"/>
                </a:ext>
              </a:extLst>
            </p:cNvPr>
            <p:cNvSpPr/>
            <p:nvPr/>
          </p:nvSpPr>
          <p:spPr>
            <a:xfrm>
              <a:off x="4259887" y="958911"/>
              <a:ext cx="253831"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MSE</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6" name="Rectangle 15">
              <a:extLst>
                <a:ext uri="{FF2B5EF4-FFF2-40B4-BE49-F238E27FC236}">
                  <a16:creationId xmlns:a16="http://schemas.microsoft.com/office/drawing/2014/main" id="{F25C5BEB-EFF8-4751-89F3-5D355259969A}"/>
                </a:ext>
              </a:extLst>
            </p:cNvPr>
            <p:cNvSpPr/>
            <p:nvPr/>
          </p:nvSpPr>
          <p:spPr>
            <a:xfrm>
              <a:off x="4449779" y="1001615"/>
              <a:ext cx="105665" cy="89913"/>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RR</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7" name="Rectangle 16">
              <a:extLst>
                <a:ext uri="{FF2B5EF4-FFF2-40B4-BE49-F238E27FC236}">
                  <a16:creationId xmlns:a16="http://schemas.microsoft.com/office/drawing/2014/main" id="{A5460899-FB0F-4999-80A1-5B9264505901}"/>
                </a:ext>
              </a:extLst>
            </p:cNvPr>
            <p:cNvSpPr/>
            <p:nvPr/>
          </p:nvSpPr>
          <p:spPr>
            <a:xfrm>
              <a:off x="4529699" y="958911"/>
              <a:ext cx="31340"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8" name="Shape 7993">
              <a:extLst>
                <a:ext uri="{FF2B5EF4-FFF2-40B4-BE49-F238E27FC236}">
                  <a16:creationId xmlns:a16="http://schemas.microsoft.com/office/drawing/2014/main" id="{B53427BA-EBA7-4C83-9C99-264BD340BE81}"/>
                </a:ext>
              </a:extLst>
            </p:cNvPr>
            <p:cNvSpPr/>
            <p:nvPr/>
          </p:nvSpPr>
          <p:spPr>
            <a:xfrm>
              <a:off x="1463871" y="49924"/>
              <a:ext cx="1255866" cy="402092"/>
            </a:xfrm>
            <a:custGeom>
              <a:avLst/>
              <a:gdLst/>
              <a:ahLst/>
              <a:cxnLst/>
              <a:rect l="0" t="0" r="0" b="0"/>
              <a:pathLst>
                <a:path w="1255866" h="402092">
                  <a:moveTo>
                    <a:pt x="201046" y="402092"/>
                  </a:moveTo>
                  <a:lnTo>
                    <a:pt x="1054821" y="402092"/>
                  </a:lnTo>
                  <a:cubicBezTo>
                    <a:pt x="1165806" y="402092"/>
                    <a:pt x="1255866" y="312031"/>
                    <a:pt x="1255866" y="201046"/>
                  </a:cubicBezTo>
                  <a:cubicBezTo>
                    <a:pt x="1255866" y="89968"/>
                    <a:pt x="1165806" y="0"/>
                    <a:pt x="1054821" y="0"/>
                  </a:cubicBezTo>
                  <a:lnTo>
                    <a:pt x="201046" y="0"/>
                  </a:lnTo>
                  <a:cubicBezTo>
                    <a:pt x="89968" y="0"/>
                    <a:pt x="0" y="89968"/>
                    <a:pt x="0" y="201046"/>
                  </a:cubicBezTo>
                  <a:cubicBezTo>
                    <a:pt x="0" y="312031"/>
                    <a:pt x="89968" y="402092"/>
                    <a:pt x="201046" y="402092"/>
                  </a:cubicBezTo>
                  <a:close/>
                </a:path>
              </a:pathLst>
            </a:custGeom>
            <a:ln w="6914" cap="sq">
              <a:miter lim="127000"/>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19" name="Rectangle 18">
              <a:extLst>
                <a:ext uri="{FF2B5EF4-FFF2-40B4-BE49-F238E27FC236}">
                  <a16:creationId xmlns:a16="http://schemas.microsoft.com/office/drawing/2014/main" id="{7837EF6C-EACD-47B4-B940-C2770F648C13}"/>
                </a:ext>
              </a:extLst>
            </p:cNvPr>
            <p:cNvSpPr/>
            <p:nvPr/>
          </p:nvSpPr>
          <p:spPr>
            <a:xfrm>
              <a:off x="1708333" y="84764"/>
              <a:ext cx="202454"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Day</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0" name="Rectangle 19">
              <a:extLst>
                <a:ext uri="{FF2B5EF4-FFF2-40B4-BE49-F238E27FC236}">
                  <a16:creationId xmlns:a16="http://schemas.microsoft.com/office/drawing/2014/main" id="{E1AA7607-0EB9-4AC6-A475-CD77B56B5225}"/>
                </a:ext>
              </a:extLst>
            </p:cNvPr>
            <p:cNvSpPr/>
            <p:nvPr/>
          </p:nvSpPr>
          <p:spPr>
            <a:xfrm>
              <a:off x="1862090" y="84764"/>
              <a:ext cx="41746"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1" name="Rectangle 20">
              <a:extLst>
                <a:ext uri="{FF2B5EF4-FFF2-40B4-BE49-F238E27FC236}">
                  <a16:creationId xmlns:a16="http://schemas.microsoft.com/office/drawing/2014/main" id="{5884DB2D-7851-409B-BDEF-03BA1A5D8CAA}"/>
                </a:ext>
              </a:extLst>
            </p:cNvPr>
            <p:cNvSpPr/>
            <p:nvPr/>
          </p:nvSpPr>
          <p:spPr>
            <a:xfrm>
              <a:off x="1892694" y="84764"/>
              <a:ext cx="814955"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dirty="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ahead Forecasts </a:t>
              </a:r>
              <a:endParaRPr lang="en-US" sz="20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2" name="Rectangle 21">
              <a:extLst>
                <a:ext uri="{FF2B5EF4-FFF2-40B4-BE49-F238E27FC236}">
                  <a16:creationId xmlns:a16="http://schemas.microsoft.com/office/drawing/2014/main" id="{E62FFFAB-14D2-482C-872C-277D8F0A3360}"/>
                </a:ext>
              </a:extLst>
            </p:cNvPr>
            <p:cNvSpPr/>
            <p:nvPr/>
          </p:nvSpPr>
          <p:spPr>
            <a:xfrm>
              <a:off x="1590343" y="195657"/>
              <a:ext cx="1334335"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including the past forecasts</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3" name="Rectangle 22">
              <a:extLst>
                <a:ext uri="{FF2B5EF4-FFF2-40B4-BE49-F238E27FC236}">
                  <a16:creationId xmlns:a16="http://schemas.microsoft.com/office/drawing/2014/main" id="{2B7C61E3-B573-4F41-BC54-1E94C8B1E80A}"/>
                </a:ext>
              </a:extLst>
            </p:cNvPr>
            <p:cNvSpPr/>
            <p:nvPr/>
          </p:nvSpPr>
          <p:spPr>
            <a:xfrm>
              <a:off x="1546741" y="306735"/>
              <a:ext cx="497191"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Outcomes</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4" name="Rectangle 23">
              <a:extLst>
                <a:ext uri="{FF2B5EF4-FFF2-40B4-BE49-F238E27FC236}">
                  <a16:creationId xmlns:a16="http://schemas.microsoft.com/office/drawing/2014/main" id="{86BF5C84-91F4-45E2-96F5-B19E8D652481}"/>
                </a:ext>
              </a:extLst>
            </p:cNvPr>
            <p:cNvSpPr/>
            <p:nvPr/>
          </p:nvSpPr>
          <p:spPr>
            <a:xfrm>
              <a:off x="1948459" y="306735"/>
              <a:ext cx="31340"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5" name="Rectangle 24">
              <a:extLst>
                <a:ext uri="{FF2B5EF4-FFF2-40B4-BE49-F238E27FC236}">
                  <a16:creationId xmlns:a16="http://schemas.microsoft.com/office/drawing/2014/main" id="{7A5815D6-E2DD-4A68-9831-8A5A7B480665}"/>
                </a:ext>
              </a:extLst>
            </p:cNvPr>
            <p:cNvSpPr/>
            <p:nvPr/>
          </p:nvSpPr>
          <p:spPr>
            <a:xfrm>
              <a:off x="1920809" y="306735"/>
              <a:ext cx="34828"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6" name="Rectangle 25">
              <a:extLst>
                <a:ext uri="{FF2B5EF4-FFF2-40B4-BE49-F238E27FC236}">
                  <a16:creationId xmlns:a16="http://schemas.microsoft.com/office/drawing/2014/main" id="{D457F91D-90C8-401A-B1C4-15927E6C2070}"/>
                </a:ext>
              </a:extLst>
            </p:cNvPr>
            <p:cNvSpPr/>
            <p:nvPr/>
          </p:nvSpPr>
          <p:spPr>
            <a:xfrm>
              <a:off x="1969480" y="306735"/>
              <a:ext cx="268141"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MLR</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7" name="Rectangle 26">
              <a:extLst>
                <a:ext uri="{FF2B5EF4-FFF2-40B4-BE49-F238E27FC236}">
                  <a16:creationId xmlns:a16="http://schemas.microsoft.com/office/drawing/2014/main" id="{03A170AB-134D-4C67-BBCA-09CB2F264B1C}"/>
                </a:ext>
              </a:extLst>
            </p:cNvPr>
            <p:cNvSpPr/>
            <p:nvPr/>
          </p:nvSpPr>
          <p:spPr>
            <a:xfrm>
              <a:off x="2169420" y="306735"/>
              <a:ext cx="60766"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8" name="Rectangle 27">
              <a:extLst>
                <a:ext uri="{FF2B5EF4-FFF2-40B4-BE49-F238E27FC236}">
                  <a16:creationId xmlns:a16="http://schemas.microsoft.com/office/drawing/2014/main" id="{555E97B0-F85D-414F-8609-2D515D76F077}"/>
                </a:ext>
              </a:extLst>
            </p:cNvPr>
            <p:cNvSpPr/>
            <p:nvPr/>
          </p:nvSpPr>
          <p:spPr>
            <a:xfrm>
              <a:off x="2215510" y="306735"/>
              <a:ext cx="267698"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ANN</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9" name="Rectangle 28">
              <a:extLst>
                <a:ext uri="{FF2B5EF4-FFF2-40B4-BE49-F238E27FC236}">
                  <a16:creationId xmlns:a16="http://schemas.microsoft.com/office/drawing/2014/main" id="{41366BC9-A049-41DD-82EF-B0D93D99E575}"/>
                </a:ext>
              </a:extLst>
            </p:cNvPr>
            <p:cNvSpPr/>
            <p:nvPr/>
          </p:nvSpPr>
          <p:spPr>
            <a:xfrm>
              <a:off x="2415541" y="306735"/>
              <a:ext cx="60766"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30" name="Rectangle 29">
              <a:extLst>
                <a:ext uri="{FF2B5EF4-FFF2-40B4-BE49-F238E27FC236}">
                  <a16:creationId xmlns:a16="http://schemas.microsoft.com/office/drawing/2014/main" id="{1C551C79-06AA-4FBF-B1F0-536326CCB5B1}"/>
                </a:ext>
              </a:extLst>
            </p:cNvPr>
            <p:cNvSpPr/>
            <p:nvPr/>
          </p:nvSpPr>
          <p:spPr>
            <a:xfrm>
              <a:off x="2461632" y="306735"/>
              <a:ext cx="23805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SVR</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31" name="Shape 8005">
              <a:extLst>
                <a:ext uri="{FF2B5EF4-FFF2-40B4-BE49-F238E27FC236}">
                  <a16:creationId xmlns:a16="http://schemas.microsoft.com/office/drawing/2014/main" id="{AE21BE96-305E-481C-8790-F770209A65DB}"/>
                </a:ext>
              </a:extLst>
            </p:cNvPr>
            <p:cNvSpPr/>
            <p:nvPr/>
          </p:nvSpPr>
          <p:spPr>
            <a:xfrm>
              <a:off x="1441840" y="978928"/>
              <a:ext cx="1300942" cy="556429"/>
            </a:xfrm>
            <a:custGeom>
              <a:avLst/>
              <a:gdLst/>
              <a:ahLst/>
              <a:cxnLst/>
              <a:rect l="0" t="0" r="0" b="0"/>
              <a:pathLst>
                <a:path w="1300942" h="556429">
                  <a:moveTo>
                    <a:pt x="278201" y="556429"/>
                  </a:moveTo>
                  <a:lnTo>
                    <a:pt x="1022742" y="556429"/>
                  </a:lnTo>
                  <a:cubicBezTo>
                    <a:pt x="1176314" y="556429"/>
                    <a:pt x="1300942" y="431865"/>
                    <a:pt x="1300942" y="278209"/>
                  </a:cubicBezTo>
                  <a:cubicBezTo>
                    <a:pt x="1300942" y="124554"/>
                    <a:pt x="1176314" y="0"/>
                    <a:pt x="1022742" y="0"/>
                  </a:cubicBezTo>
                  <a:lnTo>
                    <a:pt x="278201" y="0"/>
                  </a:lnTo>
                  <a:cubicBezTo>
                    <a:pt x="124536" y="0"/>
                    <a:pt x="0" y="124554"/>
                    <a:pt x="0" y="278209"/>
                  </a:cubicBezTo>
                  <a:cubicBezTo>
                    <a:pt x="0" y="431865"/>
                    <a:pt x="124536" y="556429"/>
                    <a:pt x="278201" y="556429"/>
                  </a:cubicBezTo>
                  <a:close/>
                </a:path>
              </a:pathLst>
            </a:custGeom>
            <a:ln w="6914" cap="sq">
              <a:miter lim="127000"/>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32" name="Rectangle 31">
              <a:extLst>
                <a:ext uri="{FF2B5EF4-FFF2-40B4-BE49-F238E27FC236}">
                  <a16:creationId xmlns:a16="http://schemas.microsoft.com/office/drawing/2014/main" id="{688C9978-4A35-42D3-A436-332305778D51}"/>
                </a:ext>
              </a:extLst>
            </p:cNvPr>
            <p:cNvSpPr/>
            <p:nvPr/>
          </p:nvSpPr>
          <p:spPr>
            <a:xfrm>
              <a:off x="1690819" y="1038211"/>
              <a:ext cx="255352"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Hour</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33" name="Rectangle 32">
              <a:extLst>
                <a:ext uri="{FF2B5EF4-FFF2-40B4-BE49-F238E27FC236}">
                  <a16:creationId xmlns:a16="http://schemas.microsoft.com/office/drawing/2014/main" id="{9824DFED-2370-496C-856B-8F9444C63261}"/>
                </a:ext>
              </a:extLst>
            </p:cNvPr>
            <p:cNvSpPr/>
            <p:nvPr/>
          </p:nvSpPr>
          <p:spPr>
            <a:xfrm>
              <a:off x="1880526" y="1038211"/>
              <a:ext cx="41848"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34" name="Rectangle 33">
              <a:extLst>
                <a:ext uri="{FF2B5EF4-FFF2-40B4-BE49-F238E27FC236}">
                  <a16:creationId xmlns:a16="http://schemas.microsoft.com/office/drawing/2014/main" id="{506DFB1F-83A5-4DF2-AAD0-52E0C4217F3C}"/>
                </a:ext>
              </a:extLst>
            </p:cNvPr>
            <p:cNvSpPr/>
            <p:nvPr/>
          </p:nvSpPr>
          <p:spPr>
            <a:xfrm>
              <a:off x="1911130" y="1038211"/>
              <a:ext cx="780776"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ahead Forecasts</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35" name="Rectangle 34">
              <a:extLst>
                <a:ext uri="{FF2B5EF4-FFF2-40B4-BE49-F238E27FC236}">
                  <a16:creationId xmlns:a16="http://schemas.microsoft.com/office/drawing/2014/main" id="{D4FD678F-FA40-4D41-B1EC-9AB3AFCE545E}"/>
                </a:ext>
              </a:extLst>
            </p:cNvPr>
            <p:cNvSpPr/>
            <p:nvPr/>
          </p:nvSpPr>
          <p:spPr>
            <a:xfrm>
              <a:off x="1579281" y="1149494"/>
              <a:ext cx="31340"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36" name="Rectangle 35">
              <a:extLst>
                <a:ext uri="{FF2B5EF4-FFF2-40B4-BE49-F238E27FC236}">
                  <a16:creationId xmlns:a16="http://schemas.microsoft.com/office/drawing/2014/main" id="{541F1251-E9C2-4247-870F-A56DA7EC985C}"/>
                </a:ext>
              </a:extLst>
            </p:cNvPr>
            <p:cNvSpPr/>
            <p:nvPr/>
          </p:nvSpPr>
          <p:spPr>
            <a:xfrm>
              <a:off x="1602326" y="1149494"/>
              <a:ext cx="1377314"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including the past forecasts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37" name="Rectangle 36">
              <a:extLst>
                <a:ext uri="{FF2B5EF4-FFF2-40B4-BE49-F238E27FC236}">
                  <a16:creationId xmlns:a16="http://schemas.microsoft.com/office/drawing/2014/main" id="{63574E25-BD1B-4E3E-BD7E-29276C5A0E07}"/>
                </a:ext>
              </a:extLst>
            </p:cNvPr>
            <p:cNvSpPr/>
            <p:nvPr/>
          </p:nvSpPr>
          <p:spPr>
            <a:xfrm>
              <a:off x="1597256" y="1260341"/>
              <a:ext cx="497192"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Outcomes</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38" name="Rectangle 37">
              <a:extLst>
                <a:ext uri="{FF2B5EF4-FFF2-40B4-BE49-F238E27FC236}">
                  <a16:creationId xmlns:a16="http://schemas.microsoft.com/office/drawing/2014/main" id="{76C7F0BC-E324-4085-936C-71217575AC7E}"/>
                </a:ext>
              </a:extLst>
            </p:cNvPr>
            <p:cNvSpPr/>
            <p:nvPr/>
          </p:nvSpPr>
          <p:spPr>
            <a:xfrm>
              <a:off x="1971508" y="1260342"/>
              <a:ext cx="34828"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39" name="Rectangle 38">
              <a:extLst>
                <a:ext uri="{FF2B5EF4-FFF2-40B4-BE49-F238E27FC236}">
                  <a16:creationId xmlns:a16="http://schemas.microsoft.com/office/drawing/2014/main" id="{C2C287CC-0CD2-4EB3-A95F-9318E6460B73}"/>
                </a:ext>
              </a:extLst>
            </p:cNvPr>
            <p:cNvSpPr/>
            <p:nvPr/>
          </p:nvSpPr>
          <p:spPr>
            <a:xfrm>
              <a:off x="1999158" y="1260342"/>
              <a:ext cx="31340"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40" name="Rectangle 39">
              <a:extLst>
                <a:ext uri="{FF2B5EF4-FFF2-40B4-BE49-F238E27FC236}">
                  <a16:creationId xmlns:a16="http://schemas.microsoft.com/office/drawing/2014/main" id="{817FBD63-1ECF-4201-B093-3708658C102B}"/>
                </a:ext>
              </a:extLst>
            </p:cNvPr>
            <p:cNvSpPr/>
            <p:nvPr/>
          </p:nvSpPr>
          <p:spPr>
            <a:xfrm>
              <a:off x="2020179" y="1260341"/>
              <a:ext cx="788003"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Persistence and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41" name="Rectangle 40">
              <a:extLst>
                <a:ext uri="{FF2B5EF4-FFF2-40B4-BE49-F238E27FC236}">
                  <a16:creationId xmlns:a16="http://schemas.microsoft.com/office/drawing/2014/main" id="{09BB0E13-7B7F-4ADA-B702-96062F2DA450}"/>
                </a:ext>
              </a:extLst>
            </p:cNvPr>
            <p:cNvSpPr/>
            <p:nvPr/>
          </p:nvSpPr>
          <p:spPr>
            <a:xfrm>
              <a:off x="1716445" y="1371419"/>
              <a:ext cx="1037968"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Combined Forecasts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42" name="Shape 8015">
              <a:extLst>
                <a:ext uri="{FF2B5EF4-FFF2-40B4-BE49-F238E27FC236}">
                  <a16:creationId xmlns:a16="http://schemas.microsoft.com/office/drawing/2014/main" id="{7E79BDB0-42F3-4E63-83CE-AD0AC3BBB40C}"/>
                </a:ext>
              </a:extLst>
            </p:cNvPr>
            <p:cNvSpPr/>
            <p:nvPr/>
          </p:nvSpPr>
          <p:spPr>
            <a:xfrm>
              <a:off x="3002823" y="248850"/>
              <a:ext cx="775145" cy="414812"/>
            </a:xfrm>
            <a:custGeom>
              <a:avLst/>
              <a:gdLst/>
              <a:ahLst/>
              <a:cxnLst/>
              <a:rect l="0" t="0" r="0" b="0"/>
              <a:pathLst>
                <a:path w="775145" h="414812">
                  <a:moveTo>
                    <a:pt x="193763" y="414812"/>
                  </a:moveTo>
                  <a:lnTo>
                    <a:pt x="581382" y="414812"/>
                  </a:lnTo>
                  <a:cubicBezTo>
                    <a:pt x="688403" y="414812"/>
                    <a:pt x="775145" y="321986"/>
                    <a:pt x="775145" y="207406"/>
                  </a:cubicBezTo>
                  <a:cubicBezTo>
                    <a:pt x="775145" y="92918"/>
                    <a:pt x="688403" y="0"/>
                    <a:pt x="581382" y="0"/>
                  </a:cubicBezTo>
                  <a:lnTo>
                    <a:pt x="193763" y="0"/>
                  </a:lnTo>
                  <a:cubicBezTo>
                    <a:pt x="86742" y="0"/>
                    <a:pt x="0" y="92918"/>
                    <a:pt x="0" y="207406"/>
                  </a:cubicBezTo>
                  <a:cubicBezTo>
                    <a:pt x="0" y="321986"/>
                    <a:pt x="86742" y="414812"/>
                    <a:pt x="193763" y="414812"/>
                  </a:cubicBezTo>
                  <a:close/>
                </a:path>
              </a:pathLst>
            </a:custGeom>
            <a:ln w="6914" cap="sq">
              <a:miter lim="127000"/>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43" name="Rectangle 42">
              <a:extLst>
                <a:ext uri="{FF2B5EF4-FFF2-40B4-BE49-F238E27FC236}">
                  <a16:creationId xmlns:a16="http://schemas.microsoft.com/office/drawing/2014/main" id="{7C92518B-DB0A-45FF-A150-E6556A52301A}"/>
                </a:ext>
              </a:extLst>
            </p:cNvPr>
            <p:cNvSpPr/>
            <p:nvPr/>
          </p:nvSpPr>
          <p:spPr>
            <a:xfrm>
              <a:off x="3119616" y="290398"/>
              <a:ext cx="854521"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Ramp Rates of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44" name="Rectangle 43">
              <a:extLst>
                <a:ext uri="{FF2B5EF4-FFF2-40B4-BE49-F238E27FC236}">
                  <a16:creationId xmlns:a16="http://schemas.microsoft.com/office/drawing/2014/main" id="{E50E6218-5514-4ACC-9FAE-F784967EEB60}"/>
                </a:ext>
              </a:extLst>
            </p:cNvPr>
            <p:cNvSpPr/>
            <p:nvPr/>
          </p:nvSpPr>
          <p:spPr>
            <a:xfrm>
              <a:off x="3194097" y="401681"/>
              <a:ext cx="202454"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Day</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45" name="Rectangle 44">
              <a:extLst>
                <a:ext uri="{FF2B5EF4-FFF2-40B4-BE49-F238E27FC236}">
                  <a16:creationId xmlns:a16="http://schemas.microsoft.com/office/drawing/2014/main" id="{C915A629-128E-490D-BEBE-A7802447B7F0}"/>
                </a:ext>
              </a:extLst>
            </p:cNvPr>
            <p:cNvSpPr/>
            <p:nvPr/>
          </p:nvSpPr>
          <p:spPr>
            <a:xfrm>
              <a:off x="3347762" y="401681"/>
              <a:ext cx="41746"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46" name="Rectangle 45">
              <a:extLst>
                <a:ext uri="{FF2B5EF4-FFF2-40B4-BE49-F238E27FC236}">
                  <a16:creationId xmlns:a16="http://schemas.microsoft.com/office/drawing/2014/main" id="{2308CB69-FA03-4564-B4A9-FCA8E04B94BC}"/>
                </a:ext>
              </a:extLst>
            </p:cNvPr>
            <p:cNvSpPr/>
            <p:nvPr/>
          </p:nvSpPr>
          <p:spPr>
            <a:xfrm>
              <a:off x="3378458" y="401681"/>
              <a:ext cx="317909"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ahead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47" name="Rectangle 46">
              <a:extLst>
                <a:ext uri="{FF2B5EF4-FFF2-40B4-BE49-F238E27FC236}">
                  <a16:creationId xmlns:a16="http://schemas.microsoft.com/office/drawing/2014/main" id="{25D72506-4712-44DC-B715-96897965E582}"/>
                </a:ext>
              </a:extLst>
            </p:cNvPr>
            <p:cNvSpPr/>
            <p:nvPr/>
          </p:nvSpPr>
          <p:spPr>
            <a:xfrm>
              <a:off x="3219631" y="512276"/>
              <a:ext cx="460582"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Forecasts</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48" name="Shape 8021">
              <a:extLst>
                <a:ext uri="{FF2B5EF4-FFF2-40B4-BE49-F238E27FC236}">
                  <a16:creationId xmlns:a16="http://schemas.microsoft.com/office/drawing/2014/main" id="{1B07EF29-1633-4D02-A074-498244FE0190}"/>
                </a:ext>
              </a:extLst>
            </p:cNvPr>
            <p:cNvSpPr/>
            <p:nvPr/>
          </p:nvSpPr>
          <p:spPr>
            <a:xfrm>
              <a:off x="2742782" y="1086917"/>
              <a:ext cx="203258" cy="170220"/>
            </a:xfrm>
            <a:custGeom>
              <a:avLst/>
              <a:gdLst/>
              <a:ahLst/>
              <a:cxnLst/>
              <a:rect l="0" t="0" r="0" b="0"/>
              <a:pathLst>
                <a:path w="203258" h="170220">
                  <a:moveTo>
                    <a:pt x="0" y="170220"/>
                  </a:moveTo>
                  <a:lnTo>
                    <a:pt x="67937" y="170220"/>
                  </a:lnTo>
                  <a:lnTo>
                    <a:pt x="67937" y="0"/>
                  </a:lnTo>
                  <a:lnTo>
                    <a:pt x="203258"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49" name="Shape 8022">
              <a:extLst>
                <a:ext uri="{FF2B5EF4-FFF2-40B4-BE49-F238E27FC236}">
                  <a16:creationId xmlns:a16="http://schemas.microsoft.com/office/drawing/2014/main" id="{50F357F3-3488-4F57-9292-834306A3A451}"/>
                </a:ext>
              </a:extLst>
            </p:cNvPr>
            <p:cNvSpPr/>
            <p:nvPr/>
          </p:nvSpPr>
          <p:spPr>
            <a:xfrm>
              <a:off x="2937928" y="1054470"/>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50" name="Shape 8023">
              <a:extLst>
                <a:ext uri="{FF2B5EF4-FFF2-40B4-BE49-F238E27FC236}">
                  <a16:creationId xmlns:a16="http://schemas.microsoft.com/office/drawing/2014/main" id="{C9B7FA5D-3F8A-487D-8F84-992C2082E9E5}"/>
                </a:ext>
              </a:extLst>
            </p:cNvPr>
            <p:cNvSpPr/>
            <p:nvPr/>
          </p:nvSpPr>
          <p:spPr>
            <a:xfrm>
              <a:off x="2719737" y="250970"/>
              <a:ext cx="226303" cy="205286"/>
            </a:xfrm>
            <a:custGeom>
              <a:avLst/>
              <a:gdLst/>
              <a:ahLst/>
              <a:cxnLst/>
              <a:rect l="0" t="0" r="0" b="0"/>
              <a:pathLst>
                <a:path w="226303" h="205286">
                  <a:moveTo>
                    <a:pt x="0" y="0"/>
                  </a:moveTo>
                  <a:lnTo>
                    <a:pt x="97527" y="0"/>
                  </a:lnTo>
                  <a:lnTo>
                    <a:pt x="97527" y="205286"/>
                  </a:lnTo>
                  <a:lnTo>
                    <a:pt x="226303" y="205286"/>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51" name="Shape 8024">
              <a:extLst>
                <a:ext uri="{FF2B5EF4-FFF2-40B4-BE49-F238E27FC236}">
                  <a16:creationId xmlns:a16="http://schemas.microsoft.com/office/drawing/2014/main" id="{1D430535-321E-42DD-8B25-FEC307B80369}"/>
                </a:ext>
              </a:extLst>
            </p:cNvPr>
            <p:cNvSpPr/>
            <p:nvPr/>
          </p:nvSpPr>
          <p:spPr>
            <a:xfrm>
              <a:off x="2937928" y="423808"/>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52" name="Shape 8025">
              <a:extLst>
                <a:ext uri="{FF2B5EF4-FFF2-40B4-BE49-F238E27FC236}">
                  <a16:creationId xmlns:a16="http://schemas.microsoft.com/office/drawing/2014/main" id="{F73DE372-4D3F-4CE9-B366-D0E361B632C8}"/>
                </a:ext>
              </a:extLst>
            </p:cNvPr>
            <p:cNvSpPr/>
            <p:nvPr/>
          </p:nvSpPr>
          <p:spPr>
            <a:xfrm>
              <a:off x="2817264" y="62646"/>
              <a:ext cx="1573151" cy="253588"/>
            </a:xfrm>
            <a:custGeom>
              <a:avLst/>
              <a:gdLst/>
              <a:ahLst/>
              <a:cxnLst/>
              <a:rect l="0" t="0" r="0" b="0"/>
              <a:pathLst>
                <a:path w="1573151" h="253588">
                  <a:moveTo>
                    <a:pt x="0" y="186204"/>
                  </a:moveTo>
                  <a:lnTo>
                    <a:pt x="0" y="0"/>
                  </a:lnTo>
                  <a:lnTo>
                    <a:pt x="1573151" y="0"/>
                  </a:lnTo>
                  <a:lnTo>
                    <a:pt x="1573151" y="253588"/>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53" name="Shape 8026">
              <a:extLst>
                <a:ext uri="{FF2B5EF4-FFF2-40B4-BE49-F238E27FC236}">
                  <a16:creationId xmlns:a16="http://schemas.microsoft.com/office/drawing/2014/main" id="{13D2D671-F439-4F8D-A263-86F917958273}"/>
                </a:ext>
              </a:extLst>
            </p:cNvPr>
            <p:cNvSpPr/>
            <p:nvPr/>
          </p:nvSpPr>
          <p:spPr>
            <a:xfrm>
              <a:off x="2792928" y="224514"/>
              <a:ext cx="48671" cy="48671"/>
            </a:xfrm>
            <a:custGeom>
              <a:avLst/>
              <a:gdLst/>
              <a:ahLst/>
              <a:cxnLst/>
              <a:rect l="0" t="0" r="0" b="0"/>
              <a:pathLst>
                <a:path w="48671" h="48671">
                  <a:moveTo>
                    <a:pt x="24336" y="0"/>
                  </a:moveTo>
                  <a:cubicBezTo>
                    <a:pt x="37794" y="0"/>
                    <a:pt x="48671" y="10969"/>
                    <a:pt x="48671" y="24336"/>
                  </a:cubicBezTo>
                  <a:cubicBezTo>
                    <a:pt x="48671" y="37794"/>
                    <a:pt x="37794" y="48671"/>
                    <a:pt x="24336" y="48671"/>
                  </a:cubicBezTo>
                  <a:cubicBezTo>
                    <a:pt x="10877" y="48671"/>
                    <a:pt x="0" y="37794"/>
                    <a:pt x="0" y="24336"/>
                  </a:cubicBezTo>
                  <a:cubicBezTo>
                    <a:pt x="0" y="10969"/>
                    <a:pt x="10877" y="0"/>
                    <a:pt x="24336" y="0"/>
                  </a:cubicBez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54" name="Shape 8027">
              <a:extLst>
                <a:ext uri="{FF2B5EF4-FFF2-40B4-BE49-F238E27FC236}">
                  <a16:creationId xmlns:a16="http://schemas.microsoft.com/office/drawing/2014/main" id="{EDDE7F50-198A-403A-8785-BCAA4FD4AC16}"/>
                </a:ext>
              </a:extLst>
            </p:cNvPr>
            <p:cNvSpPr/>
            <p:nvPr/>
          </p:nvSpPr>
          <p:spPr>
            <a:xfrm>
              <a:off x="4357967" y="308122"/>
              <a:ext cx="64895" cy="64895"/>
            </a:xfrm>
            <a:custGeom>
              <a:avLst/>
              <a:gdLst/>
              <a:ahLst/>
              <a:cxnLst/>
              <a:rect l="0" t="0" r="0" b="0"/>
              <a:pathLst>
                <a:path w="64895" h="64895">
                  <a:moveTo>
                    <a:pt x="0" y="0"/>
                  </a:moveTo>
                  <a:lnTo>
                    <a:pt x="64895" y="0"/>
                  </a:lnTo>
                  <a:lnTo>
                    <a:pt x="32448"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55" name="Shape 8028">
              <a:extLst>
                <a:ext uri="{FF2B5EF4-FFF2-40B4-BE49-F238E27FC236}">
                  <a16:creationId xmlns:a16="http://schemas.microsoft.com/office/drawing/2014/main" id="{F7BEA09C-1376-45FB-8277-9DBF8CD2D583}"/>
                </a:ext>
              </a:extLst>
            </p:cNvPr>
            <p:cNvSpPr/>
            <p:nvPr/>
          </p:nvSpPr>
          <p:spPr>
            <a:xfrm>
              <a:off x="3777968" y="907009"/>
              <a:ext cx="272393" cy="171501"/>
            </a:xfrm>
            <a:custGeom>
              <a:avLst/>
              <a:gdLst/>
              <a:ahLst/>
              <a:cxnLst/>
              <a:rect l="0" t="0" r="0" b="0"/>
              <a:pathLst>
                <a:path w="272393" h="171501">
                  <a:moveTo>
                    <a:pt x="0" y="171501"/>
                  </a:moveTo>
                  <a:lnTo>
                    <a:pt x="124444" y="171501"/>
                  </a:lnTo>
                  <a:lnTo>
                    <a:pt x="124444" y="0"/>
                  </a:lnTo>
                  <a:lnTo>
                    <a:pt x="272393"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56" name="Shape 8029">
              <a:extLst>
                <a:ext uri="{FF2B5EF4-FFF2-40B4-BE49-F238E27FC236}">
                  <a16:creationId xmlns:a16="http://schemas.microsoft.com/office/drawing/2014/main" id="{1A2DC620-0E41-4B1D-9CAE-F3EF8D46C401}"/>
                </a:ext>
              </a:extLst>
            </p:cNvPr>
            <p:cNvSpPr/>
            <p:nvPr/>
          </p:nvSpPr>
          <p:spPr>
            <a:xfrm>
              <a:off x="4042249" y="874561"/>
              <a:ext cx="64895" cy="64894"/>
            </a:xfrm>
            <a:custGeom>
              <a:avLst/>
              <a:gdLst/>
              <a:ahLst/>
              <a:cxnLst/>
              <a:rect l="0" t="0" r="0" b="0"/>
              <a:pathLst>
                <a:path w="64895" h="64894">
                  <a:moveTo>
                    <a:pt x="0" y="0"/>
                  </a:moveTo>
                  <a:lnTo>
                    <a:pt x="64895" y="32448"/>
                  </a:lnTo>
                  <a:lnTo>
                    <a:pt x="0" y="64894"/>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57" name="Shape 8030">
              <a:extLst>
                <a:ext uri="{FF2B5EF4-FFF2-40B4-BE49-F238E27FC236}">
                  <a16:creationId xmlns:a16="http://schemas.microsoft.com/office/drawing/2014/main" id="{FA3AE5CF-F84B-4C0A-9760-273AAC06CC33}"/>
                </a:ext>
              </a:extLst>
            </p:cNvPr>
            <p:cNvSpPr/>
            <p:nvPr/>
          </p:nvSpPr>
          <p:spPr>
            <a:xfrm>
              <a:off x="4792874" y="521612"/>
              <a:ext cx="633003" cy="427238"/>
            </a:xfrm>
            <a:custGeom>
              <a:avLst/>
              <a:gdLst/>
              <a:ahLst/>
              <a:cxnLst/>
              <a:rect l="0" t="0" r="0" b="0"/>
              <a:pathLst>
                <a:path w="633003" h="427238">
                  <a:moveTo>
                    <a:pt x="158274" y="427238"/>
                  </a:moveTo>
                  <a:lnTo>
                    <a:pt x="474730" y="427238"/>
                  </a:lnTo>
                  <a:cubicBezTo>
                    <a:pt x="562116" y="427238"/>
                    <a:pt x="633003" y="331591"/>
                    <a:pt x="633003" y="213582"/>
                  </a:cubicBezTo>
                  <a:cubicBezTo>
                    <a:pt x="633003" y="95591"/>
                    <a:pt x="562116" y="0"/>
                    <a:pt x="474730" y="0"/>
                  </a:cubicBezTo>
                  <a:lnTo>
                    <a:pt x="158274" y="0"/>
                  </a:lnTo>
                  <a:cubicBezTo>
                    <a:pt x="70887" y="0"/>
                    <a:pt x="0" y="95591"/>
                    <a:pt x="0" y="213582"/>
                  </a:cubicBezTo>
                  <a:cubicBezTo>
                    <a:pt x="0" y="331591"/>
                    <a:pt x="70887" y="427238"/>
                    <a:pt x="158274" y="427238"/>
                  </a:cubicBez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58" name="Rectangle 57">
              <a:extLst>
                <a:ext uri="{FF2B5EF4-FFF2-40B4-BE49-F238E27FC236}">
                  <a16:creationId xmlns:a16="http://schemas.microsoft.com/office/drawing/2014/main" id="{EBA9F005-A098-4F21-821F-ED5FD642F9BA}"/>
                </a:ext>
              </a:extLst>
            </p:cNvPr>
            <p:cNvSpPr/>
            <p:nvPr/>
          </p:nvSpPr>
          <p:spPr>
            <a:xfrm>
              <a:off x="4826336" y="625863"/>
              <a:ext cx="725074"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Adjusted Hour</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59" name="Rectangle 58">
              <a:extLst>
                <a:ext uri="{FF2B5EF4-FFF2-40B4-BE49-F238E27FC236}">
                  <a16:creationId xmlns:a16="http://schemas.microsoft.com/office/drawing/2014/main" id="{1432242E-378D-4189-8B91-70E515362DBF}"/>
                </a:ext>
              </a:extLst>
            </p:cNvPr>
            <p:cNvSpPr/>
            <p:nvPr/>
          </p:nvSpPr>
          <p:spPr>
            <a:xfrm>
              <a:off x="5372044" y="625863"/>
              <a:ext cx="41745"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60" name="Rectangle 59">
              <a:extLst>
                <a:ext uri="{FF2B5EF4-FFF2-40B4-BE49-F238E27FC236}">
                  <a16:creationId xmlns:a16="http://schemas.microsoft.com/office/drawing/2014/main" id="{DFEB61C2-0A1D-4457-BBC1-9868C45EC647}"/>
                </a:ext>
              </a:extLst>
            </p:cNvPr>
            <p:cNvSpPr/>
            <p:nvPr/>
          </p:nvSpPr>
          <p:spPr>
            <a:xfrm>
              <a:off x="4821266" y="736941"/>
              <a:ext cx="77636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ahead Forecasts</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61" name="Shape 8034">
              <a:extLst>
                <a:ext uri="{FF2B5EF4-FFF2-40B4-BE49-F238E27FC236}">
                  <a16:creationId xmlns:a16="http://schemas.microsoft.com/office/drawing/2014/main" id="{591A41CA-9105-47EB-8065-F33796D7974E}"/>
                </a:ext>
              </a:extLst>
            </p:cNvPr>
            <p:cNvSpPr/>
            <p:nvPr/>
          </p:nvSpPr>
          <p:spPr>
            <a:xfrm>
              <a:off x="4673685" y="735194"/>
              <a:ext cx="62406" cy="0"/>
            </a:xfrm>
            <a:custGeom>
              <a:avLst/>
              <a:gdLst/>
              <a:ahLst/>
              <a:cxnLst/>
              <a:rect l="0" t="0" r="0" b="0"/>
              <a:pathLst>
                <a:path w="62406">
                  <a:moveTo>
                    <a:pt x="0" y="0"/>
                  </a:moveTo>
                  <a:lnTo>
                    <a:pt x="62406"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62" name="Shape 8035">
              <a:extLst>
                <a:ext uri="{FF2B5EF4-FFF2-40B4-BE49-F238E27FC236}">
                  <a16:creationId xmlns:a16="http://schemas.microsoft.com/office/drawing/2014/main" id="{37CD5FA4-60F9-4B7F-9A83-0E3DAD38A9A4}"/>
                </a:ext>
              </a:extLst>
            </p:cNvPr>
            <p:cNvSpPr/>
            <p:nvPr/>
          </p:nvSpPr>
          <p:spPr>
            <a:xfrm>
              <a:off x="4727979" y="702746"/>
              <a:ext cx="64895" cy="64894"/>
            </a:xfrm>
            <a:custGeom>
              <a:avLst/>
              <a:gdLst/>
              <a:ahLst/>
              <a:cxnLst/>
              <a:rect l="0" t="0" r="0" b="0"/>
              <a:pathLst>
                <a:path w="64895" h="64894">
                  <a:moveTo>
                    <a:pt x="0" y="0"/>
                  </a:moveTo>
                  <a:lnTo>
                    <a:pt x="64895" y="32448"/>
                  </a:lnTo>
                  <a:lnTo>
                    <a:pt x="0" y="64894"/>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63" name="Shape 8036">
              <a:extLst>
                <a:ext uri="{FF2B5EF4-FFF2-40B4-BE49-F238E27FC236}">
                  <a16:creationId xmlns:a16="http://schemas.microsoft.com/office/drawing/2014/main" id="{03134946-19D5-44C5-A210-D8E99A42FF44}"/>
                </a:ext>
              </a:extLst>
            </p:cNvPr>
            <p:cNvSpPr/>
            <p:nvPr/>
          </p:nvSpPr>
          <p:spPr>
            <a:xfrm>
              <a:off x="3002823" y="871722"/>
              <a:ext cx="775145" cy="413567"/>
            </a:xfrm>
            <a:custGeom>
              <a:avLst/>
              <a:gdLst/>
              <a:ahLst/>
              <a:cxnLst/>
              <a:rect l="0" t="0" r="0" b="0"/>
              <a:pathLst>
                <a:path w="775145" h="413567">
                  <a:moveTo>
                    <a:pt x="193763" y="413567"/>
                  </a:moveTo>
                  <a:lnTo>
                    <a:pt x="581382" y="413567"/>
                  </a:lnTo>
                  <a:cubicBezTo>
                    <a:pt x="688403" y="413567"/>
                    <a:pt x="775145" y="320991"/>
                    <a:pt x="775145" y="206788"/>
                  </a:cubicBezTo>
                  <a:cubicBezTo>
                    <a:pt x="775145" y="92586"/>
                    <a:pt x="688403" y="0"/>
                    <a:pt x="581382" y="0"/>
                  </a:cubicBezTo>
                  <a:lnTo>
                    <a:pt x="193763" y="0"/>
                  </a:lnTo>
                  <a:cubicBezTo>
                    <a:pt x="86742" y="0"/>
                    <a:pt x="0" y="92586"/>
                    <a:pt x="0" y="206788"/>
                  </a:cubicBezTo>
                  <a:cubicBezTo>
                    <a:pt x="0" y="320991"/>
                    <a:pt x="86742" y="413567"/>
                    <a:pt x="193763" y="413567"/>
                  </a:cubicBez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64" name="Rectangle 63">
              <a:extLst>
                <a:ext uri="{FF2B5EF4-FFF2-40B4-BE49-F238E27FC236}">
                  <a16:creationId xmlns:a16="http://schemas.microsoft.com/office/drawing/2014/main" id="{37C3934E-9915-427B-B84F-9BF5BF7750E7}"/>
                </a:ext>
              </a:extLst>
            </p:cNvPr>
            <p:cNvSpPr/>
            <p:nvPr/>
          </p:nvSpPr>
          <p:spPr>
            <a:xfrm>
              <a:off x="3119616" y="914895"/>
              <a:ext cx="854192"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Ramp Rates of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65" name="Rectangle 64">
              <a:extLst>
                <a:ext uri="{FF2B5EF4-FFF2-40B4-BE49-F238E27FC236}">
                  <a16:creationId xmlns:a16="http://schemas.microsoft.com/office/drawing/2014/main" id="{EB9DEF91-A150-452E-B10F-B397C6487D86}"/>
                </a:ext>
              </a:extLst>
            </p:cNvPr>
            <p:cNvSpPr/>
            <p:nvPr/>
          </p:nvSpPr>
          <p:spPr>
            <a:xfrm>
              <a:off x="3176030" y="1025742"/>
              <a:ext cx="25485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Hour</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66" name="Rectangle 65">
              <a:extLst>
                <a:ext uri="{FF2B5EF4-FFF2-40B4-BE49-F238E27FC236}">
                  <a16:creationId xmlns:a16="http://schemas.microsoft.com/office/drawing/2014/main" id="{DECED00D-AD81-4B87-A0B0-801718B7D2F0}"/>
                </a:ext>
              </a:extLst>
            </p:cNvPr>
            <p:cNvSpPr/>
            <p:nvPr/>
          </p:nvSpPr>
          <p:spPr>
            <a:xfrm>
              <a:off x="3365737" y="1025742"/>
              <a:ext cx="41746"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67" name="Rectangle 66">
              <a:extLst>
                <a:ext uri="{FF2B5EF4-FFF2-40B4-BE49-F238E27FC236}">
                  <a16:creationId xmlns:a16="http://schemas.microsoft.com/office/drawing/2014/main" id="{ADBDB87A-8C74-4A6C-8B61-14E7651BA57B}"/>
                </a:ext>
              </a:extLst>
            </p:cNvPr>
            <p:cNvSpPr/>
            <p:nvPr/>
          </p:nvSpPr>
          <p:spPr>
            <a:xfrm>
              <a:off x="3396433" y="1025742"/>
              <a:ext cx="317909"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ahead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68" name="Rectangle 67">
              <a:extLst>
                <a:ext uri="{FF2B5EF4-FFF2-40B4-BE49-F238E27FC236}">
                  <a16:creationId xmlns:a16="http://schemas.microsoft.com/office/drawing/2014/main" id="{FB1898A9-D168-4AD1-A158-8BE4D9008137}"/>
                </a:ext>
              </a:extLst>
            </p:cNvPr>
            <p:cNvSpPr/>
            <p:nvPr/>
          </p:nvSpPr>
          <p:spPr>
            <a:xfrm>
              <a:off x="3219631" y="1136383"/>
              <a:ext cx="460582"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Forecasts</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69" name="Shape 8042">
              <a:extLst>
                <a:ext uri="{FF2B5EF4-FFF2-40B4-BE49-F238E27FC236}">
                  <a16:creationId xmlns:a16="http://schemas.microsoft.com/office/drawing/2014/main" id="{C2D0BDB7-B82F-4C1C-8F61-27135BE2A0BB}"/>
                </a:ext>
              </a:extLst>
            </p:cNvPr>
            <p:cNvSpPr/>
            <p:nvPr/>
          </p:nvSpPr>
          <p:spPr>
            <a:xfrm>
              <a:off x="2810719" y="1154182"/>
              <a:ext cx="1579696" cy="277352"/>
            </a:xfrm>
            <a:custGeom>
              <a:avLst/>
              <a:gdLst/>
              <a:ahLst/>
              <a:cxnLst/>
              <a:rect l="0" t="0" r="0" b="0"/>
              <a:pathLst>
                <a:path w="1579696" h="277352">
                  <a:moveTo>
                    <a:pt x="0" y="102956"/>
                  </a:moveTo>
                  <a:lnTo>
                    <a:pt x="0" y="277352"/>
                  </a:lnTo>
                  <a:lnTo>
                    <a:pt x="1579696" y="277352"/>
                  </a:lnTo>
                  <a:lnTo>
                    <a:pt x="1579696"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70" name="Shape 8043">
              <a:extLst>
                <a:ext uri="{FF2B5EF4-FFF2-40B4-BE49-F238E27FC236}">
                  <a16:creationId xmlns:a16="http://schemas.microsoft.com/office/drawing/2014/main" id="{30463390-E123-4FB6-81E0-02DE285980F6}"/>
                </a:ext>
              </a:extLst>
            </p:cNvPr>
            <p:cNvSpPr/>
            <p:nvPr/>
          </p:nvSpPr>
          <p:spPr>
            <a:xfrm>
              <a:off x="2786383" y="1232802"/>
              <a:ext cx="48671" cy="48671"/>
            </a:xfrm>
            <a:custGeom>
              <a:avLst/>
              <a:gdLst/>
              <a:ahLst/>
              <a:cxnLst/>
              <a:rect l="0" t="0" r="0" b="0"/>
              <a:pathLst>
                <a:path w="48671" h="48671">
                  <a:moveTo>
                    <a:pt x="24336" y="0"/>
                  </a:moveTo>
                  <a:cubicBezTo>
                    <a:pt x="37702" y="0"/>
                    <a:pt x="48671" y="10896"/>
                    <a:pt x="48671" y="24336"/>
                  </a:cubicBezTo>
                  <a:cubicBezTo>
                    <a:pt x="48671" y="37776"/>
                    <a:pt x="37702" y="48671"/>
                    <a:pt x="24336" y="48671"/>
                  </a:cubicBezTo>
                  <a:cubicBezTo>
                    <a:pt x="10877" y="48671"/>
                    <a:pt x="0" y="37776"/>
                    <a:pt x="0" y="24336"/>
                  </a:cubicBezTo>
                  <a:cubicBezTo>
                    <a:pt x="0" y="10896"/>
                    <a:pt x="10877" y="0"/>
                    <a:pt x="24336" y="0"/>
                  </a:cubicBez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71" name="Shape 8044">
              <a:extLst>
                <a:ext uri="{FF2B5EF4-FFF2-40B4-BE49-F238E27FC236}">
                  <a16:creationId xmlns:a16="http://schemas.microsoft.com/office/drawing/2014/main" id="{B814A127-5F49-4ED3-AC36-C37B794B2681}"/>
                </a:ext>
              </a:extLst>
            </p:cNvPr>
            <p:cNvSpPr/>
            <p:nvPr/>
          </p:nvSpPr>
          <p:spPr>
            <a:xfrm>
              <a:off x="4357967" y="1097398"/>
              <a:ext cx="64895" cy="64895"/>
            </a:xfrm>
            <a:custGeom>
              <a:avLst/>
              <a:gdLst/>
              <a:ahLst/>
              <a:cxnLst/>
              <a:rect l="0" t="0" r="0" b="0"/>
              <a:pathLst>
                <a:path w="64895" h="64895">
                  <a:moveTo>
                    <a:pt x="32448" y="0"/>
                  </a:moveTo>
                  <a:lnTo>
                    <a:pt x="64895" y="64895"/>
                  </a:lnTo>
                  <a:lnTo>
                    <a:pt x="0" y="64895"/>
                  </a:lnTo>
                  <a:lnTo>
                    <a:pt x="32448"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72" name="Shape 8045">
              <a:extLst>
                <a:ext uri="{FF2B5EF4-FFF2-40B4-BE49-F238E27FC236}">
                  <a16:creationId xmlns:a16="http://schemas.microsoft.com/office/drawing/2014/main" id="{71D9B8F1-52AF-4844-AB41-CD58168441CF}"/>
                </a:ext>
              </a:extLst>
            </p:cNvPr>
            <p:cNvSpPr/>
            <p:nvPr/>
          </p:nvSpPr>
          <p:spPr>
            <a:xfrm>
              <a:off x="2892207" y="0"/>
              <a:ext cx="2572940" cy="1576284"/>
            </a:xfrm>
            <a:custGeom>
              <a:avLst/>
              <a:gdLst/>
              <a:ahLst/>
              <a:cxnLst/>
              <a:rect l="0" t="0" r="0" b="0"/>
              <a:pathLst>
                <a:path w="2572940" h="1576284">
                  <a:moveTo>
                    <a:pt x="0" y="1576284"/>
                  </a:moveTo>
                  <a:lnTo>
                    <a:pt x="2572940" y="1576284"/>
                  </a:lnTo>
                  <a:lnTo>
                    <a:pt x="2572940" y="0"/>
                  </a:lnTo>
                  <a:lnTo>
                    <a:pt x="0" y="0"/>
                  </a:lnTo>
                  <a:close/>
                </a:path>
              </a:pathLst>
            </a:custGeom>
            <a:ln w="6914" cap="sq">
              <a:custDash>
                <a:ds d="435498" sp="217749"/>
                <a:ds d="54437" sp="217749"/>
              </a:custDash>
              <a:miter lim="100000"/>
            </a:ln>
          </p:spPr>
          <p:style>
            <a:lnRef idx="1">
              <a:srgbClr val="A5A5A5">
                <a:alpha val="96078"/>
              </a:srgbClr>
            </a:lnRef>
            <a:fillRef idx="0">
              <a:srgbClr val="000000">
                <a:alpha val="0"/>
              </a:srgbClr>
            </a:fillRef>
            <a:effectRef idx="0">
              <a:scrgbClr r="0" g="0" b="0"/>
            </a:effectRef>
            <a:fontRef idx="none"/>
          </p:style>
          <p:txBody>
            <a:bodyPr/>
            <a:lstStyle/>
            <a:p>
              <a:endParaRPr lang="en-US" sz="3200"/>
            </a:p>
          </p:txBody>
        </p:sp>
        <p:sp>
          <p:nvSpPr>
            <p:cNvPr id="73" name="Shape 8046">
              <a:extLst>
                <a:ext uri="{FF2B5EF4-FFF2-40B4-BE49-F238E27FC236}">
                  <a16:creationId xmlns:a16="http://schemas.microsoft.com/office/drawing/2014/main" id="{EA694EEC-614C-4A0A-B746-8A32AE81CCDF}"/>
                </a:ext>
              </a:extLst>
            </p:cNvPr>
            <p:cNvSpPr/>
            <p:nvPr/>
          </p:nvSpPr>
          <p:spPr>
            <a:xfrm>
              <a:off x="1344405" y="2765"/>
              <a:ext cx="1405475" cy="1573520"/>
            </a:xfrm>
            <a:custGeom>
              <a:avLst/>
              <a:gdLst/>
              <a:ahLst/>
              <a:cxnLst/>
              <a:rect l="0" t="0" r="0" b="0"/>
              <a:pathLst>
                <a:path w="1405475" h="1573520">
                  <a:moveTo>
                    <a:pt x="0" y="1573520"/>
                  </a:moveTo>
                  <a:lnTo>
                    <a:pt x="1405475" y="1573520"/>
                  </a:lnTo>
                  <a:lnTo>
                    <a:pt x="1405475" y="0"/>
                  </a:lnTo>
                  <a:lnTo>
                    <a:pt x="0" y="0"/>
                  </a:lnTo>
                  <a:close/>
                </a:path>
              </a:pathLst>
            </a:custGeom>
            <a:ln w="6914" cap="sq">
              <a:custDash>
                <a:ds d="435498" sp="217749"/>
                <a:ds d="54437" sp="217749"/>
              </a:custDash>
              <a:miter lim="100000"/>
            </a:ln>
          </p:spPr>
          <p:style>
            <a:lnRef idx="1">
              <a:srgbClr val="A5A5A5">
                <a:alpha val="96078"/>
              </a:srgbClr>
            </a:lnRef>
            <a:fillRef idx="0">
              <a:srgbClr val="000000">
                <a:alpha val="0"/>
              </a:srgbClr>
            </a:fillRef>
            <a:effectRef idx="0">
              <a:scrgbClr r="0" g="0" b="0"/>
            </a:effectRef>
            <a:fontRef idx="none"/>
          </p:style>
          <p:txBody>
            <a:bodyPr/>
            <a:lstStyle/>
            <a:p>
              <a:endParaRPr lang="en-US" sz="3200"/>
            </a:p>
          </p:txBody>
        </p:sp>
        <p:sp>
          <p:nvSpPr>
            <p:cNvPr id="74" name="Shape 8047">
              <a:extLst>
                <a:ext uri="{FF2B5EF4-FFF2-40B4-BE49-F238E27FC236}">
                  <a16:creationId xmlns:a16="http://schemas.microsoft.com/office/drawing/2014/main" id="{7A542B76-8F5F-4CA9-A01B-F7689FA2BE7A}"/>
                </a:ext>
              </a:extLst>
            </p:cNvPr>
            <p:cNvSpPr/>
            <p:nvPr/>
          </p:nvSpPr>
          <p:spPr>
            <a:xfrm>
              <a:off x="3777968" y="456256"/>
              <a:ext cx="272393" cy="155232"/>
            </a:xfrm>
            <a:custGeom>
              <a:avLst/>
              <a:gdLst/>
              <a:ahLst/>
              <a:cxnLst/>
              <a:rect l="0" t="0" r="0" b="0"/>
              <a:pathLst>
                <a:path w="272393" h="155232">
                  <a:moveTo>
                    <a:pt x="0" y="0"/>
                  </a:moveTo>
                  <a:lnTo>
                    <a:pt x="145184" y="0"/>
                  </a:lnTo>
                  <a:lnTo>
                    <a:pt x="145184" y="155232"/>
                  </a:lnTo>
                  <a:lnTo>
                    <a:pt x="272393" y="155232"/>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75" name="Shape 8048">
              <a:extLst>
                <a:ext uri="{FF2B5EF4-FFF2-40B4-BE49-F238E27FC236}">
                  <a16:creationId xmlns:a16="http://schemas.microsoft.com/office/drawing/2014/main" id="{3A34CD40-2E37-4EC9-A855-E011A5B3AC5F}"/>
                </a:ext>
              </a:extLst>
            </p:cNvPr>
            <p:cNvSpPr/>
            <p:nvPr/>
          </p:nvSpPr>
          <p:spPr>
            <a:xfrm>
              <a:off x="4042249" y="579040"/>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76" name="Shape 8049">
              <a:extLst>
                <a:ext uri="{FF2B5EF4-FFF2-40B4-BE49-F238E27FC236}">
                  <a16:creationId xmlns:a16="http://schemas.microsoft.com/office/drawing/2014/main" id="{A8261913-8570-4853-B31E-8268E0F7727B}"/>
                </a:ext>
              </a:extLst>
            </p:cNvPr>
            <p:cNvSpPr/>
            <p:nvPr/>
          </p:nvSpPr>
          <p:spPr>
            <a:xfrm>
              <a:off x="1648693" y="544537"/>
              <a:ext cx="884618" cy="336016"/>
            </a:xfrm>
            <a:custGeom>
              <a:avLst/>
              <a:gdLst/>
              <a:ahLst/>
              <a:cxnLst/>
              <a:rect l="0" t="0" r="0" b="0"/>
              <a:pathLst>
                <a:path w="884618" h="336016">
                  <a:moveTo>
                    <a:pt x="0" y="336016"/>
                  </a:moveTo>
                  <a:lnTo>
                    <a:pt x="884618" y="336016"/>
                  </a:lnTo>
                  <a:lnTo>
                    <a:pt x="884618" y="0"/>
                  </a:lnTo>
                  <a:lnTo>
                    <a:pt x="0" y="0"/>
                  </a:ln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77" name="Rectangle 76">
              <a:extLst>
                <a:ext uri="{FF2B5EF4-FFF2-40B4-BE49-F238E27FC236}">
                  <a16:creationId xmlns:a16="http://schemas.microsoft.com/office/drawing/2014/main" id="{7D8D414B-6924-4796-83D7-455E99369202}"/>
                </a:ext>
              </a:extLst>
            </p:cNvPr>
            <p:cNvSpPr/>
            <p:nvPr/>
          </p:nvSpPr>
          <p:spPr>
            <a:xfrm>
              <a:off x="1827891" y="602889"/>
              <a:ext cx="709630"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dirty="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Combining by</a:t>
              </a:r>
              <a:endParaRPr lang="en-US" sz="20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78" name="Rectangle 77">
              <a:extLst>
                <a:ext uri="{FF2B5EF4-FFF2-40B4-BE49-F238E27FC236}">
                  <a16:creationId xmlns:a16="http://schemas.microsoft.com/office/drawing/2014/main" id="{A48CEE9D-9CF2-478F-95E8-B995A3D33746}"/>
                </a:ext>
              </a:extLst>
            </p:cNvPr>
            <p:cNvSpPr/>
            <p:nvPr/>
          </p:nvSpPr>
          <p:spPr>
            <a:xfrm>
              <a:off x="1810008" y="714172"/>
              <a:ext cx="780732"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Random Forest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79" name="Rectangle 78">
              <a:extLst>
                <a:ext uri="{FF2B5EF4-FFF2-40B4-BE49-F238E27FC236}">
                  <a16:creationId xmlns:a16="http://schemas.microsoft.com/office/drawing/2014/main" id="{A7975E18-AE8F-473D-A320-293A09C5DEAF}"/>
                </a:ext>
              </a:extLst>
            </p:cNvPr>
            <p:cNvSpPr/>
            <p:nvPr/>
          </p:nvSpPr>
          <p:spPr>
            <a:xfrm>
              <a:off x="2093187" y="824813"/>
              <a:ext cx="31416"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80" name="Shape 8053">
              <a:extLst>
                <a:ext uri="{FF2B5EF4-FFF2-40B4-BE49-F238E27FC236}">
                  <a16:creationId xmlns:a16="http://schemas.microsoft.com/office/drawing/2014/main" id="{6CFA3D9E-3A35-407A-B137-50170AEE99F0}"/>
                </a:ext>
              </a:extLst>
            </p:cNvPr>
            <p:cNvSpPr/>
            <p:nvPr/>
          </p:nvSpPr>
          <p:spPr>
            <a:xfrm>
              <a:off x="2091067" y="452016"/>
              <a:ext cx="737" cy="35765"/>
            </a:xfrm>
            <a:custGeom>
              <a:avLst/>
              <a:gdLst/>
              <a:ahLst/>
              <a:cxnLst/>
              <a:rect l="0" t="0" r="0" b="0"/>
              <a:pathLst>
                <a:path w="737" h="35765">
                  <a:moveTo>
                    <a:pt x="737" y="0"/>
                  </a:moveTo>
                  <a:lnTo>
                    <a:pt x="737" y="31065"/>
                  </a:lnTo>
                  <a:lnTo>
                    <a:pt x="0" y="31065"/>
                  </a:lnTo>
                  <a:lnTo>
                    <a:pt x="0" y="35765"/>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81" name="Shape 8054">
              <a:extLst>
                <a:ext uri="{FF2B5EF4-FFF2-40B4-BE49-F238E27FC236}">
                  <a16:creationId xmlns:a16="http://schemas.microsoft.com/office/drawing/2014/main" id="{95392FC1-7A70-4FCF-B05B-7E0144C0D5CF}"/>
                </a:ext>
              </a:extLst>
            </p:cNvPr>
            <p:cNvSpPr/>
            <p:nvPr/>
          </p:nvSpPr>
          <p:spPr>
            <a:xfrm>
              <a:off x="2065130" y="479670"/>
              <a:ext cx="64895" cy="64894"/>
            </a:xfrm>
            <a:custGeom>
              <a:avLst/>
              <a:gdLst/>
              <a:ahLst/>
              <a:cxnLst/>
              <a:rect l="0" t="0" r="0" b="0"/>
              <a:pathLst>
                <a:path w="64895" h="64894">
                  <a:moveTo>
                    <a:pt x="0" y="0"/>
                  </a:moveTo>
                  <a:lnTo>
                    <a:pt x="64895" y="0"/>
                  </a:lnTo>
                  <a:lnTo>
                    <a:pt x="32448" y="64894"/>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82" name="Shape 8055">
              <a:extLst>
                <a:ext uri="{FF2B5EF4-FFF2-40B4-BE49-F238E27FC236}">
                  <a16:creationId xmlns:a16="http://schemas.microsoft.com/office/drawing/2014/main" id="{9B63BCA2-79CD-42C9-9B62-EA07B2D4FD79}"/>
                </a:ext>
              </a:extLst>
            </p:cNvPr>
            <p:cNvSpPr/>
            <p:nvPr/>
          </p:nvSpPr>
          <p:spPr>
            <a:xfrm>
              <a:off x="2091067" y="880552"/>
              <a:ext cx="1198" cy="41592"/>
            </a:xfrm>
            <a:custGeom>
              <a:avLst/>
              <a:gdLst/>
              <a:ahLst/>
              <a:cxnLst/>
              <a:rect l="0" t="0" r="0" b="0"/>
              <a:pathLst>
                <a:path w="1198" h="41592">
                  <a:moveTo>
                    <a:pt x="0" y="0"/>
                  </a:moveTo>
                  <a:lnTo>
                    <a:pt x="0" y="31111"/>
                  </a:lnTo>
                  <a:lnTo>
                    <a:pt x="1198" y="31111"/>
                  </a:lnTo>
                  <a:lnTo>
                    <a:pt x="1198" y="41592"/>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83" name="Shape 8056">
              <a:extLst>
                <a:ext uri="{FF2B5EF4-FFF2-40B4-BE49-F238E27FC236}">
                  <a16:creationId xmlns:a16="http://schemas.microsoft.com/office/drawing/2014/main" id="{1DF892AF-9437-4F2A-9B86-5FA3C7D68B40}"/>
                </a:ext>
              </a:extLst>
            </p:cNvPr>
            <p:cNvSpPr/>
            <p:nvPr/>
          </p:nvSpPr>
          <p:spPr>
            <a:xfrm>
              <a:off x="2057433" y="914033"/>
              <a:ext cx="64895" cy="64895"/>
            </a:xfrm>
            <a:custGeom>
              <a:avLst/>
              <a:gdLst/>
              <a:ahLst/>
              <a:cxnLst/>
              <a:rect l="0" t="0" r="0" b="0"/>
              <a:pathLst>
                <a:path w="64895" h="64895">
                  <a:moveTo>
                    <a:pt x="0" y="0"/>
                  </a:moveTo>
                  <a:lnTo>
                    <a:pt x="64895" y="0"/>
                  </a:lnTo>
                  <a:lnTo>
                    <a:pt x="32448"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84" name="Shape 8057">
              <a:extLst>
                <a:ext uri="{FF2B5EF4-FFF2-40B4-BE49-F238E27FC236}">
                  <a16:creationId xmlns:a16="http://schemas.microsoft.com/office/drawing/2014/main" id="{11E5CD6F-E651-4118-9AA1-2810327345B4}"/>
                </a:ext>
              </a:extLst>
            </p:cNvPr>
            <p:cNvSpPr/>
            <p:nvPr/>
          </p:nvSpPr>
          <p:spPr>
            <a:xfrm>
              <a:off x="697898" y="36015"/>
              <a:ext cx="566476" cy="427247"/>
            </a:xfrm>
            <a:custGeom>
              <a:avLst/>
              <a:gdLst/>
              <a:ahLst/>
              <a:cxnLst/>
              <a:rect l="0" t="0" r="0" b="0"/>
              <a:pathLst>
                <a:path w="566476" h="427247">
                  <a:moveTo>
                    <a:pt x="0" y="427247"/>
                  </a:moveTo>
                  <a:lnTo>
                    <a:pt x="566476" y="427247"/>
                  </a:lnTo>
                  <a:lnTo>
                    <a:pt x="566476" y="0"/>
                  </a:lnTo>
                  <a:lnTo>
                    <a:pt x="0" y="0"/>
                  </a:ln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85" name="Rectangle 84">
              <a:extLst>
                <a:ext uri="{FF2B5EF4-FFF2-40B4-BE49-F238E27FC236}">
                  <a16:creationId xmlns:a16="http://schemas.microsoft.com/office/drawing/2014/main" id="{0A60AF59-5A9F-484A-8A2C-17B1A63EAB60}"/>
                </a:ext>
              </a:extLst>
            </p:cNvPr>
            <p:cNvSpPr/>
            <p:nvPr/>
          </p:nvSpPr>
          <p:spPr>
            <a:xfrm>
              <a:off x="752653" y="138967"/>
              <a:ext cx="519611"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dirty="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Statistical </a:t>
              </a:r>
              <a:endParaRPr lang="en-US" sz="20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86" name="Rectangle 85">
              <a:extLst>
                <a:ext uri="{FF2B5EF4-FFF2-40B4-BE49-F238E27FC236}">
                  <a16:creationId xmlns:a16="http://schemas.microsoft.com/office/drawing/2014/main" id="{7FB981DD-BBFB-4909-AD1F-4CF0C99F65A4}"/>
                </a:ext>
              </a:extLst>
            </p:cNvPr>
            <p:cNvSpPr/>
            <p:nvPr/>
          </p:nvSpPr>
          <p:spPr>
            <a:xfrm>
              <a:off x="1139765" y="138967"/>
              <a:ext cx="126968"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&amp;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87" name="Rectangle 86">
              <a:extLst>
                <a:ext uri="{FF2B5EF4-FFF2-40B4-BE49-F238E27FC236}">
                  <a16:creationId xmlns:a16="http://schemas.microsoft.com/office/drawing/2014/main" id="{D275F609-EA8B-4E0A-A7EE-FCC6D5C37BC4}"/>
                </a:ext>
              </a:extLst>
            </p:cNvPr>
            <p:cNvSpPr/>
            <p:nvPr/>
          </p:nvSpPr>
          <p:spPr>
            <a:xfrm>
              <a:off x="783533" y="249562"/>
              <a:ext cx="526556"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AI Models</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88" name="Rectangle 87">
              <a:extLst>
                <a:ext uri="{FF2B5EF4-FFF2-40B4-BE49-F238E27FC236}">
                  <a16:creationId xmlns:a16="http://schemas.microsoft.com/office/drawing/2014/main" id="{9BDDD0C4-9BBF-4A40-9037-9F781F30FF10}"/>
                </a:ext>
              </a:extLst>
            </p:cNvPr>
            <p:cNvSpPr/>
            <p:nvPr/>
          </p:nvSpPr>
          <p:spPr>
            <a:xfrm>
              <a:off x="982228" y="360845"/>
              <a:ext cx="31340"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90" name="Shape 8063">
              <a:extLst>
                <a:ext uri="{FF2B5EF4-FFF2-40B4-BE49-F238E27FC236}">
                  <a16:creationId xmlns:a16="http://schemas.microsoft.com/office/drawing/2014/main" id="{1F03ED08-C9A9-4459-B5D9-F7CE33929D43}"/>
                </a:ext>
              </a:extLst>
            </p:cNvPr>
            <p:cNvSpPr/>
            <p:nvPr/>
          </p:nvSpPr>
          <p:spPr>
            <a:xfrm>
              <a:off x="1398976" y="218522"/>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91" name="Shape 8064">
              <a:extLst>
                <a:ext uri="{FF2B5EF4-FFF2-40B4-BE49-F238E27FC236}">
                  <a16:creationId xmlns:a16="http://schemas.microsoft.com/office/drawing/2014/main" id="{2E229587-AE3C-49F9-B65A-7758089A1FFD}"/>
                </a:ext>
              </a:extLst>
            </p:cNvPr>
            <p:cNvSpPr/>
            <p:nvPr/>
          </p:nvSpPr>
          <p:spPr>
            <a:xfrm>
              <a:off x="16989" y="39232"/>
              <a:ext cx="566476" cy="438871"/>
            </a:xfrm>
            <a:custGeom>
              <a:avLst/>
              <a:gdLst/>
              <a:ahLst/>
              <a:cxnLst/>
              <a:rect l="0" t="0" r="0" b="0"/>
              <a:pathLst>
                <a:path w="566476" h="438871">
                  <a:moveTo>
                    <a:pt x="141617" y="438871"/>
                  </a:moveTo>
                  <a:lnTo>
                    <a:pt x="424859" y="438871"/>
                  </a:lnTo>
                  <a:cubicBezTo>
                    <a:pt x="503075" y="438871"/>
                    <a:pt x="566476" y="340606"/>
                    <a:pt x="566476" y="219481"/>
                  </a:cubicBezTo>
                  <a:cubicBezTo>
                    <a:pt x="566476" y="98264"/>
                    <a:pt x="503075" y="0"/>
                    <a:pt x="424859" y="0"/>
                  </a:cubicBezTo>
                  <a:lnTo>
                    <a:pt x="141617" y="0"/>
                  </a:lnTo>
                  <a:cubicBezTo>
                    <a:pt x="63405" y="0"/>
                    <a:pt x="0" y="98264"/>
                    <a:pt x="0" y="219481"/>
                  </a:cubicBezTo>
                  <a:cubicBezTo>
                    <a:pt x="0" y="340606"/>
                    <a:pt x="63405" y="438871"/>
                    <a:pt x="141617" y="438871"/>
                  </a:cubicBez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92" name="Rectangle 91">
              <a:extLst>
                <a:ext uri="{FF2B5EF4-FFF2-40B4-BE49-F238E27FC236}">
                  <a16:creationId xmlns:a16="http://schemas.microsoft.com/office/drawing/2014/main" id="{FFFCEF29-F2B1-496A-BEF9-601EAE7A50D4}"/>
                </a:ext>
              </a:extLst>
            </p:cNvPr>
            <p:cNvSpPr/>
            <p:nvPr/>
          </p:nvSpPr>
          <p:spPr>
            <a:xfrm>
              <a:off x="45629" y="147908"/>
              <a:ext cx="680803"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Weather Data</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93" name="Rectangle 92">
              <a:extLst>
                <a:ext uri="{FF2B5EF4-FFF2-40B4-BE49-F238E27FC236}">
                  <a16:creationId xmlns:a16="http://schemas.microsoft.com/office/drawing/2014/main" id="{7461BD1F-DEF5-41CE-9919-954985C3C154}"/>
                </a:ext>
              </a:extLst>
            </p:cNvPr>
            <p:cNvSpPr/>
            <p:nvPr/>
          </p:nvSpPr>
          <p:spPr>
            <a:xfrm>
              <a:off x="167307" y="258986"/>
              <a:ext cx="4174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94" name="Rectangle 93">
              <a:extLst>
                <a:ext uri="{FF2B5EF4-FFF2-40B4-BE49-F238E27FC236}">
                  <a16:creationId xmlns:a16="http://schemas.microsoft.com/office/drawing/2014/main" id="{FF4816CF-1FC9-4321-AA31-96CB412D120B}"/>
                </a:ext>
              </a:extLst>
            </p:cNvPr>
            <p:cNvSpPr/>
            <p:nvPr/>
          </p:nvSpPr>
          <p:spPr>
            <a:xfrm>
              <a:off x="197957" y="258986"/>
              <a:ext cx="27668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NWP</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95" name="Rectangle 94">
              <a:extLst>
                <a:ext uri="{FF2B5EF4-FFF2-40B4-BE49-F238E27FC236}">
                  <a16:creationId xmlns:a16="http://schemas.microsoft.com/office/drawing/2014/main" id="{613DE7E5-3072-4160-88E3-CBEBFEE74632}"/>
                </a:ext>
              </a:extLst>
            </p:cNvPr>
            <p:cNvSpPr/>
            <p:nvPr/>
          </p:nvSpPr>
          <p:spPr>
            <a:xfrm>
              <a:off x="436243" y="258986"/>
              <a:ext cx="31340"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96" name="Rectangle 95">
              <a:extLst>
                <a:ext uri="{FF2B5EF4-FFF2-40B4-BE49-F238E27FC236}">
                  <a16:creationId xmlns:a16="http://schemas.microsoft.com/office/drawing/2014/main" id="{598F994A-2720-481D-B066-8A17F813044D}"/>
                </a:ext>
              </a:extLst>
            </p:cNvPr>
            <p:cNvSpPr/>
            <p:nvPr/>
          </p:nvSpPr>
          <p:spPr>
            <a:xfrm>
              <a:off x="403059" y="258986"/>
              <a:ext cx="4174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97" name="Shape 8069">
              <a:extLst>
                <a:ext uri="{FF2B5EF4-FFF2-40B4-BE49-F238E27FC236}">
                  <a16:creationId xmlns:a16="http://schemas.microsoft.com/office/drawing/2014/main" id="{AA9D3D67-D6F2-40BE-ABF1-B329E7E22617}"/>
                </a:ext>
              </a:extLst>
            </p:cNvPr>
            <p:cNvSpPr/>
            <p:nvPr/>
          </p:nvSpPr>
          <p:spPr>
            <a:xfrm>
              <a:off x="583465" y="258713"/>
              <a:ext cx="114433" cy="0"/>
            </a:xfrm>
            <a:custGeom>
              <a:avLst/>
              <a:gdLst/>
              <a:ahLst/>
              <a:cxnLst/>
              <a:rect l="0" t="0" r="0" b="0"/>
              <a:pathLst>
                <a:path w="114433">
                  <a:moveTo>
                    <a:pt x="0" y="0"/>
                  </a:moveTo>
                  <a:lnTo>
                    <a:pt x="62222" y="0"/>
                  </a:lnTo>
                  <a:lnTo>
                    <a:pt x="62222" y="0"/>
                  </a:lnTo>
                  <a:lnTo>
                    <a:pt x="114433"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98" name="Shape 8070">
              <a:extLst>
                <a:ext uri="{FF2B5EF4-FFF2-40B4-BE49-F238E27FC236}">
                  <a16:creationId xmlns:a16="http://schemas.microsoft.com/office/drawing/2014/main" id="{78EC9EA5-A92B-4814-8501-C61D2AB13E4E}"/>
                </a:ext>
              </a:extLst>
            </p:cNvPr>
            <p:cNvSpPr/>
            <p:nvPr/>
          </p:nvSpPr>
          <p:spPr>
            <a:xfrm>
              <a:off x="633003" y="226265"/>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99" name="Shape 8071">
              <a:extLst>
                <a:ext uri="{FF2B5EF4-FFF2-40B4-BE49-F238E27FC236}">
                  <a16:creationId xmlns:a16="http://schemas.microsoft.com/office/drawing/2014/main" id="{A79F755D-F8E7-4209-99AB-B207D9A5D365}"/>
                </a:ext>
              </a:extLst>
            </p:cNvPr>
            <p:cNvSpPr/>
            <p:nvPr/>
          </p:nvSpPr>
          <p:spPr>
            <a:xfrm>
              <a:off x="14038" y="547330"/>
              <a:ext cx="566477" cy="398680"/>
            </a:xfrm>
            <a:custGeom>
              <a:avLst/>
              <a:gdLst/>
              <a:ahLst/>
              <a:cxnLst/>
              <a:rect l="0" t="0" r="0" b="0"/>
              <a:pathLst>
                <a:path w="566477" h="398680">
                  <a:moveTo>
                    <a:pt x="141618" y="398680"/>
                  </a:moveTo>
                  <a:lnTo>
                    <a:pt x="424860" y="398680"/>
                  </a:lnTo>
                  <a:cubicBezTo>
                    <a:pt x="503075" y="398680"/>
                    <a:pt x="566477" y="309431"/>
                    <a:pt x="566477" y="199294"/>
                  </a:cubicBezTo>
                  <a:cubicBezTo>
                    <a:pt x="566477" y="89230"/>
                    <a:pt x="503075" y="0"/>
                    <a:pt x="424860" y="0"/>
                  </a:cubicBezTo>
                  <a:lnTo>
                    <a:pt x="141618" y="0"/>
                  </a:lnTo>
                  <a:cubicBezTo>
                    <a:pt x="63405" y="0"/>
                    <a:pt x="0" y="89230"/>
                    <a:pt x="0" y="199294"/>
                  </a:cubicBezTo>
                  <a:cubicBezTo>
                    <a:pt x="0" y="309431"/>
                    <a:pt x="63405" y="398680"/>
                    <a:pt x="141618" y="398680"/>
                  </a:cubicBez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100" name="Rectangle 99">
              <a:extLst>
                <a:ext uri="{FF2B5EF4-FFF2-40B4-BE49-F238E27FC236}">
                  <a16:creationId xmlns:a16="http://schemas.microsoft.com/office/drawing/2014/main" id="{2DFD96A3-9A12-4C9A-B8F2-99F8B4710F8D}"/>
                </a:ext>
              </a:extLst>
            </p:cNvPr>
            <p:cNvSpPr/>
            <p:nvPr/>
          </p:nvSpPr>
          <p:spPr>
            <a:xfrm>
              <a:off x="91259" y="637386"/>
              <a:ext cx="582666"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PV System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01" name="Rectangle 100">
              <a:extLst>
                <a:ext uri="{FF2B5EF4-FFF2-40B4-BE49-F238E27FC236}">
                  <a16:creationId xmlns:a16="http://schemas.microsoft.com/office/drawing/2014/main" id="{571F5E4A-5393-4645-90C2-BD3792AB4DFC}"/>
                </a:ext>
              </a:extLst>
            </p:cNvPr>
            <p:cNvSpPr/>
            <p:nvPr/>
          </p:nvSpPr>
          <p:spPr>
            <a:xfrm>
              <a:off x="210402" y="748074"/>
              <a:ext cx="260503" cy="13911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Data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02" name="Shape 8074">
              <a:extLst>
                <a:ext uri="{FF2B5EF4-FFF2-40B4-BE49-F238E27FC236}">
                  <a16:creationId xmlns:a16="http://schemas.microsoft.com/office/drawing/2014/main" id="{03712B29-0BFD-4E32-9696-8048A9101F22}"/>
                </a:ext>
              </a:extLst>
            </p:cNvPr>
            <p:cNvSpPr/>
            <p:nvPr/>
          </p:nvSpPr>
          <p:spPr>
            <a:xfrm>
              <a:off x="297282" y="946011"/>
              <a:ext cx="343833" cy="108717"/>
            </a:xfrm>
            <a:custGeom>
              <a:avLst/>
              <a:gdLst/>
              <a:ahLst/>
              <a:cxnLst/>
              <a:rect l="0" t="0" r="0" b="0"/>
              <a:pathLst>
                <a:path w="343833" h="108717">
                  <a:moveTo>
                    <a:pt x="0" y="0"/>
                  </a:moveTo>
                  <a:lnTo>
                    <a:pt x="0" y="108717"/>
                  </a:lnTo>
                  <a:lnTo>
                    <a:pt x="343833" y="108717"/>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103" name="Shape 8075">
              <a:extLst>
                <a:ext uri="{FF2B5EF4-FFF2-40B4-BE49-F238E27FC236}">
                  <a16:creationId xmlns:a16="http://schemas.microsoft.com/office/drawing/2014/main" id="{545FAC65-0D85-4929-865E-8BCFF7361CEE}"/>
                </a:ext>
              </a:extLst>
            </p:cNvPr>
            <p:cNvSpPr/>
            <p:nvPr/>
          </p:nvSpPr>
          <p:spPr>
            <a:xfrm>
              <a:off x="633003" y="1022280"/>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104" name="Shape 8076">
              <a:extLst>
                <a:ext uri="{FF2B5EF4-FFF2-40B4-BE49-F238E27FC236}">
                  <a16:creationId xmlns:a16="http://schemas.microsoft.com/office/drawing/2014/main" id="{B9CC63FC-1717-4853-91BA-F95711974F33}"/>
                </a:ext>
              </a:extLst>
            </p:cNvPr>
            <p:cNvSpPr/>
            <p:nvPr/>
          </p:nvSpPr>
          <p:spPr>
            <a:xfrm>
              <a:off x="0" y="2765"/>
              <a:ext cx="1302878" cy="1573520"/>
            </a:xfrm>
            <a:custGeom>
              <a:avLst/>
              <a:gdLst/>
              <a:ahLst/>
              <a:cxnLst/>
              <a:rect l="0" t="0" r="0" b="0"/>
              <a:pathLst>
                <a:path w="1302878" h="1573520">
                  <a:moveTo>
                    <a:pt x="0" y="1573520"/>
                  </a:moveTo>
                  <a:lnTo>
                    <a:pt x="1302878" y="1573520"/>
                  </a:lnTo>
                  <a:lnTo>
                    <a:pt x="1302878" y="0"/>
                  </a:lnTo>
                  <a:lnTo>
                    <a:pt x="0" y="0"/>
                  </a:lnTo>
                  <a:close/>
                </a:path>
              </a:pathLst>
            </a:custGeom>
            <a:ln w="6914" cap="sq">
              <a:custDash>
                <a:ds d="435498" sp="217749"/>
                <a:ds d="54437" sp="217749"/>
              </a:custDash>
              <a:miter lim="100000"/>
            </a:ln>
          </p:spPr>
          <p:style>
            <a:lnRef idx="1">
              <a:srgbClr val="A5A5A5">
                <a:alpha val="96078"/>
              </a:srgbClr>
            </a:lnRef>
            <a:fillRef idx="0">
              <a:srgbClr val="000000">
                <a:alpha val="0"/>
              </a:srgbClr>
            </a:fillRef>
            <a:effectRef idx="0">
              <a:scrgbClr r="0" g="0" b="0"/>
            </a:effectRef>
            <a:fontRef idx="none"/>
          </p:style>
          <p:txBody>
            <a:bodyPr/>
            <a:lstStyle/>
            <a:p>
              <a:endParaRPr lang="en-US" sz="3200"/>
            </a:p>
          </p:txBody>
        </p:sp>
        <p:sp>
          <p:nvSpPr>
            <p:cNvPr id="105" name="Shape 8077">
              <a:extLst>
                <a:ext uri="{FF2B5EF4-FFF2-40B4-BE49-F238E27FC236}">
                  <a16:creationId xmlns:a16="http://schemas.microsoft.com/office/drawing/2014/main" id="{C20370C8-5141-4EAA-812C-890AB97844CF}"/>
                </a:ext>
              </a:extLst>
            </p:cNvPr>
            <p:cNvSpPr/>
            <p:nvPr/>
          </p:nvSpPr>
          <p:spPr>
            <a:xfrm>
              <a:off x="697898" y="912585"/>
              <a:ext cx="566476" cy="272735"/>
            </a:xfrm>
            <a:custGeom>
              <a:avLst/>
              <a:gdLst/>
              <a:ahLst/>
              <a:cxnLst/>
              <a:rect l="0" t="0" r="0" b="0"/>
              <a:pathLst>
                <a:path w="566476" h="272735">
                  <a:moveTo>
                    <a:pt x="0" y="272735"/>
                  </a:moveTo>
                  <a:lnTo>
                    <a:pt x="566476" y="272735"/>
                  </a:lnTo>
                  <a:lnTo>
                    <a:pt x="566476" y="0"/>
                  </a:lnTo>
                  <a:lnTo>
                    <a:pt x="0" y="0"/>
                  </a:ln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106" name="Rectangle 105">
              <a:extLst>
                <a:ext uri="{FF2B5EF4-FFF2-40B4-BE49-F238E27FC236}">
                  <a16:creationId xmlns:a16="http://schemas.microsoft.com/office/drawing/2014/main" id="{2BBF595C-2A87-4DA6-BBB3-E554A8F0C1BD}"/>
                </a:ext>
              </a:extLst>
            </p:cNvPr>
            <p:cNvSpPr/>
            <p:nvPr/>
          </p:nvSpPr>
          <p:spPr>
            <a:xfrm>
              <a:off x="774546" y="940705"/>
              <a:ext cx="582290"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Persistence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07" name="Rectangle 106">
              <a:extLst>
                <a:ext uri="{FF2B5EF4-FFF2-40B4-BE49-F238E27FC236}">
                  <a16:creationId xmlns:a16="http://schemas.microsoft.com/office/drawing/2014/main" id="{6585D74D-E5EA-4831-BE75-0D43AFE52AC7}"/>
                </a:ext>
              </a:extLst>
            </p:cNvPr>
            <p:cNvSpPr/>
            <p:nvPr/>
          </p:nvSpPr>
          <p:spPr>
            <a:xfrm>
              <a:off x="861656" y="1051552"/>
              <a:ext cx="321774"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Model</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08" name="Shape 8080">
              <a:extLst>
                <a:ext uri="{FF2B5EF4-FFF2-40B4-BE49-F238E27FC236}">
                  <a16:creationId xmlns:a16="http://schemas.microsoft.com/office/drawing/2014/main" id="{15FA0DBF-EEF5-4DEC-B4BA-5A63C4D93202}"/>
                </a:ext>
              </a:extLst>
            </p:cNvPr>
            <p:cNvSpPr/>
            <p:nvPr/>
          </p:nvSpPr>
          <p:spPr>
            <a:xfrm>
              <a:off x="580515" y="520044"/>
              <a:ext cx="400607" cy="226580"/>
            </a:xfrm>
            <a:custGeom>
              <a:avLst/>
              <a:gdLst/>
              <a:ahLst/>
              <a:cxnLst/>
              <a:rect l="0" t="0" r="0" b="0"/>
              <a:pathLst>
                <a:path w="400607" h="226580">
                  <a:moveTo>
                    <a:pt x="0" y="226580"/>
                  </a:moveTo>
                  <a:lnTo>
                    <a:pt x="400607" y="226580"/>
                  </a:lnTo>
                  <a:lnTo>
                    <a:pt x="400607"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109" name="Shape 8081">
              <a:extLst>
                <a:ext uri="{FF2B5EF4-FFF2-40B4-BE49-F238E27FC236}">
                  <a16:creationId xmlns:a16="http://schemas.microsoft.com/office/drawing/2014/main" id="{44B333A6-CC61-43FE-8A06-AD7C58A94026}"/>
                </a:ext>
              </a:extLst>
            </p:cNvPr>
            <p:cNvSpPr/>
            <p:nvPr/>
          </p:nvSpPr>
          <p:spPr>
            <a:xfrm>
              <a:off x="948675" y="463262"/>
              <a:ext cx="64895" cy="64894"/>
            </a:xfrm>
            <a:custGeom>
              <a:avLst/>
              <a:gdLst/>
              <a:ahLst/>
              <a:cxnLst/>
              <a:rect l="0" t="0" r="0" b="0"/>
              <a:pathLst>
                <a:path w="64895" h="64894">
                  <a:moveTo>
                    <a:pt x="32447" y="0"/>
                  </a:moveTo>
                  <a:lnTo>
                    <a:pt x="64895" y="64894"/>
                  </a:lnTo>
                  <a:lnTo>
                    <a:pt x="0" y="64894"/>
                  </a:lnTo>
                  <a:lnTo>
                    <a:pt x="32447"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110" name="Shape 8082">
              <a:extLst>
                <a:ext uri="{FF2B5EF4-FFF2-40B4-BE49-F238E27FC236}">
                  <a16:creationId xmlns:a16="http://schemas.microsoft.com/office/drawing/2014/main" id="{E59CA0CD-A921-4C1F-B9E9-6C26D21FCA39}"/>
                </a:ext>
              </a:extLst>
            </p:cNvPr>
            <p:cNvSpPr/>
            <p:nvPr/>
          </p:nvSpPr>
          <p:spPr>
            <a:xfrm>
              <a:off x="1264393" y="707908"/>
              <a:ext cx="327517" cy="341040"/>
            </a:xfrm>
            <a:custGeom>
              <a:avLst/>
              <a:gdLst/>
              <a:ahLst/>
              <a:cxnLst/>
              <a:rect l="0" t="0" r="0" b="0"/>
              <a:pathLst>
                <a:path w="327517" h="341040">
                  <a:moveTo>
                    <a:pt x="0" y="341040"/>
                  </a:moveTo>
                  <a:lnTo>
                    <a:pt x="113751" y="341040"/>
                  </a:lnTo>
                  <a:lnTo>
                    <a:pt x="113751" y="0"/>
                  </a:lnTo>
                  <a:lnTo>
                    <a:pt x="327517"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111" name="Shape 8083">
              <a:extLst>
                <a:ext uri="{FF2B5EF4-FFF2-40B4-BE49-F238E27FC236}">
                  <a16:creationId xmlns:a16="http://schemas.microsoft.com/office/drawing/2014/main" id="{8E26CC8E-6F15-4462-AF63-634D17F11275}"/>
                </a:ext>
              </a:extLst>
            </p:cNvPr>
            <p:cNvSpPr/>
            <p:nvPr/>
          </p:nvSpPr>
          <p:spPr>
            <a:xfrm>
              <a:off x="1583798" y="675460"/>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112" name="Shape 8084">
              <a:extLst>
                <a:ext uri="{FF2B5EF4-FFF2-40B4-BE49-F238E27FC236}">
                  <a16:creationId xmlns:a16="http://schemas.microsoft.com/office/drawing/2014/main" id="{07C17161-9385-49F7-8937-7D6C2A7B5EF1}"/>
                </a:ext>
              </a:extLst>
            </p:cNvPr>
            <p:cNvSpPr/>
            <p:nvPr/>
          </p:nvSpPr>
          <p:spPr>
            <a:xfrm>
              <a:off x="981122" y="1185320"/>
              <a:ext cx="403935" cy="71817"/>
            </a:xfrm>
            <a:custGeom>
              <a:avLst/>
              <a:gdLst/>
              <a:ahLst/>
              <a:cxnLst/>
              <a:rect l="0" t="0" r="0" b="0"/>
              <a:pathLst>
                <a:path w="403935" h="71817">
                  <a:moveTo>
                    <a:pt x="0" y="0"/>
                  </a:moveTo>
                  <a:lnTo>
                    <a:pt x="0" y="71817"/>
                  </a:lnTo>
                  <a:lnTo>
                    <a:pt x="403935" y="71817"/>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
          <p:nvSpPr>
            <p:cNvPr id="113" name="Shape 8085">
              <a:extLst>
                <a:ext uri="{FF2B5EF4-FFF2-40B4-BE49-F238E27FC236}">
                  <a16:creationId xmlns:a16="http://schemas.microsoft.com/office/drawing/2014/main" id="{09A17ACC-E0F9-43FD-A0D4-A2909DE5CE4A}"/>
                </a:ext>
              </a:extLst>
            </p:cNvPr>
            <p:cNvSpPr/>
            <p:nvPr/>
          </p:nvSpPr>
          <p:spPr>
            <a:xfrm>
              <a:off x="1376945" y="1224690"/>
              <a:ext cx="64895" cy="64894"/>
            </a:xfrm>
            <a:custGeom>
              <a:avLst/>
              <a:gdLst/>
              <a:ahLst/>
              <a:cxnLst/>
              <a:rect l="0" t="0" r="0" b="0"/>
              <a:pathLst>
                <a:path w="64895" h="64894">
                  <a:moveTo>
                    <a:pt x="0" y="0"/>
                  </a:moveTo>
                  <a:lnTo>
                    <a:pt x="64895" y="32447"/>
                  </a:lnTo>
                  <a:lnTo>
                    <a:pt x="0" y="64894"/>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3200"/>
            </a:p>
          </p:txBody>
        </p:sp>
        <p:sp>
          <p:nvSpPr>
            <p:cNvPr id="114" name="Rectangle 113">
              <a:extLst>
                <a:ext uri="{FF2B5EF4-FFF2-40B4-BE49-F238E27FC236}">
                  <a16:creationId xmlns:a16="http://schemas.microsoft.com/office/drawing/2014/main" id="{7F692D79-5021-4A37-90A3-7A1F78601EAE}"/>
                </a:ext>
              </a:extLst>
            </p:cNvPr>
            <p:cNvSpPr/>
            <p:nvPr/>
          </p:nvSpPr>
          <p:spPr>
            <a:xfrm>
              <a:off x="387158" y="1608322"/>
              <a:ext cx="90571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Forecasting Stage </a:t>
              </a:r>
              <a:endParaRPr lang="en-US" sz="28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15" name="Rectangle 114">
              <a:extLst>
                <a:ext uri="{FF2B5EF4-FFF2-40B4-BE49-F238E27FC236}">
                  <a16:creationId xmlns:a16="http://schemas.microsoft.com/office/drawing/2014/main" id="{64277587-B7CA-49BF-9CD5-5167F7777836}"/>
                </a:ext>
              </a:extLst>
            </p:cNvPr>
            <p:cNvSpPr/>
            <p:nvPr/>
          </p:nvSpPr>
          <p:spPr>
            <a:xfrm>
              <a:off x="1810008" y="1608322"/>
              <a:ext cx="861319"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2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Combining Stage</a:t>
              </a:r>
              <a:endParaRPr lang="en-US" sz="28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16" name="Rectangle 115">
              <a:extLst>
                <a:ext uri="{FF2B5EF4-FFF2-40B4-BE49-F238E27FC236}">
                  <a16:creationId xmlns:a16="http://schemas.microsoft.com/office/drawing/2014/main" id="{1E39983C-0581-4467-9825-7797701DA696}"/>
                </a:ext>
              </a:extLst>
            </p:cNvPr>
            <p:cNvSpPr/>
            <p:nvPr/>
          </p:nvSpPr>
          <p:spPr>
            <a:xfrm>
              <a:off x="3772990" y="1608322"/>
              <a:ext cx="790617"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200" dirty="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Adjusting Stage</a:t>
              </a:r>
              <a:endParaRPr lang="en-US" sz="28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grpSp>
      <p:sp>
        <p:nvSpPr>
          <p:cNvPr id="118" name="Rectangle 117">
            <a:extLst>
              <a:ext uri="{FF2B5EF4-FFF2-40B4-BE49-F238E27FC236}">
                <a16:creationId xmlns:a16="http://schemas.microsoft.com/office/drawing/2014/main" id="{860476A1-FF25-4F6E-86EB-2138350912E5}"/>
              </a:ext>
            </a:extLst>
          </p:cNvPr>
          <p:cNvSpPr/>
          <p:nvPr/>
        </p:nvSpPr>
        <p:spPr>
          <a:xfrm>
            <a:off x="1635996" y="70182"/>
            <a:ext cx="6393097"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Graphical Abstract of the Proposed Adjusting Approach</a:t>
            </a:r>
            <a:endParaRPr lang="en-US" sz="2000" dirty="0"/>
          </a:p>
        </p:txBody>
      </p:sp>
      <p:sp>
        <p:nvSpPr>
          <p:cNvPr id="227" name="Shape 8069">
            <a:extLst>
              <a:ext uri="{FF2B5EF4-FFF2-40B4-BE49-F238E27FC236}">
                <a16:creationId xmlns:a16="http://schemas.microsoft.com/office/drawing/2014/main" id="{0D8C436A-B115-4DD1-AFD7-CCB61A0B2FF3}"/>
              </a:ext>
            </a:extLst>
          </p:cNvPr>
          <p:cNvSpPr/>
          <p:nvPr/>
        </p:nvSpPr>
        <p:spPr>
          <a:xfrm>
            <a:off x="2372890" y="1844864"/>
            <a:ext cx="193373" cy="45719"/>
          </a:xfrm>
          <a:custGeom>
            <a:avLst/>
            <a:gdLst/>
            <a:ahLst/>
            <a:cxnLst/>
            <a:rect l="0" t="0" r="0" b="0"/>
            <a:pathLst>
              <a:path w="114433">
                <a:moveTo>
                  <a:pt x="0" y="0"/>
                </a:moveTo>
                <a:lnTo>
                  <a:pt x="62222" y="0"/>
                </a:lnTo>
                <a:lnTo>
                  <a:pt x="62222" y="0"/>
                </a:lnTo>
                <a:lnTo>
                  <a:pt x="114433"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3200"/>
          </a:p>
        </p:txBody>
      </p:sp>
    </p:spTree>
    <p:extLst>
      <p:ext uri="{BB962C8B-B14F-4D97-AF65-F5344CB8AC3E}">
        <p14:creationId xmlns:p14="http://schemas.microsoft.com/office/powerpoint/2010/main" val="978871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B68AABB2-9E56-43E8-9D26-4022CE12C6B4}"/>
              </a:ext>
            </a:extLst>
          </p:cNvPr>
          <p:cNvSpPr txBox="1"/>
          <p:nvPr/>
        </p:nvSpPr>
        <p:spPr>
          <a:xfrm>
            <a:off x="1986516" y="6376569"/>
            <a:ext cx="4136697"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Block diagram of the adjusting approach</a:t>
            </a:r>
          </a:p>
        </p:txBody>
      </p:sp>
      <p:sp>
        <p:nvSpPr>
          <p:cNvPr id="51" name="Arrow: U-Turn 50">
            <a:extLst>
              <a:ext uri="{FF2B5EF4-FFF2-40B4-BE49-F238E27FC236}">
                <a16:creationId xmlns:a16="http://schemas.microsoft.com/office/drawing/2014/main" id="{9E8854A9-136A-4F0C-9CCD-247E2EFF4AF0}"/>
              </a:ext>
            </a:extLst>
          </p:cNvPr>
          <p:cNvSpPr/>
          <p:nvPr/>
        </p:nvSpPr>
        <p:spPr>
          <a:xfrm rot="16200000" flipV="1">
            <a:off x="5573700" y="3260517"/>
            <a:ext cx="3174501" cy="377274"/>
          </a:xfrm>
          <a:prstGeom prst="uturnArrow">
            <a:avLst>
              <a:gd name="adj1" fmla="val 18434"/>
              <a:gd name="adj2" fmla="val 25000"/>
              <a:gd name="adj3" fmla="val 30883"/>
              <a:gd name="adj4" fmla="val 11629"/>
              <a:gd name="adj5" fmla="val 10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40960AA5-7426-491B-B81E-E23507292631}"/>
              </a:ext>
            </a:extLst>
          </p:cNvPr>
          <p:cNvSpPr txBox="1"/>
          <p:nvPr/>
        </p:nvSpPr>
        <p:spPr>
          <a:xfrm>
            <a:off x="2136845" y="3405853"/>
            <a:ext cx="3415161"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Flowchart of Solar Power Forecasts</a:t>
            </a:r>
          </a:p>
        </p:txBody>
      </p:sp>
      <p:sp>
        <p:nvSpPr>
          <p:cNvPr id="13" name="Rectangle 12">
            <a:extLst>
              <a:ext uri="{FF2B5EF4-FFF2-40B4-BE49-F238E27FC236}">
                <a16:creationId xmlns:a16="http://schemas.microsoft.com/office/drawing/2014/main" id="{E0C518B1-F5C5-4FE1-AA6A-333FCFA5D5B9}"/>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48D9180F-C932-4B4B-9305-08D12B944262}"/>
              </a:ext>
            </a:extLst>
          </p:cNvPr>
          <p:cNvSpPr>
            <a:spLocks noGrp="1"/>
          </p:cNvSpPr>
          <p:nvPr>
            <p:ph type="sldNum" sz="quarter" idx="12"/>
          </p:nvPr>
        </p:nvSpPr>
        <p:spPr/>
        <p:txBody>
          <a:bodyPr/>
          <a:lstStyle/>
          <a:p>
            <a:fld id="{DE7368CD-0EFD-4356-BCD4-9FE5F856A1D8}" type="slidenum">
              <a:rPr lang="en-US" smtClean="0"/>
              <a:t>14</a:t>
            </a:fld>
            <a:endParaRPr lang="en-US"/>
          </a:p>
        </p:txBody>
      </p:sp>
      <p:grpSp>
        <p:nvGrpSpPr>
          <p:cNvPr id="4" name="Group 4">
            <a:extLst>
              <a:ext uri="{FF2B5EF4-FFF2-40B4-BE49-F238E27FC236}">
                <a16:creationId xmlns:a16="http://schemas.microsoft.com/office/drawing/2014/main" id="{1D9D5E53-82D0-4A33-97BD-A345D77D5CA4}"/>
              </a:ext>
            </a:extLst>
          </p:cNvPr>
          <p:cNvGrpSpPr>
            <a:grpSpLocks noChangeAspect="1"/>
          </p:cNvGrpSpPr>
          <p:nvPr/>
        </p:nvGrpSpPr>
        <p:grpSpPr bwMode="auto">
          <a:xfrm>
            <a:off x="1699400" y="674454"/>
            <a:ext cx="5286375" cy="2949575"/>
            <a:chOff x="675" y="853"/>
            <a:chExt cx="3330" cy="1858"/>
          </a:xfrm>
        </p:grpSpPr>
        <p:sp>
          <p:nvSpPr>
            <p:cNvPr id="6" name="AutoShape 3">
              <a:extLst>
                <a:ext uri="{FF2B5EF4-FFF2-40B4-BE49-F238E27FC236}">
                  <a16:creationId xmlns:a16="http://schemas.microsoft.com/office/drawing/2014/main" id="{EEF6505D-584B-4611-912E-03DB77AF26C5}"/>
                </a:ext>
              </a:extLst>
            </p:cNvPr>
            <p:cNvSpPr>
              <a:spLocks noChangeAspect="1" noChangeArrowheads="1" noTextEdit="1"/>
            </p:cNvSpPr>
            <p:nvPr/>
          </p:nvSpPr>
          <p:spPr bwMode="auto">
            <a:xfrm>
              <a:off x="675" y="853"/>
              <a:ext cx="3330" cy="1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5">
              <a:extLst>
                <a:ext uri="{FF2B5EF4-FFF2-40B4-BE49-F238E27FC236}">
                  <a16:creationId xmlns:a16="http://schemas.microsoft.com/office/drawing/2014/main" id="{40DBA220-95CB-41A4-BCCF-5AC94852299D}"/>
                </a:ext>
              </a:extLst>
            </p:cNvPr>
            <p:cNvSpPr>
              <a:spLocks noChangeArrowheads="1"/>
            </p:cNvSpPr>
            <p:nvPr/>
          </p:nvSpPr>
          <p:spPr bwMode="auto">
            <a:xfrm>
              <a:off x="1931" y="1100"/>
              <a:ext cx="906" cy="375"/>
            </a:xfrm>
            <a:prstGeom prst="rect">
              <a:avLst/>
            </a:prstGeom>
            <a:noFill/>
            <a:ln w="63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6">
              <a:extLst>
                <a:ext uri="{FF2B5EF4-FFF2-40B4-BE49-F238E27FC236}">
                  <a16:creationId xmlns:a16="http://schemas.microsoft.com/office/drawing/2014/main" id="{14D7DBFE-4523-41CA-8057-BA74CB43ECC1}"/>
                </a:ext>
              </a:extLst>
            </p:cNvPr>
            <p:cNvSpPr>
              <a:spLocks noChangeArrowheads="1"/>
            </p:cNvSpPr>
            <p:nvPr/>
          </p:nvSpPr>
          <p:spPr bwMode="auto">
            <a:xfrm>
              <a:off x="2144" y="1116"/>
              <a:ext cx="148"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Pre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Rectangle 7">
              <a:extLst>
                <a:ext uri="{FF2B5EF4-FFF2-40B4-BE49-F238E27FC236}">
                  <a16:creationId xmlns:a16="http://schemas.microsoft.com/office/drawing/2014/main" id="{7D509FF1-2482-4ABF-ABBF-05F49722C9B8}"/>
                </a:ext>
              </a:extLst>
            </p:cNvPr>
            <p:cNvSpPr>
              <a:spLocks noChangeArrowheads="1"/>
            </p:cNvSpPr>
            <p:nvPr/>
          </p:nvSpPr>
          <p:spPr bwMode="auto">
            <a:xfrm>
              <a:off x="2258" y="1116"/>
              <a:ext cx="60"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8">
              <a:extLst>
                <a:ext uri="{FF2B5EF4-FFF2-40B4-BE49-F238E27FC236}">
                  <a16:creationId xmlns:a16="http://schemas.microsoft.com/office/drawing/2014/main" id="{5CEE99BF-F267-4E27-A49F-C1F301126574}"/>
                </a:ext>
              </a:extLst>
            </p:cNvPr>
            <p:cNvSpPr>
              <a:spLocks noChangeArrowheads="1"/>
            </p:cNvSpPr>
            <p:nvPr/>
          </p:nvSpPr>
          <p:spPr bwMode="auto">
            <a:xfrm>
              <a:off x="2283" y="1116"/>
              <a:ext cx="381"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Processing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Rectangle 9">
              <a:extLst>
                <a:ext uri="{FF2B5EF4-FFF2-40B4-BE49-F238E27FC236}">
                  <a16:creationId xmlns:a16="http://schemas.microsoft.com/office/drawing/2014/main" id="{D2657B8A-0512-4F45-836A-7DE16863E259}"/>
                </a:ext>
              </a:extLst>
            </p:cNvPr>
            <p:cNvSpPr>
              <a:spLocks noChangeArrowheads="1"/>
            </p:cNvSpPr>
            <p:nvPr/>
          </p:nvSpPr>
          <p:spPr bwMode="auto">
            <a:xfrm>
              <a:off x="1946" y="1197"/>
              <a:ext cx="7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10">
              <a:extLst>
                <a:ext uri="{FF2B5EF4-FFF2-40B4-BE49-F238E27FC236}">
                  <a16:creationId xmlns:a16="http://schemas.microsoft.com/office/drawing/2014/main" id="{0F37CA3C-3AAC-45B0-BF2E-B287DFBE9B01}"/>
                </a:ext>
              </a:extLst>
            </p:cNvPr>
            <p:cNvSpPr>
              <a:spLocks noChangeArrowheads="1"/>
            </p:cNvSpPr>
            <p:nvPr/>
          </p:nvSpPr>
          <p:spPr bwMode="auto">
            <a:xfrm>
              <a:off x="1980" y="1197"/>
              <a:ext cx="6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1">
              <a:extLst>
                <a:ext uri="{FF2B5EF4-FFF2-40B4-BE49-F238E27FC236}">
                  <a16:creationId xmlns:a16="http://schemas.microsoft.com/office/drawing/2014/main" id="{CCF8FCE6-3D38-4EEA-A313-E285CAFFDFE1}"/>
                </a:ext>
              </a:extLst>
            </p:cNvPr>
            <p:cNvSpPr>
              <a:spLocks noChangeArrowheads="1"/>
            </p:cNvSpPr>
            <p:nvPr/>
          </p:nvSpPr>
          <p:spPr bwMode="auto">
            <a:xfrm>
              <a:off x="2059" y="1204"/>
              <a:ext cx="69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Outlier detection and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12">
              <a:extLst>
                <a:ext uri="{FF2B5EF4-FFF2-40B4-BE49-F238E27FC236}">
                  <a16:creationId xmlns:a16="http://schemas.microsoft.com/office/drawing/2014/main" id="{1CED81FF-5A4B-454B-BD95-CA6AFE086237}"/>
                </a:ext>
              </a:extLst>
            </p:cNvPr>
            <p:cNvSpPr>
              <a:spLocks noChangeArrowheads="1"/>
            </p:cNvSpPr>
            <p:nvPr/>
          </p:nvSpPr>
          <p:spPr bwMode="auto">
            <a:xfrm>
              <a:off x="2059" y="1290"/>
              <a:ext cx="46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data cleansing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13">
              <a:extLst>
                <a:ext uri="{FF2B5EF4-FFF2-40B4-BE49-F238E27FC236}">
                  <a16:creationId xmlns:a16="http://schemas.microsoft.com/office/drawing/2014/main" id="{CA5DA5F6-BD5E-4E78-A86E-8B6F7864E0D3}"/>
                </a:ext>
              </a:extLst>
            </p:cNvPr>
            <p:cNvSpPr>
              <a:spLocks noChangeArrowheads="1"/>
            </p:cNvSpPr>
            <p:nvPr/>
          </p:nvSpPr>
          <p:spPr bwMode="auto">
            <a:xfrm>
              <a:off x="1946" y="1369"/>
              <a:ext cx="7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4">
              <a:extLst>
                <a:ext uri="{FF2B5EF4-FFF2-40B4-BE49-F238E27FC236}">
                  <a16:creationId xmlns:a16="http://schemas.microsoft.com/office/drawing/2014/main" id="{97C84C43-9F15-4C64-B637-40746D80F463}"/>
                </a:ext>
              </a:extLst>
            </p:cNvPr>
            <p:cNvSpPr>
              <a:spLocks noChangeArrowheads="1"/>
            </p:cNvSpPr>
            <p:nvPr/>
          </p:nvSpPr>
          <p:spPr bwMode="auto">
            <a:xfrm>
              <a:off x="1980" y="1369"/>
              <a:ext cx="6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15">
              <a:extLst>
                <a:ext uri="{FF2B5EF4-FFF2-40B4-BE49-F238E27FC236}">
                  <a16:creationId xmlns:a16="http://schemas.microsoft.com/office/drawing/2014/main" id="{949A0060-A16C-4ABD-AADD-02F14E3B4228}"/>
                </a:ext>
              </a:extLst>
            </p:cNvPr>
            <p:cNvSpPr>
              <a:spLocks noChangeArrowheads="1"/>
            </p:cNvSpPr>
            <p:nvPr/>
          </p:nvSpPr>
          <p:spPr bwMode="auto">
            <a:xfrm>
              <a:off x="2059" y="1376"/>
              <a:ext cx="63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Feature engineering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Freeform 16">
              <a:extLst>
                <a:ext uri="{FF2B5EF4-FFF2-40B4-BE49-F238E27FC236}">
                  <a16:creationId xmlns:a16="http://schemas.microsoft.com/office/drawing/2014/main" id="{7C1AE7D9-1A1C-4315-8DA2-BC94F7C1AA3C}"/>
                </a:ext>
              </a:extLst>
            </p:cNvPr>
            <p:cNvSpPr>
              <a:spLocks/>
            </p:cNvSpPr>
            <p:nvPr/>
          </p:nvSpPr>
          <p:spPr bwMode="auto">
            <a:xfrm>
              <a:off x="683" y="1287"/>
              <a:ext cx="1111" cy="532"/>
            </a:xfrm>
            <a:custGeom>
              <a:avLst/>
              <a:gdLst>
                <a:gd name="T0" fmla="*/ 1176 w 4705"/>
                <a:gd name="T1" fmla="*/ 2370 h 2370"/>
                <a:gd name="T2" fmla="*/ 3529 w 4705"/>
                <a:gd name="T3" fmla="*/ 2370 h 2370"/>
                <a:gd name="T4" fmla="*/ 4705 w 4705"/>
                <a:gd name="T5" fmla="*/ 1185 h 2370"/>
                <a:gd name="T6" fmla="*/ 3529 w 4705"/>
                <a:gd name="T7" fmla="*/ 0 h 2370"/>
                <a:gd name="T8" fmla="*/ 1176 w 4705"/>
                <a:gd name="T9" fmla="*/ 0 h 2370"/>
                <a:gd name="T10" fmla="*/ 0 w 4705"/>
                <a:gd name="T11" fmla="*/ 1185 h 2370"/>
                <a:gd name="T12" fmla="*/ 1176 w 4705"/>
                <a:gd name="T13" fmla="*/ 2370 h 2370"/>
              </a:gdLst>
              <a:ahLst/>
              <a:cxnLst>
                <a:cxn ang="0">
                  <a:pos x="T0" y="T1"/>
                </a:cxn>
                <a:cxn ang="0">
                  <a:pos x="T2" y="T3"/>
                </a:cxn>
                <a:cxn ang="0">
                  <a:pos x="T4" y="T5"/>
                </a:cxn>
                <a:cxn ang="0">
                  <a:pos x="T6" y="T7"/>
                </a:cxn>
                <a:cxn ang="0">
                  <a:pos x="T8" y="T9"/>
                </a:cxn>
                <a:cxn ang="0">
                  <a:pos x="T10" y="T11"/>
                </a:cxn>
                <a:cxn ang="0">
                  <a:pos x="T12" y="T13"/>
                </a:cxn>
              </a:cxnLst>
              <a:rect l="0" t="0" r="r" b="b"/>
              <a:pathLst>
                <a:path w="4705" h="2370">
                  <a:moveTo>
                    <a:pt x="1176" y="2370"/>
                  </a:moveTo>
                  <a:lnTo>
                    <a:pt x="3529" y="2370"/>
                  </a:lnTo>
                  <a:cubicBezTo>
                    <a:pt x="4178" y="2370"/>
                    <a:pt x="4705" y="1839"/>
                    <a:pt x="4705" y="1185"/>
                  </a:cubicBezTo>
                  <a:cubicBezTo>
                    <a:pt x="4705" y="531"/>
                    <a:pt x="4178" y="0"/>
                    <a:pt x="3529" y="0"/>
                  </a:cubicBezTo>
                  <a:lnTo>
                    <a:pt x="1176" y="0"/>
                  </a:lnTo>
                  <a:cubicBezTo>
                    <a:pt x="527" y="0"/>
                    <a:pt x="0" y="531"/>
                    <a:pt x="0" y="1185"/>
                  </a:cubicBezTo>
                  <a:cubicBezTo>
                    <a:pt x="0" y="1839"/>
                    <a:pt x="527" y="2370"/>
                    <a:pt x="1176" y="2370"/>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Rectangle 17">
              <a:extLst>
                <a:ext uri="{FF2B5EF4-FFF2-40B4-BE49-F238E27FC236}">
                  <a16:creationId xmlns:a16="http://schemas.microsoft.com/office/drawing/2014/main" id="{E50461D0-3E7F-4A98-BB7B-07928EE43C8B}"/>
                </a:ext>
              </a:extLst>
            </p:cNvPr>
            <p:cNvSpPr>
              <a:spLocks noChangeArrowheads="1"/>
            </p:cNvSpPr>
            <p:nvPr/>
          </p:nvSpPr>
          <p:spPr bwMode="auto">
            <a:xfrm>
              <a:off x="1012" y="1296"/>
              <a:ext cx="49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Weather Data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18">
              <a:extLst>
                <a:ext uri="{FF2B5EF4-FFF2-40B4-BE49-F238E27FC236}">
                  <a16:creationId xmlns:a16="http://schemas.microsoft.com/office/drawing/2014/main" id="{832E8986-60AC-4992-B5DD-647C95FDEC58}"/>
                </a:ext>
              </a:extLst>
            </p:cNvPr>
            <p:cNvSpPr>
              <a:spLocks noChangeArrowheads="1"/>
            </p:cNvSpPr>
            <p:nvPr/>
          </p:nvSpPr>
          <p:spPr bwMode="auto">
            <a:xfrm>
              <a:off x="810" y="1375"/>
              <a:ext cx="8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Rectangle 19">
              <a:extLst>
                <a:ext uri="{FF2B5EF4-FFF2-40B4-BE49-F238E27FC236}">
                  <a16:creationId xmlns:a16="http://schemas.microsoft.com/office/drawing/2014/main" id="{DA0C0358-697E-4300-B617-8E8D7F2F0B8C}"/>
                </a:ext>
              </a:extLst>
            </p:cNvPr>
            <p:cNvSpPr>
              <a:spLocks noChangeArrowheads="1"/>
            </p:cNvSpPr>
            <p:nvPr/>
          </p:nvSpPr>
          <p:spPr bwMode="auto">
            <a:xfrm>
              <a:off x="845" y="1375"/>
              <a:ext cx="6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20">
              <a:extLst>
                <a:ext uri="{FF2B5EF4-FFF2-40B4-BE49-F238E27FC236}">
                  <a16:creationId xmlns:a16="http://schemas.microsoft.com/office/drawing/2014/main" id="{B33D234A-FEE9-4498-92C7-07713C5AE161}"/>
                </a:ext>
              </a:extLst>
            </p:cNvPr>
            <p:cNvSpPr>
              <a:spLocks noChangeArrowheads="1"/>
            </p:cNvSpPr>
            <p:nvPr/>
          </p:nvSpPr>
          <p:spPr bwMode="auto">
            <a:xfrm>
              <a:off x="924" y="1382"/>
              <a:ext cx="514"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Solar irradiance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1">
              <a:extLst>
                <a:ext uri="{FF2B5EF4-FFF2-40B4-BE49-F238E27FC236}">
                  <a16:creationId xmlns:a16="http://schemas.microsoft.com/office/drawing/2014/main" id="{7F997B05-6F3E-4C0A-84F1-872BCA91554E}"/>
                </a:ext>
              </a:extLst>
            </p:cNvPr>
            <p:cNvSpPr>
              <a:spLocks noChangeArrowheads="1"/>
            </p:cNvSpPr>
            <p:nvPr/>
          </p:nvSpPr>
          <p:spPr bwMode="auto">
            <a:xfrm>
              <a:off x="810" y="1461"/>
              <a:ext cx="8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22">
              <a:extLst>
                <a:ext uri="{FF2B5EF4-FFF2-40B4-BE49-F238E27FC236}">
                  <a16:creationId xmlns:a16="http://schemas.microsoft.com/office/drawing/2014/main" id="{7712930F-A9C5-4017-AE91-6EDC061CAE47}"/>
                </a:ext>
              </a:extLst>
            </p:cNvPr>
            <p:cNvSpPr>
              <a:spLocks noChangeArrowheads="1"/>
            </p:cNvSpPr>
            <p:nvPr/>
          </p:nvSpPr>
          <p:spPr bwMode="auto">
            <a:xfrm>
              <a:off x="845" y="1461"/>
              <a:ext cx="6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23">
              <a:extLst>
                <a:ext uri="{FF2B5EF4-FFF2-40B4-BE49-F238E27FC236}">
                  <a16:creationId xmlns:a16="http://schemas.microsoft.com/office/drawing/2014/main" id="{77E72684-1EC0-40D3-BD40-EAB67D7857A5}"/>
                </a:ext>
              </a:extLst>
            </p:cNvPr>
            <p:cNvSpPr>
              <a:spLocks noChangeArrowheads="1"/>
            </p:cNvSpPr>
            <p:nvPr/>
          </p:nvSpPr>
          <p:spPr bwMode="auto">
            <a:xfrm>
              <a:off x="924" y="1468"/>
              <a:ext cx="41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Temperature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24">
              <a:extLst>
                <a:ext uri="{FF2B5EF4-FFF2-40B4-BE49-F238E27FC236}">
                  <a16:creationId xmlns:a16="http://schemas.microsoft.com/office/drawing/2014/main" id="{AC510505-5AA7-4EA9-A2B6-52875F9BC863}"/>
                </a:ext>
              </a:extLst>
            </p:cNvPr>
            <p:cNvSpPr>
              <a:spLocks noChangeArrowheads="1"/>
            </p:cNvSpPr>
            <p:nvPr/>
          </p:nvSpPr>
          <p:spPr bwMode="auto">
            <a:xfrm>
              <a:off x="810" y="1547"/>
              <a:ext cx="8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25">
              <a:extLst>
                <a:ext uri="{FF2B5EF4-FFF2-40B4-BE49-F238E27FC236}">
                  <a16:creationId xmlns:a16="http://schemas.microsoft.com/office/drawing/2014/main" id="{51467A8B-C0A7-4FF0-A3F4-24BEA9640E2D}"/>
                </a:ext>
              </a:extLst>
            </p:cNvPr>
            <p:cNvSpPr>
              <a:spLocks noChangeArrowheads="1"/>
            </p:cNvSpPr>
            <p:nvPr/>
          </p:nvSpPr>
          <p:spPr bwMode="auto">
            <a:xfrm>
              <a:off x="845" y="1547"/>
              <a:ext cx="6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26">
              <a:extLst>
                <a:ext uri="{FF2B5EF4-FFF2-40B4-BE49-F238E27FC236}">
                  <a16:creationId xmlns:a16="http://schemas.microsoft.com/office/drawing/2014/main" id="{13332C27-382A-42AE-B7C1-C8511B6E2072}"/>
                </a:ext>
              </a:extLst>
            </p:cNvPr>
            <p:cNvSpPr>
              <a:spLocks noChangeArrowheads="1"/>
            </p:cNvSpPr>
            <p:nvPr/>
          </p:nvSpPr>
          <p:spPr bwMode="auto">
            <a:xfrm>
              <a:off x="924" y="1554"/>
              <a:ext cx="510"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Cloud coverage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Rectangle 27">
              <a:extLst>
                <a:ext uri="{FF2B5EF4-FFF2-40B4-BE49-F238E27FC236}">
                  <a16:creationId xmlns:a16="http://schemas.microsoft.com/office/drawing/2014/main" id="{FAA70C90-E631-49FB-8B85-3C01A762F3F7}"/>
                </a:ext>
              </a:extLst>
            </p:cNvPr>
            <p:cNvSpPr>
              <a:spLocks noChangeArrowheads="1"/>
            </p:cNvSpPr>
            <p:nvPr/>
          </p:nvSpPr>
          <p:spPr bwMode="auto">
            <a:xfrm>
              <a:off x="810" y="1633"/>
              <a:ext cx="8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28">
              <a:extLst>
                <a:ext uri="{FF2B5EF4-FFF2-40B4-BE49-F238E27FC236}">
                  <a16:creationId xmlns:a16="http://schemas.microsoft.com/office/drawing/2014/main" id="{1DAB4CA1-2BBF-44D0-BECB-904DE7DD6541}"/>
                </a:ext>
              </a:extLst>
            </p:cNvPr>
            <p:cNvSpPr>
              <a:spLocks noChangeArrowheads="1"/>
            </p:cNvSpPr>
            <p:nvPr/>
          </p:nvSpPr>
          <p:spPr bwMode="auto">
            <a:xfrm>
              <a:off x="845" y="1633"/>
              <a:ext cx="6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29">
              <a:extLst>
                <a:ext uri="{FF2B5EF4-FFF2-40B4-BE49-F238E27FC236}">
                  <a16:creationId xmlns:a16="http://schemas.microsoft.com/office/drawing/2014/main" id="{35B08F28-86E6-4924-B5FE-F5468A9E1AFF}"/>
                </a:ext>
              </a:extLst>
            </p:cNvPr>
            <p:cNvSpPr>
              <a:spLocks noChangeArrowheads="1"/>
            </p:cNvSpPr>
            <p:nvPr/>
          </p:nvSpPr>
          <p:spPr bwMode="auto">
            <a:xfrm>
              <a:off x="924" y="1640"/>
              <a:ext cx="340"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Humidity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7" name="Rectangle 30">
              <a:extLst>
                <a:ext uri="{FF2B5EF4-FFF2-40B4-BE49-F238E27FC236}">
                  <a16:creationId xmlns:a16="http://schemas.microsoft.com/office/drawing/2014/main" id="{40E0A5F7-5141-4812-81CB-36C877B8E0DC}"/>
                </a:ext>
              </a:extLst>
            </p:cNvPr>
            <p:cNvSpPr>
              <a:spLocks noChangeArrowheads="1"/>
            </p:cNvSpPr>
            <p:nvPr/>
          </p:nvSpPr>
          <p:spPr bwMode="auto">
            <a:xfrm>
              <a:off x="810" y="1719"/>
              <a:ext cx="8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Rectangle 31">
              <a:extLst>
                <a:ext uri="{FF2B5EF4-FFF2-40B4-BE49-F238E27FC236}">
                  <a16:creationId xmlns:a16="http://schemas.microsoft.com/office/drawing/2014/main" id="{69E9EE3D-E2B6-4B14-A8BC-A3895A98055A}"/>
                </a:ext>
              </a:extLst>
            </p:cNvPr>
            <p:cNvSpPr>
              <a:spLocks noChangeArrowheads="1"/>
            </p:cNvSpPr>
            <p:nvPr/>
          </p:nvSpPr>
          <p:spPr bwMode="auto">
            <a:xfrm>
              <a:off x="845" y="1719"/>
              <a:ext cx="6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Rectangle 32">
              <a:extLst>
                <a:ext uri="{FF2B5EF4-FFF2-40B4-BE49-F238E27FC236}">
                  <a16:creationId xmlns:a16="http://schemas.microsoft.com/office/drawing/2014/main" id="{B1FCF8B0-2DF4-4009-9B2F-2D69201ADFF0}"/>
                </a:ext>
              </a:extLst>
            </p:cNvPr>
            <p:cNvSpPr>
              <a:spLocks noChangeArrowheads="1"/>
            </p:cNvSpPr>
            <p:nvPr/>
          </p:nvSpPr>
          <p:spPr bwMode="auto">
            <a:xfrm>
              <a:off x="924" y="1726"/>
              <a:ext cx="87"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Rectangle 33">
              <a:extLst>
                <a:ext uri="{FF2B5EF4-FFF2-40B4-BE49-F238E27FC236}">
                  <a16:creationId xmlns:a16="http://schemas.microsoft.com/office/drawing/2014/main" id="{84850E00-283D-4E2C-AE92-8242A52625C7}"/>
                </a:ext>
              </a:extLst>
            </p:cNvPr>
            <p:cNvSpPr>
              <a:spLocks noChangeArrowheads="1"/>
            </p:cNvSpPr>
            <p:nvPr/>
          </p:nvSpPr>
          <p:spPr bwMode="auto">
            <a:xfrm>
              <a:off x="981" y="1726"/>
              <a:ext cx="120"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etc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1" name="Rectangle 34">
              <a:extLst>
                <a:ext uri="{FF2B5EF4-FFF2-40B4-BE49-F238E27FC236}">
                  <a16:creationId xmlns:a16="http://schemas.microsoft.com/office/drawing/2014/main" id="{E2BA67F7-4766-4DBA-9466-85649D969756}"/>
                </a:ext>
              </a:extLst>
            </p:cNvPr>
            <p:cNvSpPr>
              <a:spLocks noChangeArrowheads="1"/>
            </p:cNvSpPr>
            <p:nvPr/>
          </p:nvSpPr>
          <p:spPr bwMode="auto">
            <a:xfrm>
              <a:off x="1069" y="1726"/>
              <a:ext cx="49"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Freeform 35">
              <a:extLst>
                <a:ext uri="{FF2B5EF4-FFF2-40B4-BE49-F238E27FC236}">
                  <a16:creationId xmlns:a16="http://schemas.microsoft.com/office/drawing/2014/main" id="{63D0A235-9B5A-439D-B161-FC31A748821F}"/>
                </a:ext>
              </a:extLst>
            </p:cNvPr>
            <p:cNvSpPr>
              <a:spLocks/>
            </p:cNvSpPr>
            <p:nvPr/>
          </p:nvSpPr>
          <p:spPr bwMode="auto">
            <a:xfrm>
              <a:off x="683" y="860"/>
              <a:ext cx="1111" cy="375"/>
            </a:xfrm>
            <a:custGeom>
              <a:avLst/>
              <a:gdLst>
                <a:gd name="T0" fmla="*/ 837 w 4705"/>
                <a:gd name="T1" fmla="*/ 1673 h 1673"/>
                <a:gd name="T2" fmla="*/ 3868 w 4705"/>
                <a:gd name="T3" fmla="*/ 1673 h 1673"/>
                <a:gd name="T4" fmla="*/ 4705 w 4705"/>
                <a:gd name="T5" fmla="*/ 837 h 1673"/>
                <a:gd name="T6" fmla="*/ 3868 w 4705"/>
                <a:gd name="T7" fmla="*/ 0 h 1673"/>
                <a:gd name="T8" fmla="*/ 837 w 4705"/>
                <a:gd name="T9" fmla="*/ 0 h 1673"/>
                <a:gd name="T10" fmla="*/ 0 w 4705"/>
                <a:gd name="T11" fmla="*/ 837 h 1673"/>
                <a:gd name="T12" fmla="*/ 837 w 4705"/>
                <a:gd name="T13" fmla="*/ 1673 h 1673"/>
              </a:gdLst>
              <a:ahLst/>
              <a:cxnLst>
                <a:cxn ang="0">
                  <a:pos x="T0" y="T1"/>
                </a:cxn>
                <a:cxn ang="0">
                  <a:pos x="T2" y="T3"/>
                </a:cxn>
                <a:cxn ang="0">
                  <a:pos x="T4" y="T5"/>
                </a:cxn>
                <a:cxn ang="0">
                  <a:pos x="T6" y="T7"/>
                </a:cxn>
                <a:cxn ang="0">
                  <a:pos x="T8" y="T9"/>
                </a:cxn>
                <a:cxn ang="0">
                  <a:pos x="T10" y="T11"/>
                </a:cxn>
                <a:cxn ang="0">
                  <a:pos x="T12" y="T13"/>
                </a:cxn>
              </a:cxnLst>
              <a:rect l="0" t="0" r="r" b="b"/>
              <a:pathLst>
                <a:path w="4705" h="1673">
                  <a:moveTo>
                    <a:pt x="837" y="1673"/>
                  </a:moveTo>
                  <a:lnTo>
                    <a:pt x="3868" y="1673"/>
                  </a:lnTo>
                  <a:cubicBezTo>
                    <a:pt x="4330" y="1673"/>
                    <a:pt x="4705" y="1299"/>
                    <a:pt x="4705" y="837"/>
                  </a:cubicBezTo>
                  <a:cubicBezTo>
                    <a:pt x="4705" y="375"/>
                    <a:pt x="4330" y="0"/>
                    <a:pt x="3868" y="0"/>
                  </a:cubicBezTo>
                  <a:lnTo>
                    <a:pt x="837" y="0"/>
                  </a:lnTo>
                  <a:cubicBezTo>
                    <a:pt x="375" y="0"/>
                    <a:pt x="0" y="375"/>
                    <a:pt x="0" y="837"/>
                  </a:cubicBezTo>
                  <a:cubicBezTo>
                    <a:pt x="0" y="1299"/>
                    <a:pt x="375" y="1673"/>
                    <a:pt x="837" y="1673"/>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Rectangle 36">
              <a:extLst>
                <a:ext uri="{FF2B5EF4-FFF2-40B4-BE49-F238E27FC236}">
                  <a16:creationId xmlns:a16="http://schemas.microsoft.com/office/drawing/2014/main" id="{91FA76B8-4E6A-4812-B1F6-C688EC1E5022}"/>
                </a:ext>
              </a:extLst>
            </p:cNvPr>
            <p:cNvSpPr>
              <a:spLocks noChangeArrowheads="1"/>
            </p:cNvSpPr>
            <p:nvPr/>
          </p:nvSpPr>
          <p:spPr bwMode="auto">
            <a:xfrm>
              <a:off x="978" y="878"/>
              <a:ext cx="55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PV System Data</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Rectangle 37">
              <a:extLst>
                <a:ext uri="{FF2B5EF4-FFF2-40B4-BE49-F238E27FC236}">
                  <a16:creationId xmlns:a16="http://schemas.microsoft.com/office/drawing/2014/main" id="{1188B78B-A942-4374-A73D-3F7D0801553C}"/>
                </a:ext>
              </a:extLst>
            </p:cNvPr>
            <p:cNvSpPr>
              <a:spLocks noChangeArrowheads="1"/>
            </p:cNvSpPr>
            <p:nvPr/>
          </p:nvSpPr>
          <p:spPr bwMode="auto">
            <a:xfrm>
              <a:off x="810" y="956"/>
              <a:ext cx="8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Rectangle 38">
              <a:extLst>
                <a:ext uri="{FF2B5EF4-FFF2-40B4-BE49-F238E27FC236}">
                  <a16:creationId xmlns:a16="http://schemas.microsoft.com/office/drawing/2014/main" id="{F4D04BD1-26A2-4B79-ABCC-16030551FF36}"/>
                </a:ext>
              </a:extLst>
            </p:cNvPr>
            <p:cNvSpPr>
              <a:spLocks noChangeArrowheads="1"/>
            </p:cNvSpPr>
            <p:nvPr/>
          </p:nvSpPr>
          <p:spPr bwMode="auto">
            <a:xfrm>
              <a:off x="845" y="956"/>
              <a:ext cx="6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Rectangle 39">
              <a:extLst>
                <a:ext uri="{FF2B5EF4-FFF2-40B4-BE49-F238E27FC236}">
                  <a16:creationId xmlns:a16="http://schemas.microsoft.com/office/drawing/2014/main" id="{DEE3A5E5-EEEA-4C50-998D-EE4BCA988740}"/>
                </a:ext>
              </a:extLst>
            </p:cNvPr>
            <p:cNvSpPr>
              <a:spLocks noChangeArrowheads="1"/>
            </p:cNvSpPr>
            <p:nvPr/>
          </p:nvSpPr>
          <p:spPr bwMode="auto">
            <a:xfrm>
              <a:off x="924" y="963"/>
              <a:ext cx="86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Measured PV power output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Rectangle 40">
              <a:extLst>
                <a:ext uri="{FF2B5EF4-FFF2-40B4-BE49-F238E27FC236}">
                  <a16:creationId xmlns:a16="http://schemas.microsoft.com/office/drawing/2014/main" id="{DAD79836-EF02-4B68-930D-E0A30BC59395}"/>
                </a:ext>
              </a:extLst>
            </p:cNvPr>
            <p:cNvSpPr>
              <a:spLocks noChangeArrowheads="1"/>
            </p:cNvSpPr>
            <p:nvPr/>
          </p:nvSpPr>
          <p:spPr bwMode="auto">
            <a:xfrm>
              <a:off x="810" y="1042"/>
              <a:ext cx="8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8" name="Rectangle 41">
              <a:extLst>
                <a:ext uri="{FF2B5EF4-FFF2-40B4-BE49-F238E27FC236}">
                  <a16:creationId xmlns:a16="http://schemas.microsoft.com/office/drawing/2014/main" id="{163D8F1F-2B78-4622-AA49-43B576284AA4}"/>
                </a:ext>
              </a:extLst>
            </p:cNvPr>
            <p:cNvSpPr>
              <a:spLocks noChangeArrowheads="1"/>
            </p:cNvSpPr>
            <p:nvPr/>
          </p:nvSpPr>
          <p:spPr bwMode="auto">
            <a:xfrm>
              <a:off x="845" y="1042"/>
              <a:ext cx="6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9" name="Rectangle 42">
              <a:extLst>
                <a:ext uri="{FF2B5EF4-FFF2-40B4-BE49-F238E27FC236}">
                  <a16:creationId xmlns:a16="http://schemas.microsoft.com/office/drawing/2014/main" id="{DA62F94F-532F-4B9B-A752-D9DFC23C9F0E}"/>
                </a:ext>
              </a:extLst>
            </p:cNvPr>
            <p:cNvSpPr>
              <a:spLocks noChangeArrowheads="1"/>
            </p:cNvSpPr>
            <p:nvPr/>
          </p:nvSpPr>
          <p:spPr bwMode="auto">
            <a:xfrm>
              <a:off x="924" y="1049"/>
              <a:ext cx="858"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Location and modules type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Rectangle 43">
              <a:extLst>
                <a:ext uri="{FF2B5EF4-FFF2-40B4-BE49-F238E27FC236}">
                  <a16:creationId xmlns:a16="http://schemas.microsoft.com/office/drawing/2014/main" id="{51AB0E75-160B-468C-960C-4E5AD4C7CBBD}"/>
                </a:ext>
              </a:extLst>
            </p:cNvPr>
            <p:cNvSpPr>
              <a:spLocks noChangeArrowheads="1"/>
            </p:cNvSpPr>
            <p:nvPr/>
          </p:nvSpPr>
          <p:spPr bwMode="auto">
            <a:xfrm>
              <a:off x="1745" y="1049"/>
              <a:ext cx="68"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3" name="Rectangle 44">
              <a:extLst>
                <a:ext uri="{FF2B5EF4-FFF2-40B4-BE49-F238E27FC236}">
                  <a16:creationId xmlns:a16="http://schemas.microsoft.com/office/drawing/2014/main" id="{A66766F4-E5DE-41C5-B2FD-A5F6590FB0DA}"/>
                </a:ext>
              </a:extLst>
            </p:cNvPr>
            <p:cNvSpPr>
              <a:spLocks noChangeArrowheads="1"/>
            </p:cNvSpPr>
            <p:nvPr/>
          </p:nvSpPr>
          <p:spPr bwMode="auto">
            <a:xfrm>
              <a:off x="924" y="1135"/>
              <a:ext cx="359"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orientation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Rectangle 45">
              <a:extLst>
                <a:ext uri="{FF2B5EF4-FFF2-40B4-BE49-F238E27FC236}">
                  <a16:creationId xmlns:a16="http://schemas.microsoft.com/office/drawing/2014/main" id="{A9C48909-53A5-4C80-AC20-C4A83D6B7458}"/>
                </a:ext>
              </a:extLst>
            </p:cNvPr>
            <p:cNvSpPr>
              <a:spLocks noChangeArrowheads="1"/>
            </p:cNvSpPr>
            <p:nvPr/>
          </p:nvSpPr>
          <p:spPr bwMode="auto">
            <a:xfrm>
              <a:off x="1251" y="1135"/>
              <a:ext cx="68"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7" name="Rectangle 46">
              <a:extLst>
                <a:ext uri="{FF2B5EF4-FFF2-40B4-BE49-F238E27FC236}">
                  <a16:creationId xmlns:a16="http://schemas.microsoft.com/office/drawing/2014/main" id="{B1095D1C-C3EC-4A6D-9079-C8A7E0C94A37}"/>
                </a:ext>
              </a:extLst>
            </p:cNvPr>
            <p:cNvSpPr>
              <a:spLocks noChangeArrowheads="1"/>
            </p:cNvSpPr>
            <p:nvPr/>
          </p:nvSpPr>
          <p:spPr bwMode="auto">
            <a:xfrm>
              <a:off x="1289" y="1135"/>
              <a:ext cx="114"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tilt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Rectangle 47">
              <a:extLst>
                <a:ext uri="{FF2B5EF4-FFF2-40B4-BE49-F238E27FC236}">
                  <a16:creationId xmlns:a16="http://schemas.microsoft.com/office/drawing/2014/main" id="{A8948FBC-3FF5-48A0-9DB0-8CD095D79AEA}"/>
                </a:ext>
              </a:extLst>
            </p:cNvPr>
            <p:cNvSpPr>
              <a:spLocks noChangeArrowheads="1"/>
            </p:cNvSpPr>
            <p:nvPr/>
          </p:nvSpPr>
          <p:spPr bwMode="auto">
            <a:xfrm>
              <a:off x="1373" y="1135"/>
              <a:ext cx="49"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 name="Rectangle 48">
              <a:extLst>
                <a:ext uri="{FF2B5EF4-FFF2-40B4-BE49-F238E27FC236}">
                  <a16:creationId xmlns:a16="http://schemas.microsoft.com/office/drawing/2014/main" id="{45D9744A-203F-4229-ACDD-798A71D013C9}"/>
                </a:ext>
              </a:extLst>
            </p:cNvPr>
            <p:cNvSpPr>
              <a:spLocks noChangeArrowheads="1"/>
            </p:cNvSpPr>
            <p:nvPr/>
          </p:nvSpPr>
          <p:spPr bwMode="auto">
            <a:xfrm>
              <a:off x="1392" y="1135"/>
              <a:ext cx="68"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Rectangle 49">
              <a:extLst>
                <a:ext uri="{FF2B5EF4-FFF2-40B4-BE49-F238E27FC236}">
                  <a16:creationId xmlns:a16="http://schemas.microsoft.com/office/drawing/2014/main" id="{F1F85DCD-7590-4C5E-A4A0-CF340315DED4}"/>
                </a:ext>
              </a:extLst>
            </p:cNvPr>
            <p:cNvSpPr>
              <a:spLocks noChangeArrowheads="1"/>
            </p:cNvSpPr>
            <p:nvPr/>
          </p:nvSpPr>
          <p:spPr bwMode="auto">
            <a:xfrm>
              <a:off x="1430" y="1135"/>
              <a:ext cx="121"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etc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Rectangle 50">
              <a:extLst>
                <a:ext uri="{FF2B5EF4-FFF2-40B4-BE49-F238E27FC236}">
                  <a16:creationId xmlns:a16="http://schemas.microsoft.com/office/drawing/2014/main" id="{82A87FA6-1596-459F-B530-56415DCE49C4}"/>
                </a:ext>
              </a:extLst>
            </p:cNvPr>
            <p:cNvSpPr>
              <a:spLocks noChangeArrowheads="1"/>
            </p:cNvSpPr>
            <p:nvPr/>
          </p:nvSpPr>
          <p:spPr bwMode="auto">
            <a:xfrm>
              <a:off x="1518" y="1135"/>
              <a:ext cx="49"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Rectangle 51">
              <a:extLst>
                <a:ext uri="{FF2B5EF4-FFF2-40B4-BE49-F238E27FC236}">
                  <a16:creationId xmlns:a16="http://schemas.microsoft.com/office/drawing/2014/main" id="{73D38737-EBF6-4195-8263-8317A73A3402}"/>
                </a:ext>
              </a:extLst>
            </p:cNvPr>
            <p:cNvSpPr>
              <a:spLocks noChangeArrowheads="1"/>
            </p:cNvSpPr>
            <p:nvPr/>
          </p:nvSpPr>
          <p:spPr bwMode="auto">
            <a:xfrm>
              <a:off x="2909" y="1092"/>
              <a:ext cx="1046" cy="391"/>
            </a:xfrm>
            <a:prstGeom prst="rect">
              <a:avLst/>
            </a:prstGeom>
            <a:noFill/>
            <a:ln w="63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Rectangle 52">
              <a:extLst>
                <a:ext uri="{FF2B5EF4-FFF2-40B4-BE49-F238E27FC236}">
                  <a16:creationId xmlns:a16="http://schemas.microsoft.com/office/drawing/2014/main" id="{C3F090F8-B4D7-4B75-AF11-3277027344B7}"/>
                </a:ext>
              </a:extLst>
            </p:cNvPr>
            <p:cNvSpPr>
              <a:spLocks noChangeArrowheads="1"/>
            </p:cNvSpPr>
            <p:nvPr/>
          </p:nvSpPr>
          <p:spPr bwMode="auto">
            <a:xfrm>
              <a:off x="3118" y="1118"/>
              <a:ext cx="66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Forecasting Models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Rectangle 53">
              <a:extLst>
                <a:ext uri="{FF2B5EF4-FFF2-40B4-BE49-F238E27FC236}">
                  <a16:creationId xmlns:a16="http://schemas.microsoft.com/office/drawing/2014/main" id="{C0189BF0-2404-4835-8D1F-C8D2D974C2CF}"/>
                </a:ext>
              </a:extLst>
            </p:cNvPr>
            <p:cNvSpPr>
              <a:spLocks noChangeArrowheads="1"/>
            </p:cNvSpPr>
            <p:nvPr/>
          </p:nvSpPr>
          <p:spPr bwMode="auto">
            <a:xfrm>
              <a:off x="2923" y="1196"/>
              <a:ext cx="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5" name="Rectangle 54">
              <a:extLst>
                <a:ext uri="{FF2B5EF4-FFF2-40B4-BE49-F238E27FC236}">
                  <a16:creationId xmlns:a16="http://schemas.microsoft.com/office/drawing/2014/main" id="{CD5BDB1F-5F4E-489F-A7EB-CC113A8BA3E2}"/>
                </a:ext>
              </a:extLst>
            </p:cNvPr>
            <p:cNvSpPr>
              <a:spLocks noChangeArrowheads="1"/>
            </p:cNvSpPr>
            <p:nvPr/>
          </p:nvSpPr>
          <p:spPr bwMode="auto">
            <a:xfrm>
              <a:off x="2958" y="1196"/>
              <a:ext cx="6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Rectangle 55">
              <a:extLst>
                <a:ext uri="{FF2B5EF4-FFF2-40B4-BE49-F238E27FC236}">
                  <a16:creationId xmlns:a16="http://schemas.microsoft.com/office/drawing/2014/main" id="{33C45EA8-D5A8-4EF8-8D6D-5D90335CA136}"/>
                </a:ext>
              </a:extLst>
            </p:cNvPr>
            <p:cNvSpPr>
              <a:spLocks noChangeArrowheads="1"/>
            </p:cNvSpPr>
            <p:nvPr/>
          </p:nvSpPr>
          <p:spPr bwMode="auto">
            <a:xfrm>
              <a:off x="3037" y="1204"/>
              <a:ext cx="601"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Persistence model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7" name="Rectangle 56">
              <a:extLst>
                <a:ext uri="{FF2B5EF4-FFF2-40B4-BE49-F238E27FC236}">
                  <a16:creationId xmlns:a16="http://schemas.microsoft.com/office/drawing/2014/main" id="{5CE34EB7-8C39-4F43-BF3C-6261F3354BE2}"/>
                </a:ext>
              </a:extLst>
            </p:cNvPr>
            <p:cNvSpPr>
              <a:spLocks noChangeArrowheads="1"/>
            </p:cNvSpPr>
            <p:nvPr/>
          </p:nvSpPr>
          <p:spPr bwMode="auto">
            <a:xfrm>
              <a:off x="2923" y="1282"/>
              <a:ext cx="8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Rectangle 57">
              <a:extLst>
                <a:ext uri="{FF2B5EF4-FFF2-40B4-BE49-F238E27FC236}">
                  <a16:creationId xmlns:a16="http://schemas.microsoft.com/office/drawing/2014/main" id="{58F77676-DF0A-4006-B41B-56ABA313F16A}"/>
                </a:ext>
              </a:extLst>
            </p:cNvPr>
            <p:cNvSpPr>
              <a:spLocks noChangeArrowheads="1"/>
            </p:cNvSpPr>
            <p:nvPr/>
          </p:nvSpPr>
          <p:spPr bwMode="auto">
            <a:xfrm>
              <a:off x="2958" y="1282"/>
              <a:ext cx="64"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Rectangle 58">
              <a:extLst>
                <a:ext uri="{FF2B5EF4-FFF2-40B4-BE49-F238E27FC236}">
                  <a16:creationId xmlns:a16="http://schemas.microsoft.com/office/drawing/2014/main" id="{BAF3AD0B-00B4-469D-9FA7-21D370655FA0}"/>
                </a:ext>
              </a:extLst>
            </p:cNvPr>
            <p:cNvSpPr>
              <a:spLocks noChangeArrowheads="1"/>
            </p:cNvSpPr>
            <p:nvPr/>
          </p:nvSpPr>
          <p:spPr bwMode="auto">
            <a:xfrm>
              <a:off x="3037" y="1290"/>
              <a:ext cx="570"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Statistical models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0" name="Rectangle 59">
              <a:extLst>
                <a:ext uri="{FF2B5EF4-FFF2-40B4-BE49-F238E27FC236}">
                  <a16:creationId xmlns:a16="http://schemas.microsoft.com/office/drawing/2014/main" id="{D65FA71D-089E-4FAC-9493-1A9C9019E0E3}"/>
                </a:ext>
              </a:extLst>
            </p:cNvPr>
            <p:cNvSpPr>
              <a:spLocks noChangeArrowheads="1"/>
            </p:cNvSpPr>
            <p:nvPr/>
          </p:nvSpPr>
          <p:spPr bwMode="auto">
            <a:xfrm>
              <a:off x="2923" y="1368"/>
              <a:ext cx="8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 name="Rectangle 60">
              <a:extLst>
                <a:ext uri="{FF2B5EF4-FFF2-40B4-BE49-F238E27FC236}">
                  <a16:creationId xmlns:a16="http://schemas.microsoft.com/office/drawing/2014/main" id="{907973E5-3A13-4965-9B36-52A90A3EB336}"/>
                </a:ext>
              </a:extLst>
            </p:cNvPr>
            <p:cNvSpPr>
              <a:spLocks noChangeArrowheads="1"/>
            </p:cNvSpPr>
            <p:nvPr/>
          </p:nvSpPr>
          <p:spPr bwMode="auto">
            <a:xfrm>
              <a:off x="2958" y="1368"/>
              <a:ext cx="6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Rectangle 61">
              <a:extLst>
                <a:ext uri="{FF2B5EF4-FFF2-40B4-BE49-F238E27FC236}">
                  <a16:creationId xmlns:a16="http://schemas.microsoft.com/office/drawing/2014/main" id="{3B2BE45B-4152-44E6-86F8-80CE1F433B4A}"/>
                </a:ext>
              </a:extLst>
            </p:cNvPr>
            <p:cNvSpPr>
              <a:spLocks noChangeArrowheads="1"/>
            </p:cNvSpPr>
            <p:nvPr/>
          </p:nvSpPr>
          <p:spPr bwMode="auto">
            <a:xfrm>
              <a:off x="3037" y="1375"/>
              <a:ext cx="92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Artificial intelligence models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3" name="Freeform 62">
              <a:extLst>
                <a:ext uri="{FF2B5EF4-FFF2-40B4-BE49-F238E27FC236}">
                  <a16:creationId xmlns:a16="http://schemas.microsoft.com/office/drawing/2014/main" id="{CD690B22-5F63-4C86-A185-D92863540A31}"/>
                </a:ext>
              </a:extLst>
            </p:cNvPr>
            <p:cNvSpPr>
              <a:spLocks/>
            </p:cNvSpPr>
            <p:nvPr/>
          </p:nvSpPr>
          <p:spPr bwMode="auto">
            <a:xfrm>
              <a:off x="1794" y="1048"/>
              <a:ext cx="98" cy="239"/>
            </a:xfrm>
            <a:custGeom>
              <a:avLst/>
              <a:gdLst>
                <a:gd name="T0" fmla="*/ 0 w 98"/>
                <a:gd name="T1" fmla="*/ 0 h 239"/>
                <a:gd name="T2" fmla="*/ 43 w 98"/>
                <a:gd name="T3" fmla="*/ 0 h 239"/>
                <a:gd name="T4" fmla="*/ 43 w 98"/>
                <a:gd name="T5" fmla="*/ 239 h 239"/>
                <a:gd name="T6" fmla="*/ 98 w 98"/>
                <a:gd name="T7" fmla="*/ 239 h 239"/>
              </a:gdLst>
              <a:ahLst/>
              <a:cxnLst>
                <a:cxn ang="0">
                  <a:pos x="T0" y="T1"/>
                </a:cxn>
                <a:cxn ang="0">
                  <a:pos x="T2" y="T3"/>
                </a:cxn>
                <a:cxn ang="0">
                  <a:pos x="T4" y="T5"/>
                </a:cxn>
                <a:cxn ang="0">
                  <a:pos x="T6" y="T7"/>
                </a:cxn>
              </a:cxnLst>
              <a:rect l="0" t="0" r="r" b="b"/>
              <a:pathLst>
                <a:path w="98" h="239">
                  <a:moveTo>
                    <a:pt x="0" y="0"/>
                  </a:moveTo>
                  <a:lnTo>
                    <a:pt x="43" y="0"/>
                  </a:lnTo>
                  <a:lnTo>
                    <a:pt x="43" y="239"/>
                  </a:lnTo>
                  <a:lnTo>
                    <a:pt x="98" y="239"/>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Freeform 63">
              <a:extLst>
                <a:ext uri="{FF2B5EF4-FFF2-40B4-BE49-F238E27FC236}">
                  <a16:creationId xmlns:a16="http://schemas.microsoft.com/office/drawing/2014/main" id="{FFA7BA08-B9A9-442B-8EB0-16B3F84AC352}"/>
                </a:ext>
              </a:extLst>
            </p:cNvPr>
            <p:cNvSpPr>
              <a:spLocks/>
            </p:cNvSpPr>
            <p:nvPr/>
          </p:nvSpPr>
          <p:spPr bwMode="auto">
            <a:xfrm>
              <a:off x="1887" y="1266"/>
              <a:ext cx="44" cy="42"/>
            </a:xfrm>
            <a:custGeom>
              <a:avLst/>
              <a:gdLst>
                <a:gd name="T0" fmla="*/ 0 w 44"/>
                <a:gd name="T1" fmla="*/ 0 h 42"/>
                <a:gd name="T2" fmla="*/ 44 w 44"/>
                <a:gd name="T3" fmla="*/ 21 h 42"/>
                <a:gd name="T4" fmla="*/ 0 w 44"/>
                <a:gd name="T5" fmla="*/ 42 h 42"/>
                <a:gd name="T6" fmla="*/ 0 w 44"/>
                <a:gd name="T7" fmla="*/ 0 h 42"/>
              </a:gdLst>
              <a:ahLst/>
              <a:cxnLst>
                <a:cxn ang="0">
                  <a:pos x="T0" y="T1"/>
                </a:cxn>
                <a:cxn ang="0">
                  <a:pos x="T2" y="T3"/>
                </a:cxn>
                <a:cxn ang="0">
                  <a:pos x="T4" y="T5"/>
                </a:cxn>
                <a:cxn ang="0">
                  <a:pos x="T6" y="T7"/>
                </a:cxn>
              </a:cxnLst>
              <a:rect l="0" t="0" r="r" b="b"/>
              <a:pathLst>
                <a:path w="44" h="42">
                  <a:moveTo>
                    <a:pt x="0" y="0"/>
                  </a:moveTo>
                  <a:lnTo>
                    <a:pt x="44" y="21"/>
                  </a:lnTo>
                  <a:lnTo>
                    <a:pt x="0"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64">
              <a:extLst>
                <a:ext uri="{FF2B5EF4-FFF2-40B4-BE49-F238E27FC236}">
                  <a16:creationId xmlns:a16="http://schemas.microsoft.com/office/drawing/2014/main" id="{4637F35D-0FDB-448E-A8D8-28642DC03E70}"/>
                </a:ext>
              </a:extLst>
            </p:cNvPr>
            <p:cNvSpPr>
              <a:spLocks/>
            </p:cNvSpPr>
            <p:nvPr/>
          </p:nvSpPr>
          <p:spPr bwMode="auto">
            <a:xfrm>
              <a:off x="1794" y="1287"/>
              <a:ext cx="98" cy="266"/>
            </a:xfrm>
            <a:custGeom>
              <a:avLst/>
              <a:gdLst>
                <a:gd name="T0" fmla="*/ 0 w 98"/>
                <a:gd name="T1" fmla="*/ 266 h 266"/>
                <a:gd name="T2" fmla="*/ 43 w 98"/>
                <a:gd name="T3" fmla="*/ 266 h 266"/>
                <a:gd name="T4" fmla="*/ 43 w 98"/>
                <a:gd name="T5" fmla="*/ 0 h 266"/>
                <a:gd name="T6" fmla="*/ 98 w 98"/>
                <a:gd name="T7" fmla="*/ 0 h 266"/>
              </a:gdLst>
              <a:ahLst/>
              <a:cxnLst>
                <a:cxn ang="0">
                  <a:pos x="T0" y="T1"/>
                </a:cxn>
                <a:cxn ang="0">
                  <a:pos x="T2" y="T3"/>
                </a:cxn>
                <a:cxn ang="0">
                  <a:pos x="T4" y="T5"/>
                </a:cxn>
                <a:cxn ang="0">
                  <a:pos x="T6" y="T7"/>
                </a:cxn>
              </a:cxnLst>
              <a:rect l="0" t="0" r="r" b="b"/>
              <a:pathLst>
                <a:path w="98" h="266">
                  <a:moveTo>
                    <a:pt x="0" y="266"/>
                  </a:moveTo>
                  <a:lnTo>
                    <a:pt x="43" y="266"/>
                  </a:lnTo>
                  <a:lnTo>
                    <a:pt x="43" y="0"/>
                  </a:lnTo>
                  <a:lnTo>
                    <a:pt x="98" y="0"/>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Freeform 65">
              <a:extLst>
                <a:ext uri="{FF2B5EF4-FFF2-40B4-BE49-F238E27FC236}">
                  <a16:creationId xmlns:a16="http://schemas.microsoft.com/office/drawing/2014/main" id="{F0156968-FA5F-4B0A-AFF5-670E5B1594A9}"/>
                </a:ext>
              </a:extLst>
            </p:cNvPr>
            <p:cNvSpPr>
              <a:spLocks/>
            </p:cNvSpPr>
            <p:nvPr/>
          </p:nvSpPr>
          <p:spPr bwMode="auto">
            <a:xfrm>
              <a:off x="1887" y="1266"/>
              <a:ext cx="44" cy="42"/>
            </a:xfrm>
            <a:custGeom>
              <a:avLst/>
              <a:gdLst>
                <a:gd name="T0" fmla="*/ 0 w 44"/>
                <a:gd name="T1" fmla="*/ 0 h 42"/>
                <a:gd name="T2" fmla="*/ 44 w 44"/>
                <a:gd name="T3" fmla="*/ 21 h 42"/>
                <a:gd name="T4" fmla="*/ 0 w 44"/>
                <a:gd name="T5" fmla="*/ 42 h 42"/>
                <a:gd name="T6" fmla="*/ 0 w 44"/>
                <a:gd name="T7" fmla="*/ 0 h 42"/>
              </a:gdLst>
              <a:ahLst/>
              <a:cxnLst>
                <a:cxn ang="0">
                  <a:pos x="T0" y="T1"/>
                </a:cxn>
                <a:cxn ang="0">
                  <a:pos x="T2" y="T3"/>
                </a:cxn>
                <a:cxn ang="0">
                  <a:pos x="T4" y="T5"/>
                </a:cxn>
                <a:cxn ang="0">
                  <a:pos x="T6" y="T7"/>
                </a:cxn>
              </a:cxnLst>
              <a:rect l="0" t="0" r="r" b="b"/>
              <a:pathLst>
                <a:path w="44" h="42">
                  <a:moveTo>
                    <a:pt x="0" y="0"/>
                  </a:moveTo>
                  <a:lnTo>
                    <a:pt x="44" y="21"/>
                  </a:lnTo>
                  <a:lnTo>
                    <a:pt x="0"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66">
              <a:extLst>
                <a:ext uri="{FF2B5EF4-FFF2-40B4-BE49-F238E27FC236}">
                  <a16:creationId xmlns:a16="http://schemas.microsoft.com/office/drawing/2014/main" id="{694AA6A0-554B-4F99-8639-3704AF03A7A8}"/>
                </a:ext>
              </a:extLst>
            </p:cNvPr>
            <p:cNvSpPr>
              <a:spLocks/>
            </p:cNvSpPr>
            <p:nvPr/>
          </p:nvSpPr>
          <p:spPr bwMode="auto">
            <a:xfrm>
              <a:off x="2837" y="1287"/>
              <a:ext cx="72" cy="1"/>
            </a:xfrm>
            <a:custGeom>
              <a:avLst/>
              <a:gdLst>
                <a:gd name="T0" fmla="*/ 0 w 72"/>
                <a:gd name="T1" fmla="*/ 0 h 1"/>
                <a:gd name="T2" fmla="*/ 42 w 72"/>
                <a:gd name="T3" fmla="*/ 0 h 1"/>
                <a:gd name="T4" fmla="*/ 42 w 72"/>
                <a:gd name="T5" fmla="*/ 1 h 1"/>
                <a:gd name="T6" fmla="*/ 72 w 72"/>
                <a:gd name="T7" fmla="*/ 1 h 1"/>
              </a:gdLst>
              <a:ahLst/>
              <a:cxnLst>
                <a:cxn ang="0">
                  <a:pos x="T0" y="T1"/>
                </a:cxn>
                <a:cxn ang="0">
                  <a:pos x="T2" y="T3"/>
                </a:cxn>
                <a:cxn ang="0">
                  <a:pos x="T4" y="T5"/>
                </a:cxn>
                <a:cxn ang="0">
                  <a:pos x="T6" y="T7"/>
                </a:cxn>
              </a:cxnLst>
              <a:rect l="0" t="0" r="r" b="b"/>
              <a:pathLst>
                <a:path w="72" h="1">
                  <a:moveTo>
                    <a:pt x="0" y="0"/>
                  </a:moveTo>
                  <a:lnTo>
                    <a:pt x="42" y="0"/>
                  </a:lnTo>
                  <a:lnTo>
                    <a:pt x="42" y="1"/>
                  </a:lnTo>
                  <a:lnTo>
                    <a:pt x="72" y="1"/>
                  </a:lnTo>
                </a:path>
              </a:pathLst>
            </a:custGeom>
            <a:noFill/>
            <a:ln w="9525"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Freeform 67">
              <a:extLst>
                <a:ext uri="{FF2B5EF4-FFF2-40B4-BE49-F238E27FC236}">
                  <a16:creationId xmlns:a16="http://schemas.microsoft.com/office/drawing/2014/main" id="{F26A1A20-852F-4811-87CF-AE9484FEE0F2}"/>
                </a:ext>
              </a:extLst>
            </p:cNvPr>
            <p:cNvSpPr>
              <a:spLocks/>
            </p:cNvSpPr>
            <p:nvPr/>
          </p:nvSpPr>
          <p:spPr bwMode="auto">
            <a:xfrm>
              <a:off x="2865" y="1267"/>
              <a:ext cx="44" cy="42"/>
            </a:xfrm>
            <a:custGeom>
              <a:avLst/>
              <a:gdLst>
                <a:gd name="T0" fmla="*/ 0 w 44"/>
                <a:gd name="T1" fmla="*/ 0 h 42"/>
                <a:gd name="T2" fmla="*/ 44 w 44"/>
                <a:gd name="T3" fmla="*/ 21 h 42"/>
                <a:gd name="T4" fmla="*/ 0 w 44"/>
                <a:gd name="T5" fmla="*/ 42 h 42"/>
                <a:gd name="T6" fmla="*/ 0 w 44"/>
                <a:gd name="T7" fmla="*/ 0 h 42"/>
              </a:gdLst>
              <a:ahLst/>
              <a:cxnLst>
                <a:cxn ang="0">
                  <a:pos x="T0" y="T1"/>
                </a:cxn>
                <a:cxn ang="0">
                  <a:pos x="T2" y="T3"/>
                </a:cxn>
                <a:cxn ang="0">
                  <a:pos x="T4" y="T5"/>
                </a:cxn>
                <a:cxn ang="0">
                  <a:pos x="T6" y="T7"/>
                </a:cxn>
              </a:cxnLst>
              <a:rect l="0" t="0" r="r" b="b"/>
              <a:pathLst>
                <a:path w="44" h="42">
                  <a:moveTo>
                    <a:pt x="0" y="0"/>
                  </a:moveTo>
                  <a:lnTo>
                    <a:pt x="44" y="21"/>
                  </a:lnTo>
                  <a:lnTo>
                    <a:pt x="0" y="4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68">
              <a:extLst>
                <a:ext uri="{FF2B5EF4-FFF2-40B4-BE49-F238E27FC236}">
                  <a16:creationId xmlns:a16="http://schemas.microsoft.com/office/drawing/2014/main" id="{5C8FE268-D563-4B32-86DC-938290E17232}"/>
                </a:ext>
              </a:extLst>
            </p:cNvPr>
            <p:cNvSpPr>
              <a:spLocks/>
            </p:cNvSpPr>
            <p:nvPr/>
          </p:nvSpPr>
          <p:spPr bwMode="auto">
            <a:xfrm>
              <a:off x="3075" y="1828"/>
              <a:ext cx="714" cy="162"/>
            </a:xfrm>
            <a:custGeom>
              <a:avLst/>
              <a:gdLst>
                <a:gd name="T0" fmla="*/ 363 w 3025"/>
                <a:gd name="T1" fmla="*/ 726 h 726"/>
                <a:gd name="T2" fmla="*/ 2662 w 3025"/>
                <a:gd name="T3" fmla="*/ 726 h 726"/>
                <a:gd name="T4" fmla="*/ 3025 w 3025"/>
                <a:gd name="T5" fmla="*/ 363 h 726"/>
                <a:gd name="T6" fmla="*/ 2662 w 3025"/>
                <a:gd name="T7" fmla="*/ 0 h 726"/>
                <a:gd name="T8" fmla="*/ 363 w 3025"/>
                <a:gd name="T9" fmla="*/ 0 h 726"/>
                <a:gd name="T10" fmla="*/ 0 w 3025"/>
                <a:gd name="T11" fmla="*/ 363 h 726"/>
                <a:gd name="T12" fmla="*/ 363 w 3025"/>
                <a:gd name="T13" fmla="*/ 726 h 726"/>
              </a:gdLst>
              <a:ahLst/>
              <a:cxnLst>
                <a:cxn ang="0">
                  <a:pos x="T0" y="T1"/>
                </a:cxn>
                <a:cxn ang="0">
                  <a:pos x="T2" y="T3"/>
                </a:cxn>
                <a:cxn ang="0">
                  <a:pos x="T4" y="T5"/>
                </a:cxn>
                <a:cxn ang="0">
                  <a:pos x="T6" y="T7"/>
                </a:cxn>
                <a:cxn ang="0">
                  <a:pos x="T8" y="T9"/>
                </a:cxn>
                <a:cxn ang="0">
                  <a:pos x="T10" y="T11"/>
                </a:cxn>
                <a:cxn ang="0">
                  <a:pos x="T12" y="T13"/>
                </a:cxn>
              </a:cxnLst>
              <a:rect l="0" t="0" r="r" b="b"/>
              <a:pathLst>
                <a:path w="3025" h="726">
                  <a:moveTo>
                    <a:pt x="363" y="726"/>
                  </a:moveTo>
                  <a:lnTo>
                    <a:pt x="2662" y="726"/>
                  </a:lnTo>
                  <a:cubicBezTo>
                    <a:pt x="2862" y="726"/>
                    <a:pt x="3025" y="564"/>
                    <a:pt x="3025" y="363"/>
                  </a:cubicBezTo>
                  <a:cubicBezTo>
                    <a:pt x="3025" y="163"/>
                    <a:pt x="2862" y="0"/>
                    <a:pt x="2662" y="0"/>
                  </a:cubicBezTo>
                  <a:lnTo>
                    <a:pt x="363" y="0"/>
                  </a:lnTo>
                  <a:cubicBezTo>
                    <a:pt x="163" y="0"/>
                    <a:pt x="0" y="163"/>
                    <a:pt x="0" y="363"/>
                  </a:cubicBezTo>
                  <a:cubicBezTo>
                    <a:pt x="0" y="564"/>
                    <a:pt x="163" y="726"/>
                    <a:pt x="363" y="726"/>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Rectangle 69">
              <a:extLst>
                <a:ext uri="{FF2B5EF4-FFF2-40B4-BE49-F238E27FC236}">
                  <a16:creationId xmlns:a16="http://schemas.microsoft.com/office/drawing/2014/main" id="{9EA3B73E-B373-4C32-A4DE-16ABAE956B02}"/>
                </a:ext>
              </a:extLst>
            </p:cNvPr>
            <p:cNvSpPr>
              <a:spLocks noChangeArrowheads="1"/>
            </p:cNvSpPr>
            <p:nvPr/>
          </p:nvSpPr>
          <p:spPr bwMode="auto">
            <a:xfrm>
              <a:off x="3225" y="1867"/>
              <a:ext cx="402"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Point forecast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81" name="Rectangle 70">
              <a:extLst>
                <a:ext uri="{FF2B5EF4-FFF2-40B4-BE49-F238E27FC236}">
                  <a16:creationId xmlns:a16="http://schemas.microsoft.com/office/drawing/2014/main" id="{6F1422A2-49D6-4CC2-BEDF-9E4BFE578901}"/>
                </a:ext>
              </a:extLst>
            </p:cNvPr>
            <p:cNvSpPr>
              <a:spLocks noChangeArrowheads="1"/>
            </p:cNvSpPr>
            <p:nvPr/>
          </p:nvSpPr>
          <p:spPr bwMode="auto">
            <a:xfrm>
              <a:off x="2941" y="2072"/>
              <a:ext cx="982" cy="407"/>
            </a:xfrm>
            <a:prstGeom prst="rect">
              <a:avLst/>
            </a:prstGeom>
            <a:noFill/>
            <a:ln w="63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Rectangle 71">
              <a:extLst>
                <a:ext uri="{FF2B5EF4-FFF2-40B4-BE49-F238E27FC236}">
                  <a16:creationId xmlns:a16="http://schemas.microsoft.com/office/drawing/2014/main" id="{A1DD97E7-EDEA-4928-8C9B-D2780DFE41BD}"/>
                </a:ext>
              </a:extLst>
            </p:cNvPr>
            <p:cNvSpPr>
              <a:spLocks noChangeArrowheads="1"/>
            </p:cNvSpPr>
            <p:nvPr/>
          </p:nvSpPr>
          <p:spPr bwMode="auto">
            <a:xfrm>
              <a:off x="3180" y="2149"/>
              <a:ext cx="174"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Post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3" name="Rectangle 72">
              <a:extLst>
                <a:ext uri="{FF2B5EF4-FFF2-40B4-BE49-F238E27FC236}">
                  <a16:creationId xmlns:a16="http://schemas.microsoft.com/office/drawing/2014/main" id="{7474234C-6912-425E-84C0-8C30A19A68FA}"/>
                </a:ext>
              </a:extLst>
            </p:cNvPr>
            <p:cNvSpPr>
              <a:spLocks noChangeArrowheads="1"/>
            </p:cNvSpPr>
            <p:nvPr/>
          </p:nvSpPr>
          <p:spPr bwMode="auto">
            <a:xfrm>
              <a:off x="3318" y="2149"/>
              <a:ext cx="61"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Rectangle 73">
              <a:extLst>
                <a:ext uri="{FF2B5EF4-FFF2-40B4-BE49-F238E27FC236}">
                  <a16:creationId xmlns:a16="http://schemas.microsoft.com/office/drawing/2014/main" id="{52EF98F7-1DFB-4D52-A527-3A235BCD9A98}"/>
                </a:ext>
              </a:extLst>
            </p:cNvPr>
            <p:cNvSpPr>
              <a:spLocks noChangeArrowheads="1"/>
            </p:cNvSpPr>
            <p:nvPr/>
          </p:nvSpPr>
          <p:spPr bwMode="auto">
            <a:xfrm>
              <a:off x="3343" y="2149"/>
              <a:ext cx="382"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a:ln>
                    <a:noFill/>
                  </a:ln>
                  <a:solidFill>
                    <a:srgbClr val="000000"/>
                  </a:solidFill>
                  <a:effectLst/>
                  <a:latin typeface="Times New Roman" panose="02020603050405020304" pitchFamily="18" charset="0"/>
                </a:rPr>
                <a:t>Processing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5" name="Rectangle 74">
              <a:extLst>
                <a:ext uri="{FF2B5EF4-FFF2-40B4-BE49-F238E27FC236}">
                  <a16:creationId xmlns:a16="http://schemas.microsoft.com/office/drawing/2014/main" id="{9E6A09BB-C9FA-47B5-9359-52E0E4D86E80}"/>
                </a:ext>
              </a:extLst>
            </p:cNvPr>
            <p:cNvSpPr>
              <a:spLocks noChangeArrowheads="1"/>
            </p:cNvSpPr>
            <p:nvPr/>
          </p:nvSpPr>
          <p:spPr bwMode="auto">
            <a:xfrm>
              <a:off x="3069" y="2227"/>
              <a:ext cx="8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6" name="Rectangle 75">
              <a:extLst>
                <a:ext uri="{FF2B5EF4-FFF2-40B4-BE49-F238E27FC236}">
                  <a16:creationId xmlns:a16="http://schemas.microsoft.com/office/drawing/2014/main" id="{932941EA-09BC-4236-8A19-67D5587FA1AE}"/>
                </a:ext>
              </a:extLst>
            </p:cNvPr>
            <p:cNvSpPr>
              <a:spLocks noChangeArrowheads="1"/>
            </p:cNvSpPr>
            <p:nvPr/>
          </p:nvSpPr>
          <p:spPr bwMode="auto">
            <a:xfrm>
              <a:off x="3104" y="2227"/>
              <a:ext cx="6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7" name="Rectangle 76">
              <a:extLst>
                <a:ext uri="{FF2B5EF4-FFF2-40B4-BE49-F238E27FC236}">
                  <a16:creationId xmlns:a16="http://schemas.microsoft.com/office/drawing/2014/main" id="{08BDC55A-1F8B-40E4-9E97-30533FAB260B}"/>
                </a:ext>
              </a:extLst>
            </p:cNvPr>
            <p:cNvSpPr>
              <a:spLocks noChangeArrowheads="1"/>
            </p:cNvSpPr>
            <p:nvPr/>
          </p:nvSpPr>
          <p:spPr bwMode="auto">
            <a:xfrm>
              <a:off x="3183" y="2234"/>
              <a:ext cx="328"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Ensemble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Rectangle 77">
              <a:extLst>
                <a:ext uri="{FF2B5EF4-FFF2-40B4-BE49-F238E27FC236}">
                  <a16:creationId xmlns:a16="http://schemas.microsoft.com/office/drawing/2014/main" id="{19D7957F-B04B-4B30-B540-D8193AF8FBFA}"/>
                </a:ext>
              </a:extLst>
            </p:cNvPr>
            <p:cNvSpPr>
              <a:spLocks noChangeArrowheads="1"/>
            </p:cNvSpPr>
            <p:nvPr/>
          </p:nvSpPr>
          <p:spPr bwMode="auto">
            <a:xfrm>
              <a:off x="3069" y="2313"/>
              <a:ext cx="80"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9" name="Rectangle 78">
              <a:extLst>
                <a:ext uri="{FF2B5EF4-FFF2-40B4-BE49-F238E27FC236}">
                  <a16:creationId xmlns:a16="http://schemas.microsoft.com/office/drawing/2014/main" id="{F06E7CE7-A9BB-4D9D-84AC-D7DAD839509F}"/>
                </a:ext>
              </a:extLst>
            </p:cNvPr>
            <p:cNvSpPr>
              <a:spLocks noChangeArrowheads="1"/>
            </p:cNvSpPr>
            <p:nvPr/>
          </p:nvSpPr>
          <p:spPr bwMode="auto">
            <a:xfrm>
              <a:off x="3104" y="2313"/>
              <a:ext cx="64"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Symbol" panose="05050102010706020507" pitchFamily="18" charset="2"/>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Rectangle 79">
              <a:extLst>
                <a:ext uri="{FF2B5EF4-FFF2-40B4-BE49-F238E27FC236}">
                  <a16:creationId xmlns:a16="http://schemas.microsoft.com/office/drawing/2014/main" id="{1255508D-BEFD-4EB7-A1DE-AAF62089192C}"/>
                </a:ext>
              </a:extLst>
            </p:cNvPr>
            <p:cNvSpPr>
              <a:spLocks noChangeArrowheads="1"/>
            </p:cNvSpPr>
            <p:nvPr/>
          </p:nvSpPr>
          <p:spPr bwMode="auto">
            <a:xfrm>
              <a:off x="3183" y="2320"/>
              <a:ext cx="55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Analog ensemble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1" name="Freeform 80">
              <a:extLst>
                <a:ext uri="{FF2B5EF4-FFF2-40B4-BE49-F238E27FC236}">
                  <a16:creationId xmlns:a16="http://schemas.microsoft.com/office/drawing/2014/main" id="{E1846CDD-06AB-4F0F-8A9C-C5AB1650ABA7}"/>
                </a:ext>
              </a:extLst>
            </p:cNvPr>
            <p:cNvSpPr>
              <a:spLocks/>
            </p:cNvSpPr>
            <p:nvPr/>
          </p:nvSpPr>
          <p:spPr bwMode="auto">
            <a:xfrm>
              <a:off x="3089" y="2545"/>
              <a:ext cx="686" cy="162"/>
            </a:xfrm>
            <a:custGeom>
              <a:avLst/>
              <a:gdLst>
                <a:gd name="T0" fmla="*/ 362 w 2903"/>
                <a:gd name="T1" fmla="*/ 726 h 726"/>
                <a:gd name="T2" fmla="*/ 2540 w 2903"/>
                <a:gd name="T3" fmla="*/ 726 h 726"/>
                <a:gd name="T4" fmla="*/ 2903 w 2903"/>
                <a:gd name="T5" fmla="*/ 363 h 726"/>
                <a:gd name="T6" fmla="*/ 2540 w 2903"/>
                <a:gd name="T7" fmla="*/ 0 h 726"/>
                <a:gd name="T8" fmla="*/ 362 w 2903"/>
                <a:gd name="T9" fmla="*/ 0 h 726"/>
                <a:gd name="T10" fmla="*/ 0 w 2903"/>
                <a:gd name="T11" fmla="*/ 363 h 726"/>
                <a:gd name="T12" fmla="*/ 362 w 2903"/>
                <a:gd name="T13" fmla="*/ 726 h 726"/>
              </a:gdLst>
              <a:ahLst/>
              <a:cxnLst>
                <a:cxn ang="0">
                  <a:pos x="T0" y="T1"/>
                </a:cxn>
                <a:cxn ang="0">
                  <a:pos x="T2" y="T3"/>
                </a:cxn>
                <a:cxn ang="0">
                  <a:pos x="T4" y="T5"/>
                </a:cxn>
                <a:cxn ang="0">
                  <a:pos x="T6" y="T7"/>
                </a:cxn>
                <a:cxn ang="0">
                  <a:pos x="T8" y="T9"/>
                </a:cxn>
                <a:cxn ang="0">
                  <a:pos x="T10" y="T11"/>
                </a:cxn>
                <a:cxn ang="0">
                  <a:pos x="T12" y="T13"/>
                </a:cxn>
              </a:cxnLst>
              <a:rect l="0" t="0" r="r" b="b"/>
              <a:pathLst>
                <a:path w="2903" h="726">
                  <a:moveTo>
                    <a:pt x="362" y="726"/>
                  </a:moveTo>
                  <a:lnTo>
                    <a:pt x="2540" y="726"/>
                  </a:lnTo>
                  <a:cubicBezTo>
                    <a:pt x="2741" y="726"/>
                    <a:pt x="2903" y="564"/>
                    <a:pt x="2903" y="363"/>
                  </a:cubicBezTo>
                  <a:cubicBezTo>
                    <a:pt x="2903" y="163"/>
                    <a:pt x="2741" y="0"/>
                    <a:pt x="2540" y="0"/>
                  </a:cubicBezTo>
                  <a:lnTo>
                    <a:pt x="362" y="0"/>
                  </a:lnTo>
                  <a:cubicBezTo>
                    <a:pt x="162" y="0"/>
                    <a:pt x="0" y="163"/>
                    <a:pt x="0" y="363"/>
                  </a:cubicBezTo>
                  <a:cubicBezTo>
                    <a:pt x="0" y="564"/>
                    <a:pt x="162" y="726"/>
                    <a:pt x="362" y="726"/>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Rectangle 81">
              <a:extLst>
                <a:ext uri="{FF2B5EF4-FFF2-40B4-BE49-F238E27FC236}">
                  <a16:creationId xmlns:a16="http://schemas.microsoft.com/office/drawing/2014/main" id="{631E6790-3D00-476F-A746-D6ED7BE95900}"/>
                </a:ext>
              </a:extLst>
            </p:cNvPr>
            <p:cNvSpPr>
              <a:spLocks noChangeArrowheads="1"/>
            </p:cNvSpPr>
            <p:nvPr/>
          </p:nvSpPr>
          <p:spPr bwMode="auto">
            <a:xfrm>
              <a:off x="3114" y="2584"/>
              <a:ext cx="616"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Probabilistic forecast</a:t>
              </a:r>
              <a:endParaRPr kumimoji="0" lang="en-US" altLang="en-US" b="0" i="0" u="none" strike="noStrike" cap="none" normalizeH="0" baseline="0">
                <a:ln>
                  <a:noFill/>
                </a:ln>
                <a:solidFill>
                  <a:schemeClr val="tx1"/>
                </a:solidFill>
                <a:effectLst/>
                <a:latin typeface="Arial" panose="020B0604020202020204" pitchFamily="34" charset="0"/>
              </a:endParaRPr>
            </a:p>
          </p:txBody>
        </p:sp>
        <p:sp>
          <p:nvSpPr>
            <p:cNvPr id="93" name="Freeform 82">
              <a:extLst>
                <a:ext uri="{FF2B5EF4-FFF2-40B4-BE49-F238E27FC236}">
                  <a16:creationId xmlns:a16="http://schemas.microsoft.com/office/drawing/2014/main" id="{D249CE21-9AC4-4A83-94AA-8ED8FDEF98DB}"/>
                </a:ext>
              </a:extLst>
            </p:cNvPr>
            <p:cNvSpPr>
              <a:spLocks/>
            </p:cNvSpPr>
            <p:nvPr/>
          </p:nvSpPr>
          <p:spPr bwMode="auto">
            <a:xfrm>
              <a:off x="2876" y="1565"/>
              <a:ext cx="1111" cy="181"/>
            </a:xfrm>
            <a:custGeom>
              <a:avLst/>
              <a:gdLst>
                <a:gd name="T0" fmla="*/ 403 w 4704"/>
                <a:gd name="T1" fmla="*/ 805 h 805"/>
                <a:gd name="T2" fmla="*/ 4302 w 4704"/>
                <a:gd name="T3" fmla="*/ 805 h 805"/>
                <a:gd name="T4" fmla="*/ 4704 w 4704"/>
                <a:gd name="T5" fmla="*/ 402 h 805"/>
                <a:gd name="T6" fmla="*/ 4302 w 4704"/>
                <a:gd name="T7" fmla="*/ 0 h 805"/>
                <a:gd name="T8" fmla="*/ 403 w 4704"/>
                <a:gd name="T9" fmla="*/ 0 h 805"/>
                <a:gd name="T10" fmla="*/ 0 w 4704"/>
                <a:gd name="T11" fmla="*/ 402 h 805"/>
                <a:gd name="T12" fmla="*/ 403 w 4704"/>
                <a:gd name="T13" fmla="*/ 805 h 805"/>
              </a:gdLst>
              <a:ahLst/>
              <a:cxnLst>
                <a:cxn ang="0">
                  <a:pos x="T0" y="T1"/>
                </a:cxn>
                <a:cxn ang="0">
                  <a:pos x="T2" y="T3"/>
                </a:cxn>
                <a:cxn ang="0">
                  <a:pos x="T4" y="T5"/>
                </a:cxn>
                <a:cxn ang="0">
                  <a:pos x="T6" y="T7"/>
                </a:cxn>
                <a:cxn ang="0">
                  <a:pos x="T8" y="T9"/>
                </a:cxn>
                <a:cxn ang="0">
                  <a:pos x="T10" y="T11"/>
                </a:cxn>
                <a:cxn ang="0">
                  <a:pos x="T12" y="T13"/>
                </a:cxn>
              </a:cxnLst>
              <a:rect l="0" t="0" r="r" b="b"/>
              <a:pathLst>
                <a:path w="4704" h="805">
                  <a:moveTo>
                    <a:pt x="403" y="805"/>
                  </a:moveTo>
                  <a:lnTo>
                    <a:pt x="4302" y="805"/>
                  </a:lnTo>
                  <a:cubicBezTo>
                    <a:pt x="4524" y="805"/>
                    <a:pt x="4704" y="624"/>
                    <a:pt x="4704" y="402"/>
                  </a:cubicBezTo>
                  <a:cubicBezTo>
                    <a:pt x="4704" y="180"/>
                    <a:pt x="4524" y="0"/>
                    <a:pt x="4302" y="0"/>
                  </a:cubicBezTo>
                  <a:lnTo>
                    <a:pt x="403" y="0"/>
                  </a:lnTo>
                  <a:cubicBezTo>
                    <a:pt x="180" y="0"/>
                    <a:pt x="0" y="180"/>
                    <a:pt x="0" y="402"/>
                  </a:cubicBezTo>
                  <a:cubicBezTo>
                    <a:pt x="0" y="624"/>
                    <a:pt x="180" y="805"/>
                    <a:pt x="403" y="805"/>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Rectangle 83">
              <a:extLst>
                <a:ext uri="{FF2B5EF4-FFF2-40B4-BE49-F238E27FC236}">
                  <a16:creationId xmlns:a16="http://schemas.microsoft.com/office/drawing/2014/main" id="{946E1AAA-5E6D-4A3D-918F-AAA61630EEF2}"/>
                </a:ext>
              </a:extLst>
            </p:cNvPr>
            <p:cNvSpPr>
              <a:spLocks noChangeArrowheads="1"/>
            </p:cNvSpPr>
            <p:nvPr/>
          </p:nvSpPr>
          <p:spPr bwMode="auto">
            <a:xfrm>
              <a:off x="2904" y="1572"/>
              <a:ext cx="68"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5" name="Rectangle 84">
              <a:extLst>
                <a:ext uri="{FF2B5EF4-FFF2-40B4-BE49-F238E27FC236}">
                  <a16:creationId xmlns:a16="http://schemas.microsoft.com/office/drawing/2014/main" id="{8559564B-9AA6-4222-98DE-8C9819A73BFA}"/>
                </a:ext>
              </a:extLst>
            </p:cNvPr>
            <p:cNvSpPr>
              <a:spLocks noChangeArrowheads="1"/>
            </p:cNvSpPr>
            <p:nvPr/>
          </p:nvSpPr>
          <p:spPr bwMode="auto">
            <a:xfrm>
              <a:off x="2941" y="1572"/>
              <a:ext cx="1059"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Times New Roman" panose="02020603050405020304" pitchFamily="18" charset="0"/>
                </a:rPr>
                <a:t>Combining the models’ outcomes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6" name="Rectangle 85">
              <a:extLst>
                <a:ext uri="{FF2B5EF4-FFF2-40B4-BE49-F238E27FC236}">
                  <a16:creationId xmlns:a16="http://schemas.microsoft.com/office/drawing/2014/main" id="{ED97C4B8-D648-48CA-B839-2F855A0E0B6F}"/>
                </a:ext>
              </a:extLst>
            </p:cNvPr>
            <p:cNvSpPr>
              <a:spLocks noChangeArrowheads="1"/>
            </p:cNvSpPr>
            <p:nvPr/>
          </p:nvSpPr>
          <p:spPr bwMode="auto">
            <a:xfrm>
              <a:off x="3110" y="1658"/>
              <a:ext cx="681"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00"/>
                  </a:solidFill>
                  <a:effectLst/>
                  <a:latin typeface="Times New Roman" panose="02020603050405020304" pitchFamily="18" charset="0"/>
                </a:rPr>
                <a:t>by ensemble learning</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7" name="Line 86">
              <a:extLst>
                <a:ext uri="{FF2B5EF4-FFF2-40B4-BE49-F238E27FC236}">
                  <a16:creationId xmlns:a16="http://schemas.microsoft.com/office/drawing/2014/main" id="{0800BE1E-D070-4017-A4C4-1DCF5173055A}"/>
                </a:ext>
              </a:extLst>
            </p:cNvPr>
            <p:cNvSpPr>
              <a:spLocks noChangeShapeType="1"/>
            </p:cNvSpPr>
            <p:nvPr/>
          </p:nvSpPr>
          <p:spPr bwMode="auto">
            <a:xfrm>
              <a:off x="3432" y="2479"/>
              <a:ext cx="0" cy="29"/>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Freeform 87">
              <a:extLst>
                <a:ext uri="{FF2B5EF4-FFF2-40B4-BE49-F238E27FC236}">
                  <a16:creationId xmlns:a16="http://schemas.microsoft.com/office/drawing/2014/main" id="{DB1BB314-A74A-4810-863E-67E7239B93DF}"/>
                </a:ext>
              </a:extLst>
            </p:cNvPr>
            <p:cNvSpPr>
              <a:spLocks/>
            </p:cNvSpPr>
            <p:nvPr/>
          </p:nvSpPr>
          <p:spPr bwMode="auto">
            <a:xfrm>
              <a:off x="3410" y="2503"/>
              <a:ext cx="44" cy="42"/>
            </a:xfrm>
            <a:custGeom>
              <a:avLst/>
              <a:gdLst>
                <a:gd name="T0" fmla="*/ 44 w 44"/>
                <a:gd name="T1" fmla="*/ 0 h 42"/>
                <a:gd name="T2" fmla="*/ 22 w 44"/>
                <a:gd name="T3" fmla="*/ 42 h 42"/>
                <a:gd name="T4" fmla="*/ 0 w 44"/>
                <a:gd name="T5" fmla="*/ 0 h 42"/>
                <a:gd name="T6" fmla="*/ 44 w 44"/>
                <a:gd name="T7" fmla="*/ 0 h 42"/>
              </a:gdLst>
              <a:ahLst/>
              <a:cxnLst>
                <a:cxn ang="0">
                  <a:pos x="T0" y="T1"/>
                </a:cxn>
                <a:cxn ang="0">
                  <a:pos x="T2" y="T3"/>
                </a:cxn>
                <a:cxn ang="0">
                  <a:pos x="T4" y="T5"/>
                </a:cxn>
                <a:cxn ang="0">
                  <a:pos x="T6" y="T7"/>
                </a:cxn>
              </a:cxnLst>
              <a:rect l="0" t="0" r="r" b="b"/>
              <a:pathLst>
                <a:path w="44" h="42">
                  <a:moveTo>
                    <a:pt x="44" y="0"/>
                  </a:moveTo>
                  <a:lnTo>
                    <a:pt x="22" y="42"/>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Line 88">
              <a:extLst>
                <a:ext uri="{FF2B5EF4-FFF2-40B4-BE49-F238E27FC236}">
                  <a16:creationId xmlns:a16="http://schemas.microsoft.com/office/drawing/2014/main" id="{23B138ED-354F-4476-A82C-DC78711ACD08}"/>
                </a:ext>
              </a:extLst>
            </p:cNvPr>
            <p:cNvSpPr>
              <a:spLocks noChangeShapeType="1"/>
            </p:cNvSpPr>
            <p:nvPr/>
          </p:nvSpPr>
          <p:spPr bwMode="auto">
            <a:xfrm>
              <a:off x="3432" y="1483"/>
              <a:ext cx="0" cy="45"/>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Freeform 89">
              <a:extLst>
                <a:ext uri="{FF2B5EF4-FFF2-40B4-BE49-F238E27FC236}">
                  <a16:creationId xmlns:a16="http://schemas.microsoft.com/office/drawing/2014/main" id="{4B22262B-C82F-43B1-AC00-1174ECD302A8}"/>
                </a:ext>
              </a:extLst>
            </p:cNvPr>
            <p:cNvSpPr>
              <a:spLocks/>
            </p:cNvSpPr>
            <p:nvPr/>
          </p:nvSpPr>
          <p:spPr bwMode="auto">
            <a:xfrm>
              <a:off x="3410" y="1523"/>
              <a:ext cx="44" cy="42"/>
            </a:xfrm>
            <a:custGeom>
              <a:avLst/>
              <a:gdLst>
                <a:gd name="T0" fmla="*/ 44 w 44"/>
                <a:gd name="T1" fmla="*/ 0 h 42"/>
                <a:gd name="T2" fmla="*/ 22 w 44"/>
                <a:gd name="T3" fmla="*/ 42 h 42"/>
                <a:gd name="T4" fmla="*/ 0 w 44"/>
                <a:gd name="T5" fmla="*/ 0 h 42"/>
                <a:gd name="T6" fmla="*/ 44 w 44"/>
                <a:gd name="T7" fmla="*/ 0 h 42"/>
              </a:gdLst>
              <a:ahLst/>
              <a:cxnLst>
                <a:cxn ang="0">
                  <a:pos x="T0" y="T1"/>
                </a:cxn>
                <a:cxn ang="0">
                  <a:pos x="T2" y="T3"/>
                </a:cxn>
                <a:cxn ang="0">
                  <a:pos x="T4" y="T5"/>
                </a:cxn>
                <a:cxn ang="0">
                  <a:pos x="T6" y="T7"/>
                </a:cxn>
              </a:cxnLst>
              <a:rect l="0" t="0" r="r" b="b"/>
              <a:pathLst>
                <a:path w="44" h="42">
                  <a:moveTo>
                    <a:pt x="44" y="0"/>
                  </a:moveTo>
                  <a:lnTo>
                    <a:pt x="22" y="42"/>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Line 90">
              <a:extLst>
                <a:ext uri="{FF2B5EF4-FFF2-40B4-BE49-F238E27FC236}">
                  <a16:creationId xmlns:a16="http://schemas.microsoft.com/office/drawing/2014/main" id="{95373D8B-DBD8-478C-B2BF-EBE5895C2037}"/>
                </a:ext>
              </a:extLst>
            </p:cNvPr>
            <p:cNvSpPr>
              <a:spLocks noChangeShapeType="1"/>
            </p:cNvSpPr>
            <p:nvPr/>
          </p:nvSpPr>
          <p:spPr bwMode="auto">
            <a:xfrm>
              <a:off x="3432" y="1746"/>
              <a:ext cx="0" cy="45"/>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Freeform 91">
              <a:extLst>
                <a:ext uri="{FF2B5EF4-FFF2-40B4-BE49-F238E27FC236}">
                  <a16:creationId xmlns:a16="http://schemas.microsoft.com/office/drawing/2014/main" id="{CAB9262E-B1FF-4D8D-BD68-9223136BAA24}"/>
                </a:ext>
              </a:extLst>
            </p:cNvPr>
            <p:cNvSpPr>
              <a:spLocks/>
            </p:cNvSpPr>
            <p:nvPr/>
          </p:nvSpPr>
          <p:spPr bwMode="auto">
            <a:xfrm>
              <a:off x="3410" y="1786"/>
              <a:ext cx="44" cy="42"/>
            </a:xfrm>
            <a:custGeom>
              <a:avLst/>
              <a:gdLst>
                <a:gd name="T0" fmla="*/ 44 w 44"/>
                <a:gd name="T1" fmla="*/ 0 h 42"/>
                <a:gd name="T2" fmla="*/ 22 w 44"/>
                <a:gd name="T3" fmla="*/ 42 h 42"/>
                <a:gd name="T4" fmla="*/ 0 w 44"/>
                <a:gd name="T5" fmla="*/ 0 h 42"/>
                <a:gd name="T6" fmla="*/ 44 w 44"/>
                <a:gd name="T7" fmla="*/ 0 h 42"/>
              </a:gdLst>
              <a:ahLst/>
              <a:cxnLst>
                <a:cxn ang="0">
                  <a:pos x="T0" y="T1"/>
                </a:cxn>
                <a:cxn ang="0">
                  <a:pos x="T2" y="T3"/>
                </a:cxn>
                <a:cxn ang="0">
                  <a:pos x="T4" y="T5"/>
                </a:cxn>
                <a:cxn ang="0">
                  <a:pos x="T6" y="T7"/>
                </a:cxn>
              </a:cxnLst>
              <a:rect l="0" t="0" r="r" b="b"/>
              <a:pathLst>
                <a:path w="44" h="42">
                  <a:moveTo>
                    <a:pt x="44" y="0"/>
                  </a:moveTo>
                  <a:lnTo>
                    <a:pt x="22" y="42"/>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Line 92">
              <a:extLst>
                <a:ext uri="{FF2B5EF4-FFF2-40B4-BE49-F238E27FC236}">
                  <a16:creationId xmlns:a16="http://schemas.microsoft.com/office/drawing/2014/main" id="{63476EC4-90A8-4BC1-AD57-B72B6E714870}"/>
                </a:ext>
              </a:extLst>
            </p:cNvPr>
            <p:cNvSpPr>
              <a:spLocks noChangeShapeType="1"/>
            </p:cNvSpPr>
            <p:nvPr/>
          </p:nvSpPr>
          <p:spPr bwMode="auto">
            <a:xfrm>
              <a:off x="3432" y="1990"/>
              <a:ext cx="0" cy="46"/>
            </a:xfrm>
            <a:prstGeom prst="line">
              <a:avLst/>
            </a:prstGeom>
            <a:noFill/>
            <a:ln w="95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Freeform 93">
              <a:extLst>
                <a:ext uri="{FF2B5EF4-FFF2-40B4-BE49-F238E27FC236}">
                  <a16:creationId xmlns:a16="http://schemas.microsoft.com/office/drawing/2014/main" id="{3ED68797-64E8-4BD5-9D0E-F6437D9DC056}"/>
                </a:ext>
              </a:extLst>
            </p:cNvPr>
            <p:cNvSpPr>
              <a:spLocks/>
            </p:cNvSpPr>
            <p:nvPr/>
          </p:nvSpPr>
          <p:spPr bwMode="auto">
            <a:xfrm>
              <a:off x="3410" y="2030"/>
              <a:ext cx="44" cy="42"/>
            </a:xfrm>
            <a:custGeom>
              <a:avLst/>
              <a:gdLst>
                <a:gd name="T0" fmla="*/ 44 w 44"/>
                <a:gd name="T1" fmla="*/ 0 h 42"/>
                <a:gd name="T2" fmla="*/ 22 w 44"/>
                <a:gd name="T3" fmla="*/ 42 h 42"/>
                <a:gd name="T4" fmla="*/ 0 w 44"/>
                <a:gd name="T5" fmla="*/ 0 h 42"/>
                <a:gd name="T6" fmla="*/ 44 w 44"/>
                <a:gd name="T7" fmla="*/ 0 h 42"/>
              </a:gdLst>
              <a:ahLst/>
              <a:cxnLst>
                <a:cxn ang="0">
                  <a:pos x="T0" y="T1"/>
                </a:cxn>
                <a:cxn ang="0">
                  <a:pos x="T2" y="T3"/>
                </a:cxn>
                <a:cxn ang="0">
                  <a:pos x="T4" y="T5"/>
                </a:cxn>
                <a:cxn ang="0">
                  <a:pos x="T6" y="T7"/>
                </a:cxn>
              </a:cxnLst>
              <a:rect l="0" t="0" r="r" b="b"/>
              <a:pathLst>
                <a:path w="44" h="42">
                  <a:moveTo>
                    <a:pt x="44" y="0"/>
                  </a:moveTo>
                  <a:lnTo>
                    <a:pt x="22" y="42"/>
                  </a:lnTo>
                  <a:lnTo>
                    <a:pt x="0" y="0"/>
                  </a:lnTo>
                  <a:lnTo>
                    <a:pt x="4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5" name="Group 104">
            <a:extLst>
              <a:ext uri="{FF2B5EF4-FFF2-40B4-BE49-F238E27FC236}">
                <a16:creationId xmlns:a16="http://schemas.microsoft.com/office/drawing/2014/main" id="{4A342A53-7E9D-4C65-A473-A860B904F9F2}"/>
              </a:ext>
            </a:extLst>
          </p:cNvPr>
          <p:cNvGrpSpPr/>
          <p:nvPr/>
        </p:nvGrpSpPr>
        <p:grpSpPr>
          <a:xfrm>
            <a:off x="435538" y="4054183"/>
            <a:ext cx="6689027" cy="2294452"/>
            <a:chOff x="0" y="0"/>
            <a:chExt cx="5597631" cy="1747093"/>
          </a:xfrm>
        </p:grpSpPr>
        <p:sp>
          <p:nvSpPr>
            <p:cNvPr id="106" name="Shape 7983">
              <a:extLst>
                <a:ext uri="{FF2B5EF4-FFF2-40B4-BE49-F238E27FC236}">
                  <a16:creationId xmlns:a16="http://schemas.microsoft.com/office/drawing/2014/main" id="{E85265AA-330A-4F21-92E1-688B7F51B220}"/>
                </a:ext>
              </a:extLst>
            </p:cNvPr>
            <p:cNvSpPr/>
            <p:nvPr/>
          </p:nvSpPr>
          <p:spPr>
            <a:xfrm>
              <a:off x="4107144" y="373045"/>
              <a:ext cx="566476" cy="724353"/>
            </a:xfrm>
            <a:custGeom>
              <a:avLst/>
              <a:gdLst/>
              <a:ahLst/>
              <a:cxnLst/>
              <a:rect l="0" t="0" r="0" b="0"/>
              <a:pathLst>
                <a:path w="566476" h="724353">
                  <a:moveTo>
                    <a:pt x="0" y="724353"/>
                  </a:moveTo>
                  <a:lnTo>
                    <a:pt x="566476" y="724353"/>
                  </a:lnTo>
                  <a:lnTo>
                    <a:pt x="566476" y="0"/>
                  </a:lnTo>
                  <a:lnTo>
                    <a:pt x="0" y="0"/>
                  </a:lnTo>
                  <a:close/>
                </a:path>
              </a:pathLst>
            </a:custGeom>
            <a:ln w="6914" cap="sq">
              <a:miter lim="127000"/>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07" name="Rectangle 106">
              <a:extLst>
                <a:ext uri="{FF2B5EF4-FFF2-40B4-BE49-F238E27FC236}">
                  <a16:creationId xmlns:a16="http://schemas.microsoft.com/office/drawing/2014/main" id="{FAC19E47-0FC3-4BA8-9314-2AEDA667B810}"/>
                </a:ext>
              </a:extLst>
            </p:cNvPr>
            <p:cNvSpPr/>
            <p:nvPr/>
          </p:nvSpPr>
          <p:spPr>
            <a:xfrm>
              <a:off x="4238501" y="403780"/>
              <a:ext cx="443346" cy="13911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Random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08" name="Rectangle 107">
              <a:extLst>
                <a:ext uri="{FF2B5EF4-FFF2-40B4-BE49-F238E27FC236}">
                  <a16:creationId xmlns:a16="http://schemas.microsoft.com/office/drawing/2014/main" id="{B60FB7C4-9EBB-4C46-A8BC-291C2233DD67}"/>
                </a:ext>
              </a:extLst>
            </p:cNvPr>
            <p:cNvSpPr/>
            <p:nvPr/>
          </p:nvSpPr>
          <p:spPr>
            <a:xfrm>
              <a:off x="4279522" y="515062"/>
              <a:ext cx="339722"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Forest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09" name="Rectangle 108">
              <a:extLst>
                <a:ext uri="{FF2B5EF4-FFF2-40B4-BE49-F238E27FC236}">
                  <a16:creationId xmlns:a16="http://schemas.microsoft.com/office/drawing/2014/main" id="{4EF1D2BF-A00C-494D-A216-950481EF8E10}"/>
                </a:ext>
              </a:extLst>
            </p:cNvPr>
            <p:cNvSpPr/>
            <p:nvPr/>
          </p:nvSpPr>
          <p:spPr>
            <a:xfrm>
              <a:off x="4296022" y="625863"/>
              <a:ext cx="297727"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fit by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10" name="Rectangle 109">
              <a:extLst>
                <a:ext uri="{FF2B5EF4-FFF2-40B4-BE49-F238E27FC236}">
                  <a16:creationId xmlns:a16="http://schemas.microsoft.com/office/drawing/2014/main" id="{BBA81517-FD96-43C5-B4E9-20CFFA457CCD}"/>
                </a:ext>
              </a:extLst>
            </p:cNvPr>
            <p:cNvSpPr/>
            <p:nvPr/>
          </p:nvSpPr>
          <p:spPr>
            <a:xfrm>
              <a:off x="4283393" y="736941"/>
              <a:ext cx="253078"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MSE</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11" name="Rectangle 110">
              <a:extLst>
                <a:ext uri="{FF2B5EF4-FFF2-40B4-BE49-F238E27FC236}">
                  <a16:creationId xmlns:a16="http://schemas.microsoft.com/office/drawing/2014/main" id="{C5C93C52-4A5D-4458-B441-B8187036F9A4}"/>
                </a:ext>
              </a:extLst>
            </p:cNvPr>
            <p:cNvSpPr/>
            <p:nvPr/>
          </p:nvSpPr>
          <p:spPr>
            <a:xfrm>
              <a:off x="4473100" y="779690"/>
              <a:ext cx="64442" cy="89913"/>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7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F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12" name="Rectangle 111">
              <a:extLst>
                <a:ext uri="{FF2B5EF4-FFF2-40B4-BE49-F238E27FC236}">
                  <a16:creationId xmlns:a16="http://schemas.microsoft.com/office/drawing/2014/main" id="{446EAD9E-8ED5-4D29-874E-6692378DF914}"/>
                </a:ext>
              </a:extLst>
            </p:cNvPr>
            <p:cNvSpPr/>
            <p:nvPr/>
          </p:nvSpPr>
          <p:spPr>
            <a:xfrm>
              <a:off x="4358981" y="847834"/>
              <a:ext cx="126968"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&amp;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13" name="Rectangle 112">
              <a:extLst>
                <a:ext uri="{FF2B5EF4-FFF2-40B4-BE49-F238E27FC236}">
                  <a16:creationId xmlns:a16="http://schemas.microsoft.com/office/drawing/2014/main" id="{C5D5F9B9-06BE-49D3-893F-4DAD8DDF0029}"/>
                </a:ext>
              </a:extLst>
            </p:cNvPr>
            <p:cNvSpPr/>
            <p:nvPr/>
          </p:nvSpPr>
          <p:spPr>
            <a:xfrm>
              <a:off x="4259887" y="958911"/>
              <a:ext cx="253831"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MSE</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14" name="Rectangle 113">
              <a:extLst>
                <a:ext uri="{FF2B5EF4-FFF2-40B4-BE49-F238E27FC236}">
                  <a16:creationId xmlns:a16="http://schemas.microsoft.com/office/drawing/2014/main" id="{05E52E66-396F-47F0-B374-1383E2EAD43C}"/>
                </a:ext>
              </a:extLst>
            </p:cNvPr>
            <p:cNvSpPr/>
            <p:nvPr/>
          </p:nvSpPr>
          <p:spPr>
            <a:xfrm>
              <a:off x="4449779" y="1001615"/>
              <a:ext cx="105665" cy="89913"/>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7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RR</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15" name="Rectangle 114">
              <a:extLst>
                <a:ext uri="{FF2B5EF4-FFF2-40B4-BE49-F238E27FC236}">
                  <a16:creationId xmlns:a16="http://schemas.microsoft.com/office/drawing/2014/main" id="{2B4D1470-3D51-4E41-9C1A-8DB7B61271D7}"/>
                </a:ext>
              </a:extLst>
            </p:cNvPr>
            <p:cNvSpPr/>
            <p:nvPr/>
          </p:nvSpPr>
          <p:spPr>
            <a:xfrm>
              <a:off x="4529699" y="958911"/>
              <a:ext cx="31340"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16" name="Shape 7993">
              <a:extLst>
                <a:ext uri="{FF2B5EF4-FFF2-40B4-BE49-F238E27FC236}">
                  <a16:creationId xmlns:a16="http://schemas.microsoft.com/office/drawing/2014/main" id="{5B78FB49-04E8-4ACE-8ABC-78A6160A371C}"/>
                </a:ext>
              </a:extLst>
            </p:cNvPr>
            <p:cNvSpPr/>
            <p:nvPr/>
          </p:nvSpPr>
          <p:spPr>
            <a:xfrm>
              <a:off x="1463871" y="46986"/>
              <a:ext cx="1255866" cy="402092"/>
            </a:xfrm>
            <a:custGeom>
              <a:avLst/>
              <a:gdLst/>
              <a:ahLst/>
              <a:cxnLst/>
              <a:rect l="0" t="0" r="0" b="0"/>
              <a:pathLst>
                <a:path w="1255866" h="402092">
                  <a:moveTo>
                    <a:pt x="201046" y="402092"/>
                  </a:moveTo>
                  <a:lnTo>
                    <a:pt x="1054821" y="402092"/>
                  </a:lnTo>
                  <a:cubicBezTo>
                    <a:pt x="1165806" y="402092"/>
                    <a:pt x="1255866" y="312031"/>
                    <a:pt x="1255866" y="201046"/>
                  </a:cubicBezTo>
                  <a:cubicBezTo>
                    <a:pt x="1255866" y="89968"/>
                    <a:pt x="1165806" y="0"/>
                    <a:pt x="1054821" y="0"/>
                  </a:cubicBezTo>
                  <a:lnTo>
                    <a:pt x="201046" y="0"/>
                  </a:lnTo>
                  <a:cubicBezTo>
                    <a:pt x="89968" y="0"/>
                    <a:pt x="0" y="89968"/>
                    <a:pt x="0" y="201046"/>
                  </a:cubicBezTo>
                  <a:cubicBezTo>
                    <a:pt x="0" y="312031"/>
                    <a:pt x="89968" y="402092"/>
                    <a:pt x="201046" y="402092"/>
                  </a:cubicBezTo>
                  <a:close/>
                </a:path>
              </a:pathLst>
            </a:custGeom>
            <a:ln w="6914" cap="sq">
              <a:miter lim="127000"/>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17" name="Rectangle 116">
              <a:extLst>
                <a:ext uri="{FF2B5EF4-FFF2-40B4-BE49-F238E27FC236}">
                  <a16:creationId xmlns:a16="http://schemas.microsoft.com/office/drawing/2014/main" id="{218D6F37-EF33-4AF7-BC37-E8225AED344C}"/>
                </a:ext>
              </a:extLst>
            </p:cNvPr>
            <p:cNvSpPr/>
            <p:nvPr/>
          </p:nvSpPr>
          <p:spPr>
            <a:xfrm>
              <a:off x="1708333" y="84764"/>
              <a:ext cx="202454"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Day</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18" name="Rectangle 117">
              <a:extLst>
                <a:ext uri="{FF2B5EF4-FFF2-40B4-BE49-F238E27FC236}">
                  <a16:creationId xmlns:a16="http://schemas.microsoft.com/office/drawing/2014/main" id="{70647BCC-C415-422B-943D-CB4256C171EE}"/>
                </a:ext>
              </a:extLst>
            </p:cNvPr>
            <p:cNvSpPr/>
            <p:nvPr/>
          </p:nvSpPr>
          <p:spPr>
            <a:xfrm>
              <a:off x="1862090" y="84764"/>
              <a:ext cx="41746"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19" name="Rectangle 118">
              <a:extLst>
                <a:ext uri="{FF2B5EF4-FFF2-40B4-BE49-F238E27FC236}">
                  <a16:creationId xmlns:a16="http://schemas.microsoft.com/office/drawing/2014/main" id="{E5E388A0-918B-47CA-BDCE-ADD75A089E1D}"/>
                </a:ext>
              </a:extLst>
            </p:cNvPr>
            <p:cNvSpPr/>
            <p:nvPr/>
          </p:nvSpPr>
          <p:spPr>
            <a:xfrm>
              <a:off x="1892694" y="84764"/>
              <a:ext cx="814955"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ahead Forecasts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20" name="Rectangle 119">
              <a:extLst>
                <a:ext uri="{FF2B5EF4-FFF2-40B4-BE49-F238E27FC236}">
                  <a16:creationId xmlns:a16="http://schemas.microsoft.com/office/drawing/2014/main" id="{FD1FDE35-9373-4BA9-8C5D-9719D6AAE3C7}"/>
                </a:ext>
              </a:extLst>
            </p:cNvPr>
            <p:cNvSpPr/>
            <p:nvPr/>
          </p:nvSpPr>
          <p:spPr>
            <a:xfrm>
              <a:off x="1590343" y="195657"/>
              <a:ext cx="1334335"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including the past forecasts</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21" name="Rectangle 120">
              <a:extLst>
                <a:ext uri="{FF2B5EF4-FFF2-40B4-BE49-F238E27FC236}">
                  <a16:creationId xmlns:a16="http://schemas.microsoft.com/office/drawing/2014/main" id="{A72AD17E-F41A-423B-AD40-75FE95B023EC}"/>
                </a:ext>
              </a:extLst>
            </p:cNvPr>
            <p:cNvSpPr/>
            <p:nvPr/>
          </p:nvSpPr>
          <p:spPr>
            <a:xfrm>
              <a:off x="1546741" y="306735"/>
              <a:ext cx="497191"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Outcomes</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22" name="Rectangle 121">
              <a:extLst>
                <a:ext uri="{FF2B5EF4-FFF2-40B4-BE49-F238E27FC236}">
                  <a16:creationId xmlns:a16="http://schemas.microsoft.com/office/drawing/2014/main" id="{FD1A8283-923A-42FF-9EF4-A41715AB23E8}"/>
                </a:ext>
              </a:extLst>
            </p:cNvPr>
            <p:cNvSpPr/>
            <p:nvPr/>
          </p:nvSpPr>
          <p:spPr>
            <a:xfrm>
              <a:off x="1948459" y="306735"/>
              <a:ext cx="31340"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23" name="Rectangle 122">
              <a:extLst>
                <a:ext uri="{FF2B5EF4-FFF2-40B4-BE49-F238E27FC236}">
                  <a16:creationId xmlns:a16="http://schemas.microsoft.com/office/drawing/2014/main" id="{DFCD1619-0B47-47BB-8EF0-F7307302DC3E}"/>
                </a:ext>
              </a:extLst>
            </p:cNvPr>
            <p:cNvSpPr/>
            <p:nvPr/>
          </p:nvSpPr>
          <p:spPr>
            <a:xfrm>
              <a:off x="1920809" y="306735"/>
              <a:ext cx="34828"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24" name="Rectangle 123">
              <a:extLst>
                <a:ext uri="{FF2B5EF4-FFF2-40B4-BE49-F238E27FC236}">
                  <a16:creationId xmlns:a16="http://schemas.microsoft.com/office/drawing/2014/main" id="{E363340A-2C21-4E2B-ACF5-27F3CC5A1A64}"/>
                </a:ext>
              </a:extLst>
            </p:cNvPr>
            <p:cNvSpPr/>
            <p:nvPr/>
          </p:nvSpPr>
          <p:spPr>
            <a:xfrm>
              <a:off x="1969480" y="306735"/>
              <a:ext cx="268141"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MLR</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25" name="Rectangle 124">
              <a:extLst>
                <a:ext uri="{FF2B5EF4-FFF2-40B4-BE49-F238E27FC236}">
                  <a16:creationId xmlns:a16="http://schemas.microsoft.com/office/drawing/2014/main" id="{92A4ADC0-7314-4C87-BAED-929977A3D978}"/>
                </a:ext>
              </a:extLst>
            </p:cNvPr>
            <p:cNvSpPr/>
            <p:nvPr/>
          </p:nvSpPr>
          <p:spPr>
            <a:xfrm>
              <a:off x="2169420" y="306735"/>
              <a:ext cx="60766"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26" name="Rectangle 125">
              <a:extLst>
                <a:ext uri="{FF2B5EF4-FFF2-40B4-BE49-F238E27FC236}">
                  <a16:creationId xmlns:a16="http://schemas.microsoft.com/office/drawing/2014/main" id="{33A14E45-C185-48E9-91DB-503A0D528AA1}"/>
                </a:ext>
              </a:extLst>
            </p:cNvPr>
            <p:cNvSpPr/>
            <p:nvPr/>
          </p:nvSpPr>
          <p:spPr>
            <a:xfrm>
              <a:off x="2215510" y="306735"/>
              <a:ext cx="267698"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ANN</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27" name="Rectangle 126">
              <a:extLst>
                <a:ext uri="{FF2B5EF4-FFF2-40B4-BE49-F238E27FC236}">
                  <a16:creationId xmlns:a16="http://schemas.microsoft.com/office/drawing/2014/main" id="{0D38E4D1-0EED-418F-B715-3E46F93E055A}"/>
                </a:ext>
              </a:extLst>
            </p:cNvPr>
            <p:cNvSpPr/>
            <p:nvPr/>
          </p:nvSpPr>
          <p:spPr>
            <a:xfrm>
              <a:off x="2415541" y="306735"/>
              <a:ext cx="60766"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28" name="Rectangle 127">
              <a:extLst>
                <a:ext uri="{FF2B5EF4-FFF2-40B4-BE49-F238E27FC236}">
                  <a16:creationId xmlns:a16="http://schemas.microsoft.com/office/drawing/2014/main" id="{0E9BE642-A322-4376-83FF-91DC14C1A6F8}"/>
                </a:ext>
              </a:extLst>
            </p:cNvPr>
            <p:cNvSpPr/>
            <p:nvPr/>
          </p:nvSpPr>
          <p:spPr>
            <a:xfrm>
              <a:off x="2461632" y="306735"/>
              <a:ext cx="23805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SVR</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29" name="Shape 8005">
              <a:extLst>
                <a:ext uri="{FF2B5EF4-FFF2-40B4-BE49-F238E27FC236}">
                  <a16:creationId xmlns:a16="http://schemas.microsoft.com/office/drawing/2014/main" id="{9A2112EA-AC02-4E30-A3DA-FDA1967BAF35}"/>
                </a:ext>
              </a:extLst>
            </p:cNvPr>
            <p:cNvSpPr/>
            <p:nvPr/>
          </p:nvSpPr>
          <p:spPr>
            <a:xfrm>
              <a:off x="1441840" y="978928"/>
              <a:ext cx="1300942" cy="556429"/>
            </a:xfrm>
            <a:custGeom>
              <a:avLst/>
              <a:gdLst/>
              <a:ahLst/>
              <a:cxnLst/>
              <a:rect l="0" t="0" r="0" b="0"/>
              <a:pathLst>
                <a:path w="1300942" h="556429">
                  <a:moveTo>
                    <a:pt x="278201" y="556429"/>
                  </a:moveTo>
                  <a:lnTo>
                    <a:pt x="1022742" y="556429"/>
                  </a:lnTo>
                  <a:cubicBezTo>
                    <a:pt x="1176314" y="556429"/>
                    <a:pt x="1300942" y="431865"/>
                    <a:pt x="1300942" y="278209"/>
                  </a:cubicBezTo>
                  <a:cubicBezTo>
                    <a:pt x="1300942" y="124554"/>
                    <a:pt x="1176314" y="0"/>
                    <a:pt x="1022742" y="0"/>
                  </a:cubicBezTo>
                  <a:lnTo>
                    <a:pt x="278201" y="0"/>
                  </a:lnTo>
                  <a:cubicBezTo>
                    <a:pt x="124536" y="0"/>
                    <a:pt x="0" y="124554"/>
                    <a:pt x="0" y="278209"/>
                  </a:cubicBezTo>
                  <a:cubicBezTo>
                    <a:pt x="0" y="431865"/>
                    <a:pt x="124536" y="556429"/>
                    <a:pt x="278201" y="556429"/>
                  </a:cubicBezTo>
                  <a:close/>
                </a:path>
              </a:pathLst>
            </a:custGeom>
            <a:ln w="6914" cap="sq">
              <a:miter lim="127000"/>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30" name="Rectangle 129">
              <a:extLst>
                <a:ext uri="{FF2B5EF4-FFF2-40B4-BE49-F238E27FC236}">
                  <a16:creationId xmlns:a16="http://schemas.microsoft.com/office/drawing/2014/main" id="{46AF579A-4263-4B50-85DF-FD7BBA7C74A3}"/>
                </a:ext>
              </a:extLst>
            </p:cNvPr>
            <p:cNvSpPr/>
            <p:nvPr/>
          </p:nvSpPr>
          <p:spPr>
            <a:xfrm>
              <a:off x="1690819" y="1038211"/>
              <a:ext cx="255352"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Hour</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31" name="Rectangle 130">
              <a:extLst>
                <a:ext uri="{FF2B5EF4-FFF2-40B4-BE49-F238E27FC236}">
                  <a16:creationId xmlns:a16="http://schemas.microsoft.com/office/drawing/2014/main" id="{8767AEB0-DC00-4814-BF79-091B29DE8148}"/>
                </a:ext>
              </a:extLst>
            </p:cNvPr>
            <p:cNvSpPr/>
            <p:nvPr/>
          </p:nvSpPr>
          <p:spPr>
            <a:xfrm>
              <a:off x="1880526" y="1038211"/>
              <a:ext cx="41848"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32" name="Rectangle 131">
              <a:extLst>
                <a:ext uri="{FF2B5EF4-FFF2-40B4-BE49-F238E27FC236}">
                  <a16:creationId xmlns:a16="http://schemas.microsoft.com/office/drawing/2014/main" id="{AB80FEBA-8F71-4018-8351-AB2E8F6842AD}"/>
                </a:ext>
              </a:extLst>
            </p:cNvPr>
            <p:cNvSpPr/>
            <p:nvPr/>
          </p:nvSpPr>
          <p:spPr>
            <a:xfrm>
              <a:off x="1911130" y="1038211"/>
              <a:ext cx="780776"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ahead Forecasts</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33" name="Rectangle 132">
              <a:extLst>
                <a:ext uri="{FF2B5EF4-FFF2-40B4-BE49-F238E27FC236}">
                  <a16:creationId xmlns:a16="http://schemas.microsoft.com/office/drawing/2014/main" id="{A6A5D78F-A166-4FC4-83EF-B31F63302C09}"/>
                </a:ext>
              </a:extLst>
            </p:cNvPr>
            <p:cNvSpPr/>
            <p:nvPr/>
          </p:nvSpPr>
          <p:spPr>
            <a:xfrm>
              <a:off x="1579281" y="1149494"/>
              <a:ext cx="31340"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34" name="Rectangle 133">
              <a:extLst>
                <a:ext uri="{FF2B5EF4-FFF2-40B4-BE49-F238E27FC236}">
                  <a16:creationId xmlns:a16="http://schemas.microsoft.com/office/drawing/2014/main" id="{9CE0F477-185D-4FC8-866C-C67C30B3791F}"/>
                </a:ext>
              </a:extLst>
            </p:cNvPr>
            <p:cNvSpPr/>
            <p:nvPr/>
          </p:nvSpPr>
          <p:spPr>
            <a:xfrm>
              <a:off x="1602326" y="1149494"/>
              <a:ext cx="1377314"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including the past forecasts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35" name="Rectangle 134">
              <a:extLst>
                <a:ext uri="{FF2B5EF4-FFF2-40B4-BE49-F238E27FC236}">
                  <a16:creationId xmlns:a16="http://schemas.microsoft.com/office/drawing/2014/main" id="{D9DE1F3F-30D1-4F84-A0C0-BB361E60DCAE}"/>
                </a:ext>
              </a:extLst>
            </p:cNvPr>
            <p:cNvSpPr/>
            <p:nvPr/>
          </p:nvSpPr>
          <p:spPr>
            <a:xfrm>
              <a:off x="1597256" y="1260341"/>
              <a:ext cx="497192"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Outcomes</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36" name="Rectangle 135">
              <a:extLst>
                <a:ext uri="{FF2B5EF4-FFF2-40B4-BE49-F238E27FC236}">
                  <a16:creationId xmlns:a16="http://schemas.microsoft.com/office/drawing/2014/main" id="{E582B697-43DF-493E-9372-2BA84AF630AD}"/>
                </a:ext>
              </a:extLst>
            </p:cNvPr>
            <p:cNvSpPr/>
            <p:nvPr/>
          </p:nvSpPr>
          <p:spPr>
            <a:xfrm>
              <a:off x="1971508" y="1260342"/>
              <a:ext cx="34828"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37" name="Rectangle 136">
              <a:extLst>
                <a:ext uri="{FF2B5EF4-FFF2-40B4-BE49-F238E27FC236}">
                  <a16:creationId xmlns:a16="http://schemas.microsoft.com/office/drawing/2014/main" id="{6781BE3B-E47C-461C-9781-8F89597E278D}"/>
                </a:ext>
              </a:extLst>
            </p:cNvPr>
            <p:cNvSpPr/>
            <p:nvPr/>
          </p:nvSpPr>
          <p:spPr>
            <a:xfrm>
              <a:off x="1999158" y="1260342"/>
              <a:ext cx="31340"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38" name="Rectangle 137">
              <a:extLst>
                <a:ext uri="{FF2B5EF4-FFF2-40B4-BE49-F238E27FC236}">
                  <a16:creationId xmlns:a16="http://schemas.microsoft.com/office/drawing/2014/main" id="{2A0BD91E-4966-4AC3-B2B0-E5EDA6181DCA}"/>
                </a:ext>
              </a:extLst>
            </p:cNvPr>
            <p:cNvSpPr/>
            <p:nvPr/>
          </p:nvSpPr>
          <p:spPr>
            <a:xfrm>
              <a:off x="2020179" y="1260341"/>
              <a:ext cx="788003"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Persistence and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39" name="Rectangle 138">
              <a:extLst>
                <a:ext uri="{FF2B5EF4-FFF2-40B4-BE49-F238E27FC236}">
                  <a16:creationId xmlns:a16="http://schemas.microsoft.com/office/drawing/2014/main" id="{F82CF15F-458D-423D-BC76-08DE227A5536}"/>
                </a:ext>
              </a:extLst>
            </p:cNvPr>
            <p:cNvSpPr/>
            <p:nvPr/>
          </p:nvSpPr>
          <p:spPr>
            <a:xfrm>
              <a:off x="1716445" y="1371419"/>
              <a:ext cx="1037968"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Combined Forecasts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40" name="Shape 8015">
              <a:extLst>
                <a:ext uri="{FF2B5EF4-FFF2-40B4-BE49-F238E27FC236}">
                  <a16:creationId xmlns:a16="http://schemas.microsoft.com/office/drawing/2014/main" id="{D495ACA6-0DC9-48A4-858F-9B921B161A73}"/>
                </a:ext>
              </a:extLst>
            </p:cNvPr>
            <p:cNvSpPr/>
            <p:nvPr/>
          </p:nvSpPr>
          <p:spPr>
            <a:xfrm>
              <a:off x="3002823" y="248850"/>
              <a:ext cx="775145" cy="414812"/>
            </a:xfrm>
            <a:custGeom>
              <a:avLst/>
              <a:gdLst/>
              <a:ahLst/>
              <a:cxnLst/>
              <a:rect l="0" t="0" r="0" b="0"/>
              <a:pathLst>
                <a:path w="775145" h="414812">
                  <a:moveTo>
                    <a:pt x="193763" y="414812"/>
                  </a:moveTo>
                  <a:lnTo>
                    <a:pt x="581382" y="414812"/>
                  </a:lnTo>
                  <a:cubicBezTo>
                    <a:pt x="688403" y="414812"/>
                    <a:pt x="775145" y="321986"/>
                    <a:pt x="775145" y="207406"/>
                  </a:cubicBezTo>
                  <a:cubicBezTo>
                    <a:pt x="775145" y="92918"/>
                    <a:pt x="688403" y="0"/>
                    <a:pt x="581382" y="0"/>
                  </a:cubicBezTo>
                  <a:lnTo>
                    <a:pt x="193763" y="0"/>
                  </a:lnTo>
                  <a:cubicBezTo>
                    <a:pt x="86742" y="0"/>
                    <a:pt x="0" y="92918"/>
                    <a:pt x="0" y="207406"/>
                  </a:cubicBezTo>
                  <a:cubicBezTo>
                    <a:pt x="0" y="321986"/>
                    <a:pt x="86742" y="414812"/>
                    <a:pt x="193763" y="414812"/>
                  </a:cubicBezTo>
                  <a:close/>
                </a:path>
              </a:pathLst>
            </a:custGeom>
            <a:ln w="6914" cap="sq">
              <a:miter lim="127000"/>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41" name="Rectangle 140">
              <a:extLst>
                <a:ext uri="{FF2B5EF4-FFF2-40B4-BE49-F238E27FC236}">
                  <a16:creationId xmlns:a16="http://schemas.microsoft.com/office/drawing/2014/main" id="{04E6F1B5-F639-48FE-AB5A-55E8717CBBCA}"/>
                </a:ext>
              </a:extLst>
            </p:cNvPr>
            <p:cNvSpPr/>
            <p:nvPr/>
          </p:nvSpPr>
          <p:spPr>
            <a:xfrm>
              <a:off x="3119616" y="290398"/>
              <a:ext cx="854521"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Ramp Rates of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42" name="Rectangle 141">
              <a:extLst>
                <a:ext uri="{FF2B5EF4-FFF2-40B4-BE49-F238E27FC236}">
                  <a16:creationId xmlns:a16="http://schemas.microsoft.com/office/drawing/2014/main" id="{01ACD26C-100D-431F-87AE-C77AC7BFE6D4}"/>
                </a:ext>
              </a:extLst>
            </p:cNvPr>
            <p:cNvSpPr/>
            <p:nvPr/>
          </p:nvSpPr>
          <p:spPr>
            <a:xfrm>
              <a:off x="3194097" y="401681"/>
              <a:ext cx="202454"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Day</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43" name="Rectangle 142">
              <a:extLst>
                <a:ext uri="{FF2B5EF4-FFF2-40B4-BE49-F238E27FC236}">
                  <a16:creationId xmlns:a16="http://schemas.microsoft.com/office/drawing/2014/main" id="{1B3F3CB5-7D3A-47F5-B63C-FF949277974F}"/>
                </a:ext>
              </a:extLst>
            </p:cNvPr>
            <p:cNvSpPr/>
            <p:nvPr/>
          </p:nvSpPr>
          <p:spPr>
            <a:xfrm>
              <a:off x="3347762" y="401681"/>
              <a:ext cx="41746"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44" name="Rectangle 143">
              <a:extLst>
                <a:ext uri="{FF2B5EF4-FFF2-40B4-BE49-F238E27FC236}">
                  <a16:creationId xmlns:a16="http://schemas.microsoft.com/office/drawing/2014/main" id="{6F5501E5-62C3-4EBC-9505-B9E4F2B9915D}"/>
                </a:ext>
              </a:extLst>
            </p:cNvPr>
            <p:cNvSpPr/>
            <p:nvPr/>
          </p:nvSpPr>
          <p:spPr>
            <a:xfrm>
              <a:off x="3378458" y="401681"/>
              <a:ext cx="317909"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ahead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45" name="Rectangle 144">
              <a:extLst>
                <a:ext uri="{FF2B5EF4-FFF2-40B4-BE49-F238E27FC236}">
                  <a16:creationId xmlns:a16="http://schemas.microsoft.com/office/drawing/2014/main" id="{2F337AFD-B138-44F4-9B18-3B876330EAF0}"/>
                </a:ext>
              </a:extLst>
            </p:cNvPr>
            <p:cNvSpPr/>
            <p:nvPr/>
          </p:nvSpPr>
          <p:spPr>
            <a:xfrm>
              <a:off x="3219631" y="512276"/>
              <a:ext cx="460582"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Forecasts</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46" name="Shape 8021">
              <a:extLst>
                <a:ext uri="{FF2B5EF4-FFF2-40B4-BE49-F238E27FC236}">
                  <a16:creationId xmlns:a16="http://schemas.microsoft.com/office/drawing/2014/main" id="{300F2458-E8F4-4ACF-B5D4-D3512FC96835}"/>
                </a:ext>
              </a:extLst>
            </p:cNvPr>
            <p:cNvSpPr/>
            <p:nvPr/>
          </p:nvSpPr>
          <p:spPr>
            <a:xfrm>
              <a:off x="2742782" y="1086917"/>
              <a:ext cx="203258" cy="170220"/>
            </a:xfrm>
            <a:custGeom>
              <a:avLst/>
              <a:gdLst/>
              <a:ahLst/>
              <a:cxnLst/>
              <a:rect l="0" t="0" r="0" b="0"/>
              <a:pathLst>
                <a:path w="203258" h="170220">
                  <a:moveTo>
                    <a:pt x="0" y="170220"/>
                  </a:moveTo>
                  <a:lnTo>
                    <a:pt x="67937" y="170220"/>
                  </a:lnTo>
                  <a:lnTo>
                    <a:pt x="67937" y="0"/>
                  </a:lnTo>
                  <a:lnTo>
                    <a:pt x="203258"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47" name="Shape 8022">
              <a:extLst>
                <a:ext uri="{FF2B5EF4-FFF2-40B4-BE49-F238E27FC236}">
                  <a16:creationId xmlns:a16="http://schemas.microsoft.com/office/drawing/2014/main" id="{B8329051-DF3B-4626-ADC6-35DB67EF82C0}"/>
                </a:ext>
              </a:extLst>
            </p:cNvPr>
            <p:cNvSpPr/>
            <p:nvPr/>
          </p:nvSpPr>
          <p:spPr>
            <a:xfrm>
              <a:off x="2937928" y="1054470"/>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148" name="Shape 8023">
              <a:extLst>
                <a:ext uri="{FF2B5EF4-FFF2-40B4-BE49-F238E27FC236}">
                  <a16:creationId xmlns:a16="http://schemas.microsoft.com/office/drawing/2014/main" id="{2D5D90B3-A2F2-4354-BB98-EB30263672E3}"/>
                </a:ext>
              </a:extLst>
            </p:cNvPr>
            <p:cNvSpPr/>
            <p:nvPr/>
          </p:nvSpPr>
          <p:spPr>
            <a:xfrm>
              <a:off x="2719737" y="250970"/>
              <a:ext cx="226303" cy="205286"/>
            </a:xfrm>
            <a:custGeom>
              <a:avLst/>
              <a:gdLst/>
              <a:ahLst/>
              <a:cxnLst/>
              <a:rect l="0" t="0" r="0" b="0"/>
              <a:pathLst>
                <a:path w="226303" h="205286">
                  <a:moveTo>
                    <a:pt x="0" y="0"/>
                  </a:moveTo>
                  <a:lnTo>
                    <a:pt x="97527" y="0"/>
                  </a:lnTo>
                  <a:lnTo>
                    <a:pt x="97527" y="205286"/>
                  </a:lnTo>
                  <a:lnTo>
                    <a:pt x="226303" y="205286"/>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49" name="Shape 8024">
              <a:extLst>
                <a:ext uri="{FF2B5EF4-FFF2-40B4-BE49-F238E27FC236}">
                  <a16:creationId xmlns:a16="http://schemas.microsoft.com/office/drawing/2014/main" id="{95747140-B690-48E5-9F72-2EDF9DD1D28D}"/>
                </a:ext>
              </a:extLst>
            </p:cNvPr>
            <p:cNvSpPr/>
            <p:nvPr/>
          </p:nvSpPr>
          <p:spPr>
            <a:xfrm>
              <a:off x="2937928" y="423808"/>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150" name="Shape 8025">
              <a:extLst>
                <a:ext uri="{FF2B5EF4-FFF2-40B4-BE49-F238E27FC236}">
                  <a16:creationId xmlns:a16="http://schemas.microsoft.com/office/drawing/2014/main" id="{85E71EBC-43D7-4F87-8626-30248FB066E4}"/>
                </a:ext>
              </a:extLst>
            </p:cNvPr>
            <p:cNvSpPr/>
            <p:nvPr/>
          </p:nvSpPr>
          <p:spPr>
            <a:xfrm>
              <a:off x="2817264" y="62646"/>
              <a:ext cx="1573151" cy="253588"/>
            </a:xfrm>
            <a:custGeom>
              <a:avLst/>
              <a:gdLst/>
              <a:ahLst/>
              <a:cxnLst/>
              <a:rect l="0" t="0" r="0" b="0"/>
              <a:pathLst>
                <a:path w="1573151" h="253588">
                  <a:moveTo>
                    <a:pt x="0" y="186204"/>
                  </a:moveTo>
                  <a:lnTo>
                    <a:pt x="0" y="0"/>
                  </a:lnTo>
                  <a:lnTo>
                    <a:pt x="1573151" y="0"/>
                  </a:lnTo>
                  <a:lnTo>
                    <a:pt x="1573151" y="253588"/>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51" name="Shape 8026">
              <a:extLst>
                <a:ext uri="{FF2B5EF4-FFF2-40B4-BE49-F238E27FC236}">
                  <a16:creationId xmlns:a16="http://schemas.microsoft.com/office/drawing/2014/main" id="{5F5523D9-0015-43D2-B8BB-FE7BBDDED9E2}"/>
                </a:ext>
              </a:extLst>
            </p:cNvPr>
            <p:cNvSpPr/>
            <p:nvPr/>
          </p:nvSpPr>
          <p:spPr>
            <a:xfrm>
              <a:off x="2792928" y="224514"/>
              <a:ext cx="48671" cy="48671"/>
            </a:xfrm>
            <a:custGeom>
              <a:avLst/>
              <a:gdLst/>
              <a:ahLst/>
              <a:cxnLst/>
              <a:rect l="0" t="0" r="0" b="0"/>
              <a:pathLst>
                <a:path w="48671" h="48671">
                  <a:moveTo>
                    <a:pt x="24336" y="0"/>
                  </a:moveTo>
                  <a:cubicBezTo>
                    <a:pt x="37794" y="0"/>
                    <a:pt x="48671" y="10969"/>
                    <a:pt x="48671" y="24336"/>
                  </a:cubicBezTo>
                  <a:cubicBezTo>
                    <a:pt x="48671" y="37794"/>
                    <a:pt x="37794" y="48671"/>
                    <a:pt x="24336" y="48671"/>
                  </a:cubicBezTo>
                  <a:cubicBezTo>
                    <a:pt x="10877" y="48671"/>
                    <a:pt x="0" y="37794"/>
                    <a:pt x="0" y="24336"/>
                  </a:cubicBezTo>
                  <a:cubicBezTo>
                    <a:pt x="0" y="10969"/>
                    <a:pt x="10877" y="0"/>
                    <a:pt x="24336" y="0"/>
                  </a:cubicBez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152" name="Shape 8027">
              <a:extLst>
                <a:ext uri="{FF2B5EF4-FFF2-40B4-BE49-F238E27FC236}">
                  <a16:creationId xmlns:a16="http://schemas.microsoft.com/office/drawing/2014/main" id="{A93BE57F-BF6D-48F5-8645-AD1E46239546}"/>
                </a:ext>
              </a:extLst>
            </p:cNvPr>
            <p:cNvSpPr/>
            <p:nvPr/>
          </p:nvSpPr>
          <p:spPr>
            <a:xfrm>
              <a:off x="4357967" y="308122"/>
              <a:ext cx="64895" cy="64895"/>
            </a:xfrm>
            <a:custGeom>
              <a:avLst/>
              <a:gdLst/>
              <a:ahLst/>
              <a:cxnLst/>
              <a:rect l="0" t="0" r="0" b="0"/>
              <a:pathLst>
                <a:path w="64895" h="64895">
                  <a:moveTo>
                    <a:pt x="0" y="0"/>
                  </a:moveTo>
                  <a:lnTo>
                    <a:pt x="64895" y="0"/>
                  </a:lnTo>
                  <a:lnTo>
                    <a:pt x="32448"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153" name="Shape 8028">
              <a:extLst>
                <a:ext uri="{FF2B5EF4-FFF2-40B4-BE49-F238E27FC236}">
                  <a16:creationId xmlns:a16="http://schemas.microsoft.com/office/drawing/2014/main" id="{B83FC078-6F9D-4A97-B57F-B59926400CE2}"/>
                </a:ext>
              </a:extLst>
            </p:cNvPr>
            <p:cNvSpPr/>
            <p:nvPr/>
          </p:nvSpPr>
          <p:spPr>
            <a:xfrm>
              <a:off x="3777968" y="907009"/>
              <a:ext cx="272393" cy="171501"/>
            </a:xfrm>
            <a:custGeom>
              <a:avLst/>
              <a:gdLst/>
              <a:ahLst/>
              <a:cxnLst/>
              <a:rect l="0" t="0" r="0" b="0"/>
              <a:pathLst>
                <a:path w="272393" h="171501">
                  <a:moveTo>
                    <a:pt x="0" y="171501"/>
                  </a:moveTo>
                  <a:lnTo>
                    <a:pt x="124444" y="171501"/>
                  </a:lnTo>
                  <a:lnTo>
                    <a:pt x="124444" y="0"/>
                  </a:lnTo>
                  <a:lnTo>
                    <a:pt x="272393"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54" name="Shape 8029">
              <a:extLst>
                <a:ext uri="{FF2B5EF4-FFF2-40B4-BE49-F238E27FC236}">
                  <a16:creationId xmlns:a16="http://schemas.microsoft.com/office/drawing/2014/main" id="{1DEC0EDE-3EED-4CED-920B-760E01C3A638}"/>
                </a:ext>
              </a:extLst>
            </p:cNvPr>
            <p:cNvSpPr/>
            <p:nvPr/>
          </p:nvSpPr>
          <p:spPr>
            <a:xfrm>
              <a:off x="4042249" y="874561"/>
              <a:ext cx="64895" cy="64894"/>
            </a:xfrm>
            <a:custGeom>
              <a:avLst/>
              <a:gdLst/>
              <a:ahLst/>
              <a:cxnLst/>
              <a:rect l="0" t="0" r="0" b="0"/>
              <a:pathLst>
                <a:path w="64895" h="64894">
                  <a:moveTo>
                    <a:pt x="0" y="0"/>
                  </a:moveTo>
                  <a:lnTo>
                    <a:pt x="64895" y="32448"/>
                  </a:lnTo>
                  <a:lnTo>
                    <a:pt x="0" y="64894"/>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155" name="Shape 8030">
              <a:extLst>
                <a:ext uri="{FF2B5EF4-FFF2-40B4-BE49-F238E27FC236}">
                  <a16:creationId xmlns:a16="http://schemas.microsoft.com/office/drawing/2014/main" id="{830C3822-66D8-494F-B4D0-D384DAF1C1DF}"/>
                </a:ext>
              </a:extLst>
            </p:cNvPr>
            <p:cNvSpPr/>
            <p:nvPr/>
          </p:nvSpPr>
          <p:spPr>
            <a:xfrm>
              <a:off x="4792874" y="521612"/>
              <a:ext cx="633003" cy="427238"/>
            </a:xfrm>
            <a:custGeom>
              <a:avLst/>
              <a:gdLst/>
              <a:ahLst/>
              <a:cxnLst/>
              <a:rect l="0" t="0" r="0" b="0"/>
              <a:pathLst>
                <a:path w="633003" h="427238">
                  <a:moveTo>
                    <a:pt x="158274" y="427238"/>
                  </a:moveTo>
                  <a:lnTo>
                    <a:pt x="474730" y="427238"/>
                  </a:lnTo>
                  <a:cubicBezTo>
                    <a:pt x="562116" y="427238"/>
                    <a:pt x="633003" y="331591"/>
                    <a:pt x="633003" y="213582"/>
                  </a:cubicBezTo>
                  <a:cubicBezTo>
                    <a:pt x="633003" y="95591"/>
                    <a:pt x="562116" y="0"/>
                    <a:pt x="474730" y="0"/>
                  </a:cubicBezTo>
                  <a:lnTo>
                    <a:pt x="158274" y="0"/>
                  </a:lnTo>
                  <a:cubicBezTo>
                    <a:pt x="70887" y="0"/>
                    <a:pt x="0" y="95591"/>
                    <a:pt x="0" y="213582"/>
                  </a:cubicBezTo>
                  <a:cubicBezTo>
                    <a:pt x="0" y="331591"/>
                    <a:pt x="70887" y="427238"/>
                    <a:pt x="158274" y="427238"/>
                  </a:cubicBez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56" name="Rectangle 155">
              <a:extLst>
                <a:ext uri="{FF2B5EF4-FFF2-40B4-BE49-F238E27FC236}">
                  <a16:creationId xmlns:a16="http://schemas.microsoft.com/office/drawing/2014/main" id="{0D23957F-563D-44B0-97DF-5BE45BC3EFEF}"/>
                </a:ext>
              </a:extLst>
            </p:cNvPr>
            <p:cNvSpPr/>
            <p:nvPr/>
          </p:nvSpPr>
          <p:spPr>
            <a:xfrm>
              <a:off x="4826336" y="625863"/>
              <a:ext cx="725074"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Adjusted Hour</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57" name="Rectangle 156">
              <a:extLst>
                <a:ext uri="{FF2B5EF4-FFF2-40B4-BE49-F238E27FC236}">
                  <a16:creationId xmlns:a16="http://schemas.microsoft.com/office/drawing/2014/main" id="{CA4558BE-B200-46BB-846F-4B8A9900321D}"/>
                </a:ext>
              </a:extLst>
            </p:cNvPr>
            <p:cNvSpPr/>
            <p:nvPr/>
          </p:nvSpPr>
          <p:spPr>
            <a:xfrm>
              <a:off x="5372044" y="625863"/>
              <a:ext cx="41745"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58" name="Rectangle 157">
              <a:extLst>
                <a:ext uri="{FF2B5EF4-FFF2-40B4-BE49-F238E27FC236}">
                  <a16:creationId xmlns:a16="http://schemas.microsoft.com/office/drawing/2014/main" id="{D1E79A16-5F2E-4698-94B8-0F3DA01B57E9}"/>
                </a:ext>
              </a:extLst>
            </p:cNvPr>
            <p:cNvSpPr/>
            <p:nvPr/>
          </p:nvSpPr>
          <p:spPr>
            <a:xfrm>
              <a:off x="4821266" y="736941"/>
              <a:ext cx="77636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ahead Forecasts</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59" name="Shape 8034">
              <a:extLst>
                <a:ext uri="{FF2B5EF4-FFF2-40B4-BE49-F238E27FC236}">
                  <a16:creationId xmlns:a16="http://schemas.microsoft.com/office/drawing/2014/main" id="{F4016B27-D9D2-4705-A3AB-EF42A2A8FCB3}"/>
                </a:ext>
              </a:extLst>
            </p:cNvPr>
            <p:cNvSpPr/>
            <p:nvPr/>
          </p:nvSpPr>
          <p:spPr>
            <a:xfrm>
              <a:off x="4673685" y="735194"/>
              <a:ext cx="62406" cy="0"/>
            </a:xfrm>
            <a:custGeom>
              <a:avLst/>
              <a:gdLst/>
              <a:ahLst/>
              <a:cxnLst/>
              <a:rect l="0" t="0" r="0" b="0"/>
              <a:pathLst>
                <a:path w="62406">
                  <a:moveTo>
                    <a:pt x="0" y="0"/>
                  </a:moveTo>
                  <a:lnTo>
                    <a:pt x="62406"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60" name="Shape 8035">
              <a:extLst>
                <a:ext uri="{FF2B5EF4-FFF2-40B4-BE49-F238E27FC236}">
                  <a16:creationId xmlns:a16="http://schemas.microsoft.com/office/drawing/2014/main" id="{6B89FC8F-3762-4EAA-873C-5D93F49E0790}"/>
                </a:ext>
              </a:extLst>
            </p:cNvPr>
            <p:cNvSpPr/>
            <p:nvPr/>
          </p:nvSpPr>
          <p:spPr>
            <a:xfrm>
              <a:off x="4727979" y="702746"/>
              <a:ext cx="64895" cy="64894"/>
            </a:xfrm>
            <a:custGeom>
              <a:avLst/>
              <a:gdLst/>
              <a:ahLst/>
              <a:cxnLst/>
              <a:rect l="0" t="0" r="0" b="0"/>
              <a:pathLst>
                <a:path w="64895" h="64894">
                  <a:moveTo>
                    <a:pt x="0" y="0"/>
                  </a:moveTo>
                  <a:lnTo>
                    <a:pt x="64895" y="32448"/>
                  </a:lnTo>
                  <a:lnTo>
                    <a:pt x="0" y="64894"/>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161" name="Shape 8036">
              <a:extLst>
                <a:ext uri="{FF2B5EF4-FFF2-40B4-BE49-F238E27FC236}">
                  <a16:creationId xmlns:a16="http://schemas.microsoft.com/office/drawing/2014/main" id="{DD74363F-76E4-4D05-8E53-18F13AEADECE}"/>
                </a:ext>
              </a:extLst>
            </p:cNvPr>
            <p:cNvSpPr/>
            <p:nvPr/>
          </p:nvSpPr>
          <p:spPr>
            <a:xfrm>
              <a:off x="3002823" y="871722"/>
              <a:ext cx="775145" cy="413567"/>
            </a:xfrm>
            <a:custGeom>
              <a:avLst/>
              <a:gdLst/>
              <a:ahLst/>
              <a:cxnLst/>
              <a:rect l="0" t="0" r="0" b="0"/>
              <a:pathLst>
                <a:path w="775145" h="413567">
                  <a:moveTo>
                    <a:pt x="193763" y="413567"/>
                  </a:moveTo>
                  <a:lnTo>
                    <a:pt x="581382" y="413567"/>
                  </a:lnTo>
                  <a:cubicBezTo>
                    <a:pt x="688403" y="413567"/>
                    <a:pt x="775145" y="320991"/>
                    <a:pt x="775145" y="206788"/>
                  </a:cubicBezTo>
                  <a:cubicBezTo>
                    <a:pt x="775145" y="92586"/>
                    <a:pt x="688403" y="0"/>
                    <a:pt x="581382" y="0"/>
                  </a:cubicBezTo>
                  <a:lnTo>
                    <a:pt x="193763" y="0"/>
                  </a:lnTo>
                  <a:cubicBezTo>
                    <a:pt x="86742" y="0"/>
                    <a:pt x="0" y="92586"/>
                    <a:pt x="0" y="206788"/>
                  </a:cubicBezTo>
                  <a:cubicBezTo>
                    <a:pt x="0" y="320991"/>
                    <a:pt x="86742" y="413567"/>
                    <a:pt x="193763" y="413567"/>
                  </a:cubicBez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62" name="Rectangle 161">
              <a:extLst>
                <a:ext uri="{FF2B5EF4-FFF2-40B4-BE49-F238E27FC236}">
                  <a16:creationId xmlns:a16="http://schemas.microsoft.com/office/drawing/2014/main" id="{848EA347-8E65-4244-A074-D2BC8DCEA1EF}"/>
                </a:ext>
              </a:extLst>
            </p:cNvPr>
            <p:cNvSpPr/>
            <p:nvPr/>
          </p:nvSpPr>
          <p:spPr>
            <a:xfrm>
              <a:off x="3119616" y="914895"/>
              <a:ext cx="854192"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Ramp Rates of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63" name="Rectangle 162">
              <a:extLst>
                <a:ext uri="{FF2B5EF4-FFF2-40B4-BE49-F238E27FC236}">
                  <a16:creationId xmlns:a16="http://schemas.microsoft.com/office/drawing/2014/main" id="{9DEBDD7A-B81B-450D-9631-DA8EF332ADC9}"/>
                </a:ext>
              </a:extLst>
            </p:cNvPr>
            <p:cNvSpPr/>
            <p:nvPr/>
          </p:nvSpPr>
          <p:spPr>
            <a:xfrm>
              <a:off x="3176030" y="1025742"/>
              <a:ext cx="25485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Hour</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64" name="Rectangle 163">
              <a:extLst>
                <a:ext uri="{FF2B5EF4-FFF2-40B4-BE49-F238E27FC236}">
                  <a16:creationId xmlns:a16="http://schemas.microsoft.com/office/drawing/2014/main" id="{C5261BC4-FF3F-4B78-B671-3791A02A3D0A}"/>
                </a:ext>
              </a:extLst>
            </p:cNvPr>
            <p:cNvSpPr/>
            <p:nvPr/>
          </p:nvSpPr>
          <p:spPr>
            <a:xfrm>
              <a:off x="3365737" y="1025742"/>
              <a:ext cx="41746"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65" name="Rectangle 164">
              <a:extLst>
                <a:ext uri="{FF2B5EF4-FFF2-40B4-BE49-F238E27FC236}">
                  <a16:creationId xmlns:a16="http://schemas.microsoft.com/office/drawing/2014/main" id="{10D2FE89-93BD-49CC-B5F0-75B83DE3A19F}"/>
                </a:ext>
              </a:extLst>
            </p:cNvPr>
            <p:cNvSpPr/>
            <p:nvPr/>
          </p:nvSpPr>
          <p:spPr>
            <a:xfrm>
              <a:off x="3396433" y="1025742"/>
              <a:ext cx="317909"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ahead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66" name="Rectangle 165">
              <a:extLst>
                <a:ext uri="{FF2B5EF4-FFF2-40B4-BE49-F238E27FC236}">
                  <a16:creationId xmlns:a16="http://schemas.microsoft.com/office/drawing/2014/main" id="{84286195-FD37-4029-A5BA-16D4237ED56C}"/>
                </a:ext>
              </a:extLst>
            </p:cNvPr>
            <p:cNvSpPr/>
            <p:nvPr/>
          </p:nvSpPr>
          <p:spPr>
            <a:xfrm>
              <a:off x="3219631" y="1136383"/>
              <a:ext cx="460582"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Forecasts</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67" name="Shape 8042">
              <a:extLst>
                <a:ext uri="{FF2B5EF4-FFF2-40B4-BE49-F238E27FC236}">
                  <a16:creationId xmlns:a16="http://schemas.microsoft.com/office/drawing/2014/main" id="{748126AB-CB37-4976-AE88-83201FC78BEA}"/>
                </a:ext>
              </a:extLst>
            </p:cNvPr>
            <p:cNvSpPr/>
            <p:nvPr/>
          </p:nvSpPr>
          <p:spPr>
            <a:xfrm>
              <a:off x="2810719" y="1154182"/>
              <a:ext cx="1579696" cy="277352"/>
            </a:xfrm>
            <a:custGeom>
              <a:avLst/>
              <a:gdLst/>
              <a:ahLst/>
              <a:cxnLst/>
              <a:rect l="0" t="0" r="0" b="0"/>
              <a:pathLst>
                <a:path w="1579696" h="277352">
                  <a:moveTo>
                    <a:pt x="0" y="102956"/>
                  </a:moveTo>
                  <a:lnTo>
                    <a:pt x="0" y="277352"/>
                  </a:lnTo>
                  <a:lnTo>
                    <a:pt x="1579696" y="277352"/>
                  </a:lnTo>
                  <a:lnTo>
                    <a:pt x="1579696"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68" name="Shape 8043">
              <a:extLst>
                <a:ext uri="{FF2B5EF4-FFF2-40B4-BE49-F238E27FC236}">
                  <a16:creationId xmlns:a16="http://schemas.microsoft.com/office/drawing/2014/main" id="{E9E5F7C6-693E-40B9-8E51-632EE7BB2122}"/>
                </a:ext>
              </a:extLst>
            </p:cNvPr>
            <p:cNvSpPr/>
            <p:nvPr/>
          </p:nvSpPr>
          <p:spPr>
            <a:xfrm>
              <a:off x="2786383" y="1232802"/>
              <a:ext cx="48671" cy="48671"/>
            </a:xfrm>
            <a:custGeom>
              <a:avLst/>
              <a:gdLst/>
              <a:ahLst/>
              <a:cxnLst/>
              <a:rect l="0" t="0" r="0" b="0"/>
              <a:pathLst>
                <a:path w="48671" h="48671">
                  <a:moveTo>
                    <a:pt x="24336" y="0"/>
                  </a:moveTo>
                  <a:cubicBezTo>
                    <a:pt x="37702" y="0"/>
                    <a:pt x="48671" y="10896"/>
                    <a:pt x="48671" y="24336"/>
                  </a:cubicBezTo>
                  <a:cubicBezTo>
                    <a:pt x="48671" y="37776"/>
                    <a:pt x="37702" y="48671"/>
                    <a:pt x="24336" y="48671"/>
                  </a:cubicBezTo>
                  <a:cubicBezTo>
                    <a:pt x="10877" y="48671"/>
                    <a:pt x="0" y="37776"/>
                    <a:pt x="0" y="24336"/>
                  </a:cubicBezTo>
                  <a:cubicBezTo>
                    <a:pt x="0" y="10896"/>
                    <a:pt x="10877" y="0"/>
                    <a:pt x="24336" y="0"/>
                  </a:cubicBez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169" name="Shape 8044">
              <a:extLst>
                <a:ext uri="{FF2B5EF4-FFF2-40B4-BE49-F238E27FC236}">
                  <a16:creationId xmlns:a16="http://schemas.microsoft.com/office/drawing/2014/main" id="{029D7267-3699-482B-85FF-DA0DC28884F9}"/>
                </a:ext>
              </a:extLst>
            </p:cNvPr>
            <p:cNvSpPr/>
            <p:nvPr/>
          </p:nvSpPr>
          <p:spPr>
            <a:xfrm>
              <a:off x="4357967" y="1097398"/>
              <a:ext cx="64895" cy="64895"/>
            </a:xfrm>
            <a:custGeom>
              <a:avLst/>
              <a:gdLst/>
              <a:ahLst/>
              <a:cxnLst/>
              <a:rect l="0" t="0" r="0" b="0"/>
              <a:pathLst>
                <a:path w="64895" h="64895">
                  <a:moveTo>
                    <a:pt x="32448" y="0"/>
                  </a:moveTo>
                  <a:lnTo>
                    <a:pt x="64895" y="64895"/>
                  </a:lnTo>
                  <a:lnTo>
                    <a:pt x="0" y="64895"/>
                  </a:lnTo>
                  <a:lnTo>
                    <a:pt x="32448"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170" name="Shape 8045">
              <a:extLst>
                <a:ext uri="{FF2B5EF4-FFF2-40B4-BE49-F238E27FC236}">
                  <a16:creationId xmlns:a16="http://schemas.microsoft.com/office/drawing/2014/main" id="{1731F41E-DCAB-4996-9740-E7D76B16590C}"/>
                </a:ext>
              </a:extLst>
            </p:cNvPr>
            <p:cNvSpPr/>
            <p:nvPr/>
          </p:nvSpPr>
          <p:spPr>
            <a:xfrm>
              <a:off x="2892207" y="0"/>
              <a:ext cx="2572940" cy="1576284"/>
            </a:xfrm>
            <a:custGeom>
              <a:avLst/>
              <a:gdLst/>
              <a:ahLst/>
              <a:cxnLst/>
              <a:rect l="0" t="0" r="0" b="0"/>
              <a:pathLst>
                <a:path w="2572940" h="1576284">
                  <a:moveTo>
                    <a:pt x="0" y="1576284"/>
                  </a:moveTo>
                  <a:lnTo>
                    <a:pt x="2572940" y="1576284"/>
                  </a:lnTo>
                  <a:lnTo>
                    <a:pt x="2572940" y="0"/>
                  </a:lnTo>
                  <a:lnTo>
                    <a:pt x="0" y="0"/>
                  </a:lnTo>
                  <a:close/>
                </a:path>
              </a:pathLst>
            </a:custGeom>
            <a:ln w="6914" cap="sq">
              <a:custDash>
                <a:ds d="435498" sp="217749"/>
                <a:ds d="54437" sp="217749"/>
              </a:custDash>
              <a:miter lim="100000"/>
            </a:ln>
          </p:spPr>
          <p:style>
            <a:lnRef idx="1">
              <a:srgbClr val="A5A5A5">
                <a:alpha val="96078"/>
              </a:srgbClr>
            </a:lnRef>
            <a:fillRef idx="0">
              <a:srgbClr val="000000">
                <a:alpha val="0"/>
              </a:srgbClr>
            </a:fillRef>
            <a:effectRef idx="0">
              <a:scrgbClr r="0" g="0" b="0"/>
            </a:effectRef>
            <a:fontRef idx="none"/>
          </p:style>
          <p:txBody>
            <a:bodyPr/>
            <a:lstStyle/>
            <a:p>
              <a:endParaRPr lang="en-US" sz="2400"/>
            </a:p>
          </p:txBody>
        </p:sp>
        <p:sp>
          <p:nvSpPr>
            <p:cNvPr id="171" name="Shape 8046">
              <a:extLst>
                <a:ext uri="{FF2B5EF4-FFF2-40B4-BE49-F238E27FC236}">
                  <a16:creationId xmlns:a16="http://schemas.microsoft.com/office/drawing/2014/main" id="{3A326B9E-69DE-406C-9F39-60DE0FB4D78B}"/>
                </a:ext>
              </a:extLst>
            </p:cNvPr>
            <p:cNvSpPr/>
            <p:nvPr/>
          </p:nvSpPr>
          <p:spPr>
            <a:xfrm>
              <a:off x="1344405" y="2764"/>
              <a:ext cx="1405475" cy="1573520"/>
            </a:xfrm>
            <a:custGeom>
              <a:avLst/>
              <a:gdLst/>
              <a:ahLst/>
              <a:cxnLst/>
              <a:rect l="0" t="0" r="0" b="0"/>
              <a:pathLst>
                <a:path w="1405475" h="1573520">
                  <a:moveTo>
                    <a:pt x="0" y="1573520"/>
                  </a:moveTo>
                  <a:lnTo>
                    <a:pt x="1405475" y="1573520"/>
                  </a:lnTo>
                  <a:lnTo>
                    <a:pt x="1405475" y="0"/>
                  </a:lnTo>
                  <a:lnTo>
                    <a:pt x="0" y="0"/>
                  </a:lnTo>
                  <a:close/>
                </a:path>
              </a:pathLst>
            </a:custGeom>
            <a:ln w="6914" cap="sq">
              <a:custDash>
                <a:ds d="435498" sp="217749"/>
                <a:ds d="54437" sp="217749"/>
              </a:custDash>
              <a:miter lim="100000"/>
            </a:ln>
          </p:spPr>
          <p:style>
            <a:lnRef idx="1">
              <a:srgbClr val="A5A5A5">
                <a:alpha val="96078"/>
              </a:srgbClr>
            </a:lnRef>
            <a:fillRef idx="0">
              <a:srgbClr val="000000">
                <a:alpha val="0"/>
              </a:srgbClr>
            </a:fillRef>
            <a:effectRef idx="0">
              <a:scrgbClr r="0" g="0" b="0"/>
            </a:effectRef>
            <a:fontRef idx="none"/>
          </p:style>
          <p:txBody>
            <a:bodyPr/>
            <a:lstStyle/>
            <a:p>
              <a:endParaRPr lang="en-US" sz="2400"/>
            </a:p>
          </p:txBody>
        </p:sp>
        <p:sp>
          <p:nvSpPr>
            <p:cNvPr id="172" name="Shape 8047">
              <a:extLst>
                <a:ext uri="{FF2B5EF4-FFF2-40B4-BE49-F238E27FC236}">
                  <a16:creationId xmlns:a16="http://schemas.microsoft.com/office/drawing/2014/main" id="{C3258DC8-66A6-40D5-9A36-21A0F8280C6F}"/>
                </a:ext>
              </a:extLst>
            </p:cNvPr>
            <p:cNvSpPr/>
            <p:nvPr/>
          </p:nvSpPr>
          <p:spPr>
            <a:xfrm>
              <a:off x="3777968" y="456256"/>
              <a:ext cx="272393" cy="155232"/>
            </a:xfrm>
            <a:custGeom>
              <a:avLst/>
              <a:gdLst/>
              <a:ahLst/>
              <a:cxnLst/>
              <a:rect l="0" t="0" r="0" b="0"/>
              <a:pathLst>
                <a:path w="272393" h="155232">
                  <a:moveTo>
                    <a:pt x="0" y="0"/>
                  </a:moveTo>
                  <a:lnTo>
                    <a:pt x="145184" y="0"/>
                  </a:lnTo>
                  <a:lnTo>
                    <a:pt x="145184" y="155232"/>
                  </a:lnTo>
                  <a:lnTo>
                    <a:pt x="272393" y="155232"/>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73" name="Shape 8048">
              <a:extLst>
                <a:ext uri="{FF2B5EF4-FFF2-40B4-BE49-F238E27FC236}">
                  <a16:creationId xmlns:a16="http://schemas.microsoft.com/office/drawing/2014/main" id="{0DD6F859-BB89-410A-9ACE-FB276677C892}"/>
                </a:ext>
              </a:extLst>
            </p:cNvPr>
            <p:cNvSpPr/>
            <p:nvPr/>
          </p:nvSpPr>
          <p:spPr>
            <a:xfrm>
              <a:off x="4042249" y="579040"/>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174" name="Shape 8049">
              <a:extLst>
                <a:ext uri="{FF2B5EF4-FFF2-40B4-BE49-F238E27FC236}">
                  <a16:creationId xmlns:a16="http://schemas.microsoft.com/office/drawing/2014/main" id="{B653BF64-7900-4A65-8CAA-26E1DCC821B2}"/>
                </a:ext>
              </a:extLst>
            </p:cNvPr>
            <p:cNvSpPr/>
            <p:nvPr/>
          </p:nvSpPr>
          <p:spPr>
            <a:xfrm>
              <a:off x="1648693" y="544537"/>
              <a:ext cx="884618" cy="336016"/>
            </a:xfrm>
            <a:custGeom>
              <a:avLst/>
              <a:gdLst/>
              <a:ahLst/>
              <a:cxnLst/>
              <a:rect l="0" t="0" r="0" b="0"/>
              <a:pathLst>
                <a:path w="884618" h="336016">
                  <a:moveTo>
                    <a:pt x="0" y="336016"/>
                  </a:moveTo>
                  <a:lnTo>
                    <a:pt x="884618" y="336016"/>
                  </a:lnTo>
                  <a:lnTo>
                    <a:pt x="884618" y="0"/>
                  </a:lnTo>
                  <a:lnTo>
                    <a:pt x="0" y="0"/>
                  </a:ln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75" name="Rectangle 174">
              <a:extLst>
                <a:ext uri="{FF2B5EF4-FFF2-40B4-BE49-F238E27FC236}">
                  <a16:creationId xmlns:a16="http://schemas.microsoft.com/office/drawing/2014/main" id="{E8BF888A-5CBD-417E-8836-C8414716474C}"/>
                </a:ext>
              </a:extLst>
            </p:cNvPr>
            <p:cNvSpPr/>
            <p:nvPr/>
          </p:nvSpPr>
          <p:spPr>
            <a:xfrm>
              <a:off x="1827891" y="602889"/>
              <a:ext cx="709630"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Combining by</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76" name="Rectangle 175">
              <a:extLst>
                <a:ext uri="{FF2B5EF4-FFF2-40B4-BE49-F238E27FC236}">
                  <a16:creationId xmlns:a16="http://schemas.microsoft.com/office/drawing/2014/main" id="{B68E5EDA-6AEE-4639-8DFF-3698B48E4093}"/>
                </a:ext>
              </a:extLst>
            </p:cNvPr>
            <p:cNvSpPr/>
            <p:nvPr/>
          </p:nvSpPr>
          <p:spPr>
            <a:xfrm>
              <a:off x="1810008" y="714172"/>
              <a:ext cx="780732"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Random Forest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77" name="Rectangle 176">
              <a:extLst>
                <a:ext uri="{FF2B5EF4-FFF2-40B4-BE49-F238E27FC236}">
                  <a16:creationId xmlns:a16="http://schemas.microsoft.com/office/drawing/2014/main" id="{E8292B2B-E53B-46CA-806F-E1E6705A68C9}"/>
                </a:ext>
              </a:extLst>
            </p:cNvPr>
            <p:cNvSpPr/>
            <p:nvPr/>
          </p:nvSpPr>
          <p:spPr>
            <a:xfrm>
              <a:off x="2093187" y="824813"/>
              <a:ext cx="31416"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78" name="Shape 8053">
              <a:extLst>
                <a:ext uri="{FF2B5EF4-FFF2-40B4-BE49-F238E27FC236}">
                  <a16:creationId xmlns:a16="http://schemas.microsoft.com/office/drawing/2014/main" id="{41332F11-8DF3-44B7-9A75-5115AD0A2925}"/>
                </a:ext>
              </a:extLst>
            </p:cNvPr>
            <p:cNvSpPr/>
            <p:nvPr/>
          </p:nvSpPr>
          <p:spPr>
            <a:xfrm>
              <a:off x="2091067" y="452016"/>
              <a:ext cx="737" cy="35765"/>
            </a:xfrm>
            <a:custGeom>
              <a:avLst/>
              <a:gdLst/>
              <a:ahLst/>
              <a:cxnLst/>
              <a:rect l="0" t="0" r="0" b="0"/>
              <a:pathLst>
                <a:path w="737" h="35765">
                  <a:moveTo>
                    <a:pt x="737" y="0"/>
                  </a:moveTo>
                  <a:lnTo>
                    <a:pt x="737" y="31065"/>
                  </a:lnTo>
                  <a:lnTo>
                    <a:pt x="0" y="31065"/>
                  </a:lnTo>
                  <a:lnTo>
                    <a:pt x="0" y="35765"/>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79" name="Shape 8054">
              <a:extLst>
                <a:ext uri="{FF2B5EF4-FFF2-40B4-BE49-F238E27FC236}">
                  <a16:creationId xmlns:a16="http://schemas.microsoft.com/office/drawing/2014/main" id="{433F5ED8-2CE5-4BD2-ACFC-AF2C16838423}"/>
                </a:ext>
              </a:extLst>
            </p:cNvPr>
            <p:cNvSpPr/>
            <p:nvPr/>
          </p:nvSpPr>
          <p:spPr>
            <a:xfrm>
              <a:off x="2060870" y="479670"/>
              <a:ext cx="64895" cy="64894"/>
            </a:xfrm>
            <a:custGeom>
              <a:avLst/>
              <a:gdLst/>
              <a:ahLst/>
              <a:cxnLst/>
              <a:rect l="0" t="0" r="0" b="0"/>
              <a:pathLst>
                <a:path w="64895" h="64894">
                  <a:moveTo>
                    <a:pt x="0" y="0"/>
                  </a:moveTo>
                  <a:lnTo>
                    <a:pt x="64895" y="0"/>
                  </a:lnTo>
                  <a:lnTo>
                    <a:pt x="32448" y="64894"/>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180" name="Shape 8055">
              <a:extLst>
                <a:ext uri="{FF2B5EF4-FFF2-40B4-BE49-F238E27FC236}">
                  <a16:creationId xmlns:a16="http://schemas.microsoft.com/office/drawing/2014/main" id="{962AA288-BBDB-4069-AD1A-CF61A628575C}"/>
                </a:ext>
              </a:extLst>
            </p:cNvPr>
            <p:cNvSpPr/>
            <p:nvPr/>
          </p:nvSpPr>
          <p:spPr>
            <a:xfrm>
              <a:off x="2091067" y="880552"/>
              <a:ext cx="1198" cy="41592"/>
            </a:xfrm>
            <a:custGeom>
              <a:avLst/>
              <a:gdLst/>
              <a:ahLst/>
              <a:cxnLst/>
              <a:rect l="0" t="0" r="0" b="0"/>
              <a:pathLst>
                <a:path w="1198" h="41592">
                  <a:moveTo>
                    <a:pt x="0" y="0"/>
                  </a:moveTo>
                  <a:lnTo>
                    <a:pt x="0" y="31111"/>
                  </a:lnTo>
                  <a:lnTo>
                    <a:pt x="1198" y="31111"/>
                  </a:lnTo>
                  <a:lnTo>
                    <a:pt x="1198" y="41592"/>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81" name="Shape 8056">
              <a:extLst>
                <a:ext uri="{FF2B5EF4-FFF2-40B4-BE49-F238E27FC236}">
                  <a16:creationId xmlns:a16="http://schemas.microsoft.com/office/drawing/2014/main" id="{C5B12E2D-4265-4FF6-9850-241DA0A297F5}"/>
                </a:ext>
              </a:extLst>
            </p:cNvPr>
            <p:cNvSpPr/>
            <p:nvPr/>
          </p:nvSpPr>
          <p:spPr>
            <a:xfrm>
              <a:off x="2058937" y="914033"/>
              <a:ext cx="64895" cy="64895"/>
            </a:xfrm>
            <a:custGeom>
              <a:avLst/>
              <a:gdLst/>
              <a:ahLst/>
              <a:cxnLst/>
              <a:rect l="0" t="0" r="0" b="0"/>
              <a:pathLst>
                <a:path w="64895" h="64895">
                  <a:moveTo>
                    <a:pt x="0" y="0"/>
                  </a:moveTo>
                  <a:lnTo>
                    <a:pt x="64895" y="0"/>
                  </a:lnTo>
                  <a:lnTo>
                    <a:pt x="32448"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182" name="Shape 8057">
              <a:extLst>
                <a:ext uri="{FF2B5EF4-FFF2-40B4-BE49-F238E27FC236}">
                  <a16:creationId xmlns:a16="http://schemas.microsoft.com/office/drawing/2014/main" id="{B802F87D-CA8B-485C-BC43-54463C700062}"/>
                </a:ext>
              </a:extLst>
            </p:cNvPr>
            <p:cNvSpPr/>
            <p:nvPr/>
          </p:nvSpPr>
          <p:spPr>
            <a:xfrm>
              <a:off x="697898" y="36015"/>
              <a:ext cx="566476" cy="427247"/>
            </a:xfrm>
            <a:custGeom>
              <a:avLst/>
              <a:gdLst/>
              <a:ahLst/>
              <a:cxnLst/>
              <a:rect l="0" t="0" r="0" b="0"/>
              <a:pathLst>
                <a:path w="566476" h="427247">
                  <a:moveTo>
                    <a:pt x="0" y="427247"/>
                  </a:moveTo>
                  <a:lnTo>
                    <a:pt x="566476" y="427247"/>
                  </a:lnTo>
                  <a:lnTo>
                    <a:pt x="566476" y="0"/>
                  </a:lnTo>
                  <a:lnTo>
                    <a:pt x="0" y="0"/>
                  </a:ln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83" name="Rectangle 182">
              <a:extLst>
                <a:ext uri="{FF2B5EF4-FFF2-40B4-BE49-F238E27FC236}">
                  <a16:creationId xmlns:a16="http://schemas.microsoft.com/office/drawing/2014/main" id="{4D4E270E-6E4C-4E3B-80E5-FE904CA758B2}"/>
                </a:ext>
              </a:extLst>
            </p:cNvPr>
            <p:cNvSpPr/>
            <p:nvPr/>
          </p:nvSpPr>
          <p:spPr>
            <a:xfrm>
              <a:off x="752653" y="138967"/>
              <a:ext cx="519611"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dirty="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Statistical </a:t>
              </a:r>
              <a:endParaRPr lang="en-US" sz="16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84" name="Rectangle 183">
              <a:extLst>
                <a:ext uri="{FF2B5EF4-FFF2-40B4-BE49-F238E27FC236}">
                  <a16:creationId xmlns:a16="http://schemas.microsoft.com/office/drawing/2014/main" id="{1E8C28A3-2A12-4858-AB90-AA0E76BFD109}"/>
                </a:ext>
              </a:extLst>
            </p:cNvPr>
            <p:cNvSpPr/>
            <p:nvPr/>
          </p:nvSpPr>
          <p:spPr>
            <a:xfrm>
              <a:off x="1139765" y="138967"/>
              <a:ext cx="126968"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&amp;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85" name="Rectangle 184">
              <a:extLst>
                <a:ext uri="{FF2B5EF4-FFF2-40B4-BE49-F238E27FC236}">
                  <a16:creationId xmlns:a16="http://schemas.microsoft.com/office/drawing/2014/main" id="{DCF97756-C243-4CB4-9CC8-F7CBA6520BBB}"/>
                </a:ext>
              </a:extLst>
            </p:cNvPr>
            <p:cNvSpPr/>
            <p:nvPr/>
          </p:nvSpPr>
          <p:spPr>
            <a:xfrm>
              <a:off x="783533" y="249562"/>
              <a:ext cx="526556" cy="13911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AI Models</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86" name="Rectangle 185">
              <a:extLst>
                <a:ext uri="{FF2B5EF4-FFF2-40B4-BE49-F238E27FC236}">
                  <a16:creationId xmlns:a16="http://schemas.microsoft.com/office/drawing/2014/main" id="{493536CF-10E2-425F-8CAA-8B4323209314}"/>
                </a:ext>
              </a:extLst>
            </p:cNvPr>
            <p:cNvSpPr/>
            <p:nvPr/>
          </p:nvSpPr>
          <p:spPr>
            <a:xfrm>
              <a:off x="982228" y="360845"/>
              <a:ext cx="31340"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88" name="Shape 8063">
              <a:extLst>
                <a:ext uri="{FF2B5EF4-FFF2-40B4-BE49-F238E27FC236}">
                  <a16:creationId xmlns:a16="http://schemas.microsoft.com/office/drawing/2014/main" id="{761FC614-1D9F-496F-B2A4-EF7DE414B49E}"/>
                </a:ext>
              </a:extLst>
            </p:cNvPr>
            <p:cNvSpPr/>
            <p:nvPr/>
          </p:nvSpPr>
          <p:spPr>
            <a:xfrm>
              <a:off x="1408225" y="214372"/>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189" name="Shape 8064">
              <a:extLst>
                <a:ext uri="{FF2B5EF4-FFF2-40B4-BE49-F238E27FC236}">
                  <a16:creationId xmlns:a16="http://schemas.microsoft.com/office/drawing/2014/main" id="{A277E7D2-9983-4EA3-9B34-1E8670F7167D}"/>
                </a:ext>
              </a:extLst>
            </p:cNvPr>
            <p:cNvSpPr/>
            <p:nvPr/>
          </p:nvSpPr>
          <p:spPr>
            <a:xfrm>
              <a:off x="16989" y="39232"/>
              <a:ext cx="566476" cy="438871"/>
            </a:xfrm>
            <a:custGeom>
              <a:avLst/>
              <a:gdLst/>
              <a:ahLst/>
              <a:cxnLst/>
              <a:rect l="0" t="0" r="0" b="0"/>
              <a:pathLst>
                <a:path w="566476" h="438871">
                  <a:moveTo>
                    <a:pt x="141617" y="438871"/>
                  </a:moveTo>
                  <a:lnTo>
                    <a:pt x="424859" y="438871"/>
                  </a:lnTo>
                  <a:cubicBezTo>
                    <a:pt x="503075" y="438871"/>
                    <a:pt x="566476" y="340606"/>
                    <a:pt x="566476" y="219481"/>
                  </a:cubicBezTo>
                  <a:cubicBezTo>
                    <a:pt x="566476" y="98264"/>
                    <a:pt x="503075" y="0"/>
                    <a:pt x="424859" y="0"/>
                  </a:cubicBezTo>
                  <a:lnTo>
                    <a:pt x="141617" y="0"/>
                  </a:lnTo>
                  <a:cubicBezTo>
                    <a:pt x="63405" y="0"/>
                    <a:pt x="0" y="98264"/>
                    <a:pt x="0" y="219481"/>
                  </a:cubicBezTo>
                  <a:cubicBezTo>
                    <a:pt x="0" y="340606"/>
                    <a:pt x="63405" y="438871"/>
                    <a:pt x="141617" y="438871"/>
                  </a:cubicBez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90" name="Rectangle 189">
              <a:extLst>
                <a:ext uri="{FF2B5EF4-FFF2-40B4-BE49-F238E27FC236}">
                  <a16:creationId xmlns:a16="http://schemas.microsoft.com/office/drawing/2014/main" id="{DADC6262-B51B-4D82-8817-309363E1EA5E}"/>
                </a:ext>
              </a:extLst>
            </p:cNvPr>
            <p:cNvSpPr/>
            <p:nvPr/>
          </p:nvSpPr>
          <p:spPr>
            <a:xfrm>
              <a:off x="45629" y="147908"/>
              <a:ext cx="680803"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Weather Data</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91" name="Rectangle 190">
              <a:extLst>
                <a:ext uri="{FF2B5EF4-FFF2-40B4-BE49-F238E27FC236}">
                  <a16:creationId xmlns:a16="http://schemas.microsoft.com/office/drawing/2014/main" id="{8FE1ED9A-26D8-4A47-8536-95A2D4833C76}"/>
                </a:ext>
              </a:extLst>
            </p:cNvPr>
            <p:cNvSpPr/>
            <p:nvPr/>
          </p:nvSpPr>
          <p:spPr>
            <a:xfrm>
              <a:off x="167307" y="258986"/>
              <a:ext cx="4174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92" name="Rectangle 191">
              <a:extLst>
                <a:ext uri="{FF2B5EF4-FFF2-40B4-BE49-F238E27FC236}">
                  <a16:creationId xmlns:a16="http://schemas.microsoft.com/office/drawing/2014/main" id="{3D4F3EB1-96A9-4120-9BFD-68AE646F0EFC}"/>
                </a:ext>
              </a:extLst>
            </p:cNvPr>
            <p:cNvSpPr/>
            <p:nvPr/>
          </p:nvSpPr>
          <p:spPr>
            <a:xfrm>
              <a:off x="197957" y="258986"/>
              <a:ext cx="27668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NWP</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93" name="Rectangle 192">
              <a:extLst>
                <a:ext uri="{FF2B5EF4-FFF2-40B4-BE49-F238E27FC236}">
                  <a16:creationId xmlns:a16="http://schemas.microsoft.com/office/drawing/2014/main" id="{D5502111-8FDA-4146-86CD-AF6A3A3F8505}"/>
                </a:ext>
              </a:extLst>
            </p:cNvPr>
            <p:cNvSpPr/>
            <p:nvPr/>
          </p:nvSpPr>
          <p:spPr>
            <a:xfrm>
              <a:off x="436243" y="258986"/>
              <a:ext cx="31340"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94" name="Rectangle 193">
              <a:extLst>
                <a:ext uri="{FF2B5EF4-FFF2-40B4-BE49-F238E27FC236}">
                  <a16:creationId xmlns:a16="http://schemas.microsoft.com/office/drawing/2014/main" id="{BDD7B538-9D01-4455-8677-8C64181A73B4}"/>
                </a:ext>
              </a:extLst>
            </p:cNvPr>
            <p:cNvSpPr/>
            <p:nvPr/>
          </p:nvSpPr>
          <p:spPr>
            <a:xfrm>
              <a:off x="403059" y="258986"/>
              <a:ext cx="4174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95" name="Shape 8069">
              <a:extLst>
                <a:ext uri="{FF2B5EF4-FFF2-40B4-BE49-F238E27FC236}">
                  <a16:creationId xmlns:a16="http://schemas.microsoft.com/office/drawing/2014/main" id="{00E471C5-F731-4FC8-9BA7-FC120F532E0A}"/>
                </a:ext>
              </a:extLst>
            </p:cNvPr>
            <p:cNvSpPr/>
            <p:nvPr/>
          </p:nvSpPr>
          <p:spPr>
            <a:xfrm>
              <a:off x="583465" y="258713"/>
              <a:ext cx="114433" cy="0"/>
            </a:xfrm>
            <a:custGeom>
              <a:avLst/>
              <a:gdLst/>
              <a:ahLst/>
              <a:cxnLst/>
              <a:rect l="0" t="0" r="0" b="0"/>
              <a:pathLst>
                <a:path w="114433">
                  <a:moveTo>
                    <a:pt x="0" y="0"/>
                  </a:moveTo>
                  <a:lnTo>
                    <a:pt x="62222" y="0"/>
                  </a:lnTo>
                  <a:lnTo>
                    <a:pt x="62222" y="0"/>
                  </a:lnTo>
                  <a:lnTo>
                    <a:pt x="114433"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96" name="Shape 8070">
              <a:extLst>
                <a:ext uri="{FF2B5EF4-FFF2-40B4-BE49-F238E27FC236}">
                  <a16:creationId xmlns:a16="http://schemas.microsoft.com/office/drawing/2014/main" id="{0CC751A6-056E-4CD5-9875-966F0727B3E3}"/>
                </a:ext>
              </a:extLst>
            </p:cNvPr>
            <p:cNvSpPr/>
            <p:nvPr/>
          </p:nvSpPr>
          <p:spPr>
            <a:xfrm>
              <a:off x="633003" y="226265"/>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197" name="Shape 8071">
              <a:extLst>
                <a:ext uri="{FF2B5EF4-FFF2-40B4-BE49-F238E27FC236}">
                  <a16:creationId xmlns:a16="http://schemas.microsoft.com/office/drawing/2014/main" id="{8A1F226A-E1E1-4CB3-AC3C-DD7E075B1377}"/>
                </a:ext>
              </a:extLst>
            </p:cNvPr>
            <p:cNvSpPr/>
            <p:nvPr/>
          </p:nvSpPr>
          <p:spPr>
            <a:xfrm>
              <a:off x="14038" y="547330"/>
              <a:ext cx="566477" cy="398680"/>
            </a:xfrm>
            <a:custGeom>
              <a:avLst/>
              <a:gdLst/>
              <a:ahLst/>
              <a:cxnLst/>
              <a:rect l="0" t="0" r="0" b="0"/>
              <a:pathLst>
                <a:path w="566477" h="398680">
                  <a:moveTo>
                    <a:pt x="141618" y="398680"/>
                  </a:moveTo>
                  <a:lnTo>
                    <a:pt x="424860" y="398680"/>
                  </a:lnTo>
                  <a:cubicBezTo>
                    <a:pt x="503075" y="398680"/>
                    <a:pt x="566477" y="309431"/>
                    <a:pt x="566477" y="199294"/>
                  </a:cubicBezTo>
                  <a:cubicBezTo>
                    <a:pt x="566477" y="89230"/>
                    <a:pt x="503075" y="0"/>
                    <a:pt x="424860" y="0"/>
                  </a:cubicBezTo>
                  <a:lnTo>
                    <a:pt x="141618" y="0"/>
                  </a:lnTo>
                  <a:cubicBezTo>
                    <a:pt x="63405" y="0"/>
                    <a:pt x="0" y="89230"/>
                    <a:pt x="0" y="199294"/>
                  </a:cubicBezTo>
                  <a:cubicBezTo>
                    <a:pt x="0" y="309431"/>
                    <a:pt x="63405" y="398680"/>
                    <a:pt x="141618" y="398680"/>
                  </a:cubicBez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198" name="Rectangle 197">
              <a:extLst>
                <a:ext uri="{FF2B5EF4-FFF2-40B4-BE49-F238E27FC236}">
                  <a16:creationId xmlns:a16="http://schemas.microsoft.com/office/drawing/2014/main" id="{C20B163D-B428-49DF-B73D-8EA6047429A2}"/>
                </a:ext>
              </a:extLst>
            </p:cNvPr>
            <p:cNvSpPr/>
            <p:nvPr/>
          </p:nvSpPr>
          <p:spPr>
            <a:xfrm>
              <a:off x="91259" y="637386"/>
              <a:ext cx="582666"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PV System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199" name="Rectangle 198">
              <a:extLst>
                <a:ext uri="{FF2B5EF4-FFF2-40B4-BE49-F238E27FC236}">
                  <a16:creationId xmlns:a16="http://schemas.microsoft.com/office/drawing/2014/main" id="{B2E8D27B-5A91-4FB5-A46D-9A885F20BEE2}"/>
                </a:ext>
              </a:extLst>
            </p:cNvPr>
            <p:cNvSpPr/>
            <p:nvPr/>
          </p:nvSpPr>
          <p:spPr>
            <a:xfrm>
              <a:off x="210402" y="748074"/>
              <a:ext cx="260503" cy="13911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Data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00" name="Shape 8074">
              <a:extLst>
                <a:ext uri="{FF2B5EF4-FFF2-40B4-BE49-F238E27FC236}">
                  <a16:creationId xmlns:a16="http://schemas.microsoft.com/office/drawing/2014/main" id="{0B649B94-18EA-4623-8815-0FC8FDC416DB}"/>
                </a:ext>
              </a:extLst>
            </p:cNvPr>
            <p:cNvSpPr/>
            <p:nvPr/>
          </p:nvSpPr>
          <p:spPr>
            <a:xfrm>
              <a:off x="297282" y="946011"/>
              <a:ext cx="343833" cy="108717"/>
            </a:xfrm>
            <a:custGeom>
              <a:avLst/>
              <a:gdLst/>
              <a:ahLst/>
              <a:cxnLst/>
              <a:rect l="0" t="0" r="0" b="0"/>
              <a:pathLst>
                <a:path w="343833" h="108717">
                  <a:moveTo>
                    <a:pt x="0" y="0"/>
                  </a:moveTo>
                  <a:lnTo>
                    <a:pt x="0" y="108717"/>
                  </a:lnTo>
                  <a:lnTo>
                    <a:pt x="343833" y="108717"/>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201" name="Shape 8075">
              <a:extLst>
                <a:ext uri="{FF2B5EF4-FFF2-40B4-BE49-F238E27FC236}">
                  <a16:creationId xmlns:a16="http://schemas.microsoft.com/office/drawing/2014/main" id="{AF1B5860-9CD5-44F8-936F-3AF89C86AC38}"/>
                </a:ext>
              </a:extLst>
            </p:cNvPr>
            <p:cNvSpPr/>
            <p:nvPr/>
          </p:nvSpPr>
          <p:spPr>
            <a:xfrm>
              <a:off x="633003" y="1022280"/>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202" name="Shape 8076">
              <a:extLst>
                <a:ext uri="{FF2B5EF4-FFF2-40B4-BE49-F238E27FC236}">
                  <a16:creationId xmlns:a16="http://schemas.microsoft.com/office/drawing/2014/main" id="{7C2179BC-4875-4182-B4F9-A79B408DBD65}"/>
                </a:ext>
              </a:extLst>
            </p:cNvPr>
            <p:cNvSpPr/>
            <p:nvPr/>
          </p:nvSpPr>
          <p:spPr>
            <a:xfrm>
              <a:off x="0" y="2765"/>
              <a:ext cx="1302878" cy="1573520"/>
            </a:xfrm>
            <a:custGeom>
              <a:avLst/>
              <a:gdLst/>
              <a:ahLst/>
              <a:cxnLst/>
              <a:rect l="0" t="0" r="0" b="0"/>
              <a:pathLst>
                <a:path w="1302878" h="1573520">
                  <a:moveTo>
                    <a:pt x="0" y="1573520"/>
                  </a:moveTo>
                  <a:lnTo>
                    <a:pt x="1302878" y="1573520"/>
                  </a:lnTo>
                  <a:lnTo>
                    <a:pt x="1302878" y="0"/>
                  </a:lnTo>
                  <a:lnTo>
                    <a:pt x="0" y="0"/>
                  </a:lnTo>
                  <a:close/>
                </a:path>
              </a:pathLst>
            </a:custGeom>
            <a:ln w="6914" cap="sq">
              <a:custDash>
                <a:ds d="435498" sp="217749"/>
                <a:ds d="54437" sp="217749"/>
              </a:custDash>
              <a:miter lim="100000"/>
            </a:ln>
          </p:spPr>
          <p:style>
            <a:lnRef idx="1">
              <a:srgbClr val="A5A5A5">
                <a:alpha val="96078"/>
              </a:srgbClr>
            </a:lnRef>
            <a:fillRef idx="0">
              <a:srgbClr val="000000">
                <a:alpha val="0"/>
              </a:srgbClr>
            </a:fillRef>
            <a:effectRef idx="0">
              <a:scrgbClr r="0" g="0" b="0"/>
            </a:effectRef>
            <a:fontRef idx="none"/>
          </p:style>
          <p:txBody>
            <a:bodyPr/>
            <a:lstStyle/>
            <a:p>
              <a:endParaRPr lang="en-US" sz="2400"/>
            </a:p>
          </p:txBody>
        </p:sp>
        <p:sp>
          <p:nvSpPr>
            <p:cNvPr id="203" name="Shape 8077">
              <a:extLst>
                <a:ext uri="{FF2B5EF4-FFF2-40B4-BE49-F238E27FC236}">
                  <a16:creationId xmlns:a16="http://schemas.microsoft.com/office/drawing/2014/main" id="{2D7BF5A0-F7F2-42B5-8792-7583183AE145}"/>
                </a:ext>
              </a:extLst>
            </p:cNvPr>
            <p:cNvSpPr/>
            <p:nvPr/>
          </p:nvSpPr>
          <p:spPr>
            <a:xfrm>
              <a:off x="697898" y="912585"/>
              <a:ext cx="566476" cy="272735"/>
            </a:xfrm>
            <a:custGeom>
              <a:avLst/>
              <a:gdLst/>
              <a:ahLst/>
              <a:cxnLst/>
              <a:rect l="0" t="0" r="0" b="0"/>
              <a:pathLst>
                <a:path w="566476" h="272735">
                  <a:moveTo>
                    <a:pt x="0" y="272735"/>
                  </a:moveTo>
                  <a:lnTo>
                    <a:pt x="566476" y="272735"/>
                  </a:lnTo>
                  <a:lnTo>
                    <a:pt x="566476" y="0"/>
                  </a:lnTo>
                  <a:lnTo>
                    <a:pt x="0" y="0"/>
                  </a:lnTo>
                  <a:close/>
                </a:path>
              </a:pathLst>
            </a:custGeom>
            <a:ln w="6914" cap="sq">
              <a:miter lim="100000"/>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204" name="Rectangle 203">
              <a:extLst>
                <a:ext uri="{FF2B5EF4-FFF2-40B4-BE49-F238E27FC236}">
                  <a16:creationId xmlns:a16="http://schemas.microsoft.com/office/drawing/2014/main" id="{6B0A6FCD-4EF8-4090-A048-1C3EA31D859D}"/>
                </a:ext>
              </a:extLst>
            </p:cNvPr>
            <p:cNvSpPr/>
            <p:nvPr/>
          </p:nvSpPr>
          <p:spPr>
            <a:xfrm>
              <a:off x="774546" y="940705"/>
              <a:ext cx="582290"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Persistence </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05" name="Rectangle 204">
              <a:extLst>
                <a:ext uri="{FF2B5EF4-FFF2-40B4-BE49-F238E27FC236}">
                  <a16:creationId xmlns:a16="http://schemas.microsoft.com/office/drawing/2014/main" id="{9E0B9A15-9617-4722-9EF4-750C76C38014}"/>
                </a:ext>
              </a:extLst>
            </p:cNvPr>
            <p:cNvSpPr/>
            <p:nvPr/>
          </p:nvSpPr>
          <p:spPr>
            <a:xfrm>
              <a:off x="861656" y="1051552"/>
              <a:ext cx="321774" cy="138772"/>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90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Model</a:t>
              </a:r>
              <a:endParaRPr lang="en-US" sz="16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06" name="Shape 8080">
              <a:extLst>
                <a:ext uri="{FF2B5EF4-FFF2-40B4-BE49-F238E27FC236}">
                  <a16:creationId xmlns:a16="http://schemas.microsoft.com/office/drawing/2014/main" id="{6BC3ADC6-18F8-41E4-B725-DA67F51572DF}"/>
                </a:ext>
              </a:extLst>
            </p:cNvPr>
            <p:cNvSpPr/>
            <p:nvPr/>
          </p:nvSpPr>
          <p:spPr>
            <a:xfrm>
              <a:off x="580515" y="520044"/>
              <a:ext cx="400607" cy="226580"/>
            </a:xfrm>
            <a:custGeom>
              <a:avLst/>
              <a:gdLst/>
              <a:ahLst/>
              <a:cxnLst/>
              <a:rect l="0" t="0" r="0" b="0"/>
              <a:pathLst>
                <a:path w="400607" h="226580">
                  <a:moveTo>
                    <a:pt x="0" y="226580"/>
                  </a:moveTo>
                  <a:lnTo>
                    <a:pt x="400607" y="226580"/>
                  </a:lnTo>
                  <a:lnTo>
                    <a:pt x="400607"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207" name="Shape 8081">
              <a:extLst>
                <a:ext uri="{FF2B5EF4-FFF2-40B4-BE49-F238E27FC236}">
                  <a16:creationId xmlns:a16="http://schemas.microsoft.com/office/drawing/2014/main" id="{E5FB87DE-6A9D-430E-AE62-7B18CEE98EC8}"/>
                </a:ext>
              </a:extLst>
            </p:cNvPr>
            <p:cNvSpPr/>
            <p:nvPr/>
          </p:nvSpPr>
          <p:spPr>
            <a:xfrm>
              <a:off x="948675" y="463262"/>
              <a:ext cx="64895" cy="64894"/>
            </a:xfrm>
            <a:custGeom>
              <a:avLst/>
              <a:gdLst/>
              <a:ahLst/>
              <a:cxnLst/>
              <a:rect l="0" t="0" r="0" b="0"/>
              <a:pathLst>
                <a:path w="64895" h="64894">
                  <a:moveTo>
                    <a:pt x="32447" y="0"/>
                  </a:moveTo>
                  <a:lnTo>
                    <a:pt x="64895" y="64894"/>
                  </a:lnTo>
                  <a:lnTo>
                    <a:pt x="0" y="64894"/>
                  </a:lnTo>
                  <a:lnTo>
                    <a:pt x="32447"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208" name="Shape 8082">
              <a:extLst>
                <a:ext uri="{FF2B5EF4-FFF2-40B4-BE49-F238E27FC236}">
                  <a16:creationId xmlns:a16="http://schemas.microsoft.com/office/drawing/2014/main" id="{CE653EE0-833E-4F06-AFD8-2D1A97D0A0A7}"/>
                </a:ext>
              </a:extLst>
            </p:cNvPr>
            <p:cNvSpPr/>
            <p:nvPr/>
          </p:nvSpPr>
          <p:spPr>
            <a:xfrm>
              <a:off x="1264393" y="707908"/>
              <a:ext cx="327517" cy="341040"/>
            </a:xfrm>
            <a:custGeom>
              <a:avLst/>
              <a:gdLst/>
              <a:ahLst/>
              <a:cxnLst/>
              <a:rect l="0" t="0" r="0" b="0"/>
              <a:pathLst>
                <a:path w="327517" h="341040">
                  <a:moveTo>
                    <a:pt x="0" y="341040"/>
                  </a:moveTo>
                  <a:lnTo>
                    <a:pt x="113751" y="341040"/>
                  </a:lnTo>
                  <a:lnTo>
                    <a:pt x="113751" y="0"/>
                  </a:lnTo>
                  <a:lnTo>
                    <a:pt x="327517"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209" name="Shape 8083">
              <a:extLst>
                <a:ext uri="{FF2B5EF4-FFF2-40B4-BE49-F238E27FC236}">
                  <a16:creationId xmlns:a16="http://schemas.microsoft.com/office/drawing/2014/main" id="{811D5B8D-1499-44FF-B460-775749483F6C}"/>
                </a:ext>
              </a:extLst>
            </p:cNvPr>
            <p:cNvSpPr/>
            <p:nvPr/>
          </p:nvSpPr>
          <p:spPr>
            <a:xfrm>
              <a:off x="1583798" y="675460"/>
              <a:ext cx="64895" cy="64895"/>
            </a:xfrm>
            <a:custGeom>
              <a:avLst/>
              <a:gdLst/>
              <a:ahLst/>
              <a:cxnLst/>
              <a:rect l="0" t="0" r="0" b="0"/>
              <a:pathLst>
                <a:path w="64895" h="64895">
                  <a:moveTo>
                    <a:pt x="0" y="0"/>
                  </a:moveTo>
                  <a:lnTo>
                    <a:pt x="64895" y="32448"/>
                  </a:lnTo>
                  <a:lnTo>
                    <a:pt x="0" y="64895"/>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210" name="Shape 8084">
              <a:extLst>
                <a:ext uri="{FF2B5EF4-FFF2-40B4-BE49-F238E27FC236}">
                  <a16:creationId xmlns:a16="http://schemas.microsoft.com/office/drawing/2014/main" id="{14C86D11-FB47-4C4D-833D-C117A39CC040}"/>
                </a:ext>
              </a:extLst>
            </p:cNvPr>
            <p:cNvSpPr/>
            <p:nvPr/>
          </p:nvSpPr>
          <p:spPr>
            <a:xfrm>
              <a:off x="981122" y="1185320"/>
              <a:ext cx="403935" cy="71817"/>
            </a:xfrm>
            <a:custGeom>
              <a:avLst/>
              <a:gdLst/>
              <a:ahLst/>
              <a:cxnLst/>
              <a:rect l="0" t="0" r="0" b="0"/>
              <a:pathLst>
                <a:path w="403935" h="71817">
                  <a:moveTo>
                    <a:pt x="0" y="0"/>
                  </a:moveTo>
                  <a:lnTo>
                    <a:pt x="0" y="71817"/>
                  </a:lnTo>
                  <a:lnTo>
                    <a:pt x="403935" y="71817"/>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
          <p:nvSpPr>
            <p:cNvPr id="211" name="Shape 8085">
              <a:extLst>
                <a:ext uri="{FF2B5EF4-FFF2-40B4-BE49-F238E27FC236}">
                  <a16:creationId xmlns:a16="http://schemas.microsoft.com/office/drawing/2014/main" id="{8B22DB8C-BD9B-45AF-9767-517E4FE5BE81}"/>
                </a:ext>
              </a:extLst>
            </p:cNvPr>
            <p:cNvSpPr/>
            <p:nvPr/>
          </p:nvSpPr>
          <p:spPr>
            <a:xfrm>
              <a:off x="1376945" y="1224690"/>
              <a:ext cx="64895" cy="64894"/>
            </a:xfrm>
            <a:custGeom>
              <a:avLst/>
              <a:gdLst/>
              <a:ahLst/>
              <a:cxnLst/>
              <a:rect l="0" t="0" r="0" b="0"/>
              <a:pathLst>
                <a:path w="64895" h="64894">
                  <a:moveTo>
                    <a:pt x="0" y="0"/>
                  </a:moveTo>
                  <a:lnTo>
                    <a:pt x="64895" y="32447"/>
                  </a:lnTo>
                  <a:lnTo>
                    <a:pt x="0" y="64894"/>
                  </a:lnTo>
                  <a:lnTo>
                    <a:pt x="0" y="0"/>
                  </a:lnTo>
                  <a:close/>
                </a:path>
              </a:pathLst>
            </a:custGeom>
            <a:ln w="0" cap="rnd">
              <a:round/>
            </a:ln>
          </p:spPr>
          <p:style>
            <a:lnRef idx="0">
              <a:srgbClr val="000000">
                <a:alpha val="0"/>
              </a:srgbClr>
            </a:lnRef>
            <a:fillRef idx="1">
              <a:srgbClr val="000000"/>
            </a:fillRef>
            <a:effectRef idx="0">
              <a:scrgbClr r="0" g="0" b="0"/>
            </a:effectRef>
            <a:fontRef idx="none"/>
          </p:style>
          <p:txBody>
            <a:bodyPr/>
            <a:lstStyle/>
            <a:p>
              <a:endParaRPr lang="en-US" sz="2400"/>
            </a:p>
          </p:txBody>
        </p:sp>
        <p:sp>
          <p:nvSpPr>
            <p:cNvPr id="212" name="Rectangle 211">
              <a:extLst>
                <a:ext uri="{FF2B5EF4-FFF2-40B4-BE49-F238E27FC236}">
                  <a16:creationId xmlns:a16="http://schemas.microsoft.com/office/drawing/2014/main" id="{3B712C08-9799-4F03-8348-11B3925977A3}"/>
                </a:ext>
              </a:extLst>
            </p:cNvPr>
            <p:cNvSpPr/>
            <p:nvPr/>
          </p:nvSpPr>
          <p:spPr>
            <a:xfrm>
              <a:off x="387158" y="1608322"/>
              <a:ext cx="905715"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Forecasting Stage </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13" name="Rectangle 212">
              <a:extLst>
                <a:ext uri="{FF2B5EF4-FFF2-40B4-BE49-F238E27FC236}">
                  <a16:creationId xmlns:a16="http://schemas.microsoft.com/office/drawing/2014/main" id="{1AF82D9F-5F46-4BDF-B2C9-69724F9DC8B8}"/>
                </a:ext>
              </a:extLst>
            </p:cNvPr>
            <p:cNvSpPr/>
            <p:nvPr/>
          </p:nvSpPr>
          <p:spPr>
            <a:xfrm>
              <a:off x="1810008" y="1608322"/>
              <a:ext cx="861319"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Combining Stage</a:t>
              </a:r>
              <a:endParaRPr lang="en-US" sz="200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sp>
          <p:nvSpPr>
            <p:cNvPr id="214" name="Rectangle 213">
              <a:extLst>
                <a:ext uri="{FF2B5EF4-FFF2-40B4-BE49-F238E27FC236}">
                  <a16:creationId xmlns:a16="http://schemas.microsoft.com/office/drawing/2014/main" id="{F99F59DD-A70B-4B1C-8C7D-EB2A767EE85F}"/>
                </a:ext>
              </a:extLst>
            </p:cNvPr>
            <p:cNvSpPr/>
            <p:nvPr/>
          </p:nvSpPr>
          <p:spPr>
            <a:xfrm>
              <a:off x="3772990" y="1608322"/>
              <a:ext cx="790617" cy="138771"/>
            </a:xfrm>
            <a:prstGeom prst="rect">
              <a:avLst/>
            </a:prstGeom>
            <a:ln>
              <a:noFill/>
            </a:ln>
          </p:spPr>
          <p:txBody>
            <a:bodyPr vert="horz" lIns="0" tIns="0" rIns="0" bIns="0" rtlCol="0">
              <a:noAutofit/>
            </a:bodyPr>
            <a:lstStyle/>
            <a:p>
              <a:pPr marL="0" marR="0" indent="0" algn="l">
                <a:lnSpc>
                  <a:spcPct val="107000"/>
                </a:lnSpc>
                <a:spcBef>
                  <a:spcPts val="0"/>
                </a:spcBef>
                <a:spcAft>
                  <a:spcPts val="800"/>
                </a:spcAft>
              </a:pPr>
              <a:r>
                <a:rPr lang="en-US" sz="1050" dirty="0">
                  <a:solidFill>
                    <a:srgbClr val="000000"/>
                  </a:solidFill>
                  <a:effectLst/>
                  <a:latin typeface="Times New Roman" panose="02020603050405020304" pitchFamily="18" charset="0"/>
                  <a:ea typeface="Times New Roman" panose="02020603050405020304" pitchFamily="18" charset="0"/>
                  <a:cs typeface="Cambria" panose="02040503050406030204" pitchFamily="18" charset="0"/>
                </a:rPr>
                <a:t>Adjusting Stage</a:t>
              </a:r>
              <a:endParaRPr lang="en-US" sz="2000" dirty="0">
                <a:solidFill>
                  <a:srgbClr val="000000"/>
                </a:solidFill>
                <a:effectLst/>
                <a:latin typeface="Cambria" panose="02040503050406030204" pitchFamily="18" charset="0"/>
                <a:ea typeface="Cambria" panose="02040503050406030204" pitchFamily="18" charset="0"/>
                <a:cs typeface="Cambria" panose="02040503050406030204" pitchFamily="18" charset="0"/>
              </a:endParaRPr>
            </a:p>
          </p:txBody>
        </p:sp>
      </p:grpSp>
      <p:sp>
        <p:nvSpPr>
          <p:cNvPr id="2" name="Plus Sign 1">
            <a:extLst>
              <a:ext uri="{FF2B5EF4-FFF2-40B4-BE49-F238E27FC236}">
                <a16:creationId xmlns:a16="http://schemas.microsoft.com/office/drawing/2014/main" id="{28A4EAE3-168D-4A65-A5E3-DA689D3E7DAE}"/>
              </a:ext>
            </a:extLst>
          </p:cNvPr>
          <p:cNvSpPr/>
          <p:nvPr/>
        </p:nvSpPr>
        <p:spPr>
          <a:xfrm>
            <a:off x="7735607" y="3275083"/>
            <a:ext cx="610699" cy="636589"/>
          </a:xfrm>
          <a:prstGeom prst="mathPlus">
            <a:avLst>
              <a:gd name="adj1" fmla="val 11421"/>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28EB8BC5-3105-4560-B157-6EA89819F2E5}"/>
              </a:ext>
            </a:extLst>
          </p:cNvPr>
          <p:cNvSpPr/>
          <p:nvPr/>
        </p:nvSpPr>
        <p:spPr>
          <a:xfrm>
            <a:off x="1635996" y="70182"/>
            <a:ext cx="6393097"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Graphical Abstract of the Proposed Adjusting Approach</a:t>
            </a:r>
            <a:endParaRPr lang="en-US" sz="2000" dirty="0"/>
          </a:p>
        </p:txBody>
      </p:sp>
      <p:sp>
        <p:nvSpPr>
          <p:cNvPr id="216" name="Shape 8069">
            <a:extLst>
              <a:ext uri="{FF2B5EF4-FFF2-40B4-BE49-F238E27FC236}">
                <a16:creationId xmlns:a16="http://schemas.microsoft.com/office/drawing/2014/main" id="{373401C3-A33A-4397-A117-2C00C3764987}"/>
              </a:ext>
            </a:extLst>
          </p:cNvPr>
          <p:cNvSpPr/>
          <p:nvPr/>
        </p:nvSpPr>
        <p:spPr>
          <a:xfrm flipV="1">
            <a:off x="1955861" y="4335278"/>
            <a:ext cx="168491" cy="45719"/>
          </a:xfrm>
          <a:custGeom>
            <a:avLst/>
            <a:gdLst/>
            <a:ahLst/>
            <a:cxnLst/>
            <a:rect l="0" t="0" r="0" b="0"/>
            <a:pathLst>
              <a:path w="114433">
                <a:moveTo>
                  <a:pt x="0" y="0"/>
                </a:moveTo>
                <a:lnTo>
                  <a:pt x="62222" y="0"/>
                </a:lnTo>
                <a:lnTo>
                  <a:pt x="62222" y="0"/>
                </a:lnTo>
                <a:lnTo>
                  <a:pt x="114433" y="0"/>
                </a:lnTo>
              </a:path>
            </a:pathLst>
          </a:custGeom>
          <a:ln w="9218" cap="rnd">
            <a:round/>
          </a:ln>
        </p:spPr>
        <p:style>
          <a:lnRef idx="1">
            <a:srgbClr val="000000"/>
          </a:lnRef>
          <a:fillRef idx="0">
            <a:srgbClr val="000000">
              <a:alpha val="0"/>
            </a:srgbClr>
          </a:fillRef>
          <a:effectRef idx="0">
            <a:scrgbClr r="0" g="0" b="0"/>
          </a:effectRef>
          <a:fontRef idx="none"/>
        </p:style>
        <p:txBody>
          <a:bodyPr/>
          <a:lstStyle/>
          <a:p>
            <a:endParaRPr lang="en-US" sz="2400"/>
          </a:p>
        </p:txBody>
      </p:sp>
    </p:spTree>
    <p:extLst>
      <p:ext uri="{BB962C8B-B14F-4D97-AF65-F5344CB8AC3E}">
        <p14:creationId xmlns:p14="http://schemas.microsoft.com/office/powerpoint/2010/main" val="1282797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CC616A7-7AA0-433B-BA29-5D301F273771}"/>
              </a:ext>
            </a:extLst>
          </p:cNvPr>
          <p:cNvSpPr/>
          <p:nvPr/>
        </p:nvSpPr>
        <p:spPr>
          <a:xfrm>
            <a:off x="4689835" y="6187074"/>
            <a:ext cx="3161250" cy="338554"/>
          </a:xfrm>
          <a:prstGeom prst="rect">
            <a:avLst/>
          </a:prstGeom>
        </p:spPr>
        <p:txBody>
          <a:bodyPr wrap="none">
            <a:spAutoFit/>
          </a:bodyPr>
          <a:lstStyle/>
          <a:p>
            <a:r>
              <a:rPr lang="en-US" sz="1600" dirty="0">
                <a:latin typeface="Cambria" panose="02040503050406030204" pitchFamily="18" charset="0"/>
                <a:ea typeface="MS Mincho" panose="02020609040205080304" pitchFamily="49" charset="-128"/>
                <a:cs typeface="Arial" panose="020B0604020202020204" pitchFamily="34" charset="0"/>
              </a:rPr>
              <a:t>Ramp Events During a Cloudy Day</a:t>
            </a:r>
            <a:endParaRPr lang="en-US" sz="1600" dirty="0"/>
          </a:p>
        </p:txBody>
      </p:sp>
      <p:grpSp>
        <p:nvGrpSpPr>
          <p:cNvPr id="3" name="Group 2">
            <a:extLst>
              <a:ext uri="{FF2B5EF4-FFF2-40B4-BE49-F238E27FC236}">
                <a16:creationId xmlns:a16="http://schemas.microsoft.com/office/drawing/2014/main" id="{825E53BA-97F6-4CD1-8DEF-14AE050ED547}"/>
              </a:ext>
            </a:extLst>
          </p:cNvPr>
          <p:cNvGrpSpPr/>
          <p:nvPr/>
        </p:nvGrpSpPr>
        <p:grpSpPr>
          <a:xfrm>
            <a:off x="4886983" y="1030375"/>
            <a:ext cx="1420416" cy="1076577"/>
            <a:chOff x="6189272" y="754397"/>
            <a:chExt cx="1304202" cy="1136577"/>
          </a:xfrm>
        </p:grpSpPr>
        <p:pic>
          <p:nvPicPr>
            <p:cNvPr id="4" name="Picture 3">
              <a:extLst>
                <a:ext uri="{FF2B5EF4-FFF2-40B4-BE49-F238E27FC236}">
                  <a16:creationId xmlns:a16="http://schemas.microsoft.com/office/drawing/2014/main" id="{5C3ADE21-73B2-48D4-975E-0BD109D18170}"/>
                </a:ext>
              </a:extLst>
            </p:cNvPr>
            <p:cNvPicPr>
              <a:picLocks noChangeAspect="1"/>
            </p:cNvPicPr>
            <p:nvPr/>
          </p:nvPicPr>
          <p:blipFill rotWithShape="1">
            <a:blip r:embed="rId3"/>
            <a:srcRect l="51022" t="12969" r="42379" b="46096"/>
            <a:stretch/>
          </p:blipFill>
          <p:spPr>
            <a:xfrm>
              <a:off x="6189272" y="754397"/>
              <a:ext cx="674074" cy="949655"/>
            </a:xfrm>
            <a:prstGeom prst="rect">
              <a:avLst/>
            </a:prstGeom>
          </p:spPr>
        </p:pic>
        <p:grpSp>
          <p:nvGrpSpPr>
            <p:cNvPr id="5" name="Group 4">
              <a:extLst>
                <a:ext uri="{FF2B5EF4-FFF2-40B4-BE49-F238E27FC236}">
                  <a16:creationId xmlns:a16="http://schemas.microsoft.com/office/drawing/2014/main" id="{5F9C5D45-B61A-4EEC-9145-466B2F97611A}"/>
                </a:ext>
              </a:extLst>
            </p:cNvPr>
            <p:cNvGrpSpPr/>
            <p:nvPr/>
          </p:nvGrpSpPr>
          <p:grpSpPr>
            <a:xfrm>
              <a:off x="6308317" y="864653"/>
              <a:ext cx="1185157" cy="1026321"/>
              <a:chOff x="6308317" y="864653"/>
              <a:chExt cx="1185157" cy="1026321"/>
            </a:xfrm>
          </p:grpSpPr>
          <p:cxnSp>
            <p:nvCxnSpPr>
              <p:cNvPr id="6" name="Straight Connector 5">
                <a:extLst>
                  <a:ext uri="{FF2B5EF4-FFF2-40B4-BE49-F238E27FC236}">
                    <a16:creationId xmlns:a16="http://schemas.microsoft.com/office/drawing/2014/main" id="{6C78F83B-178F-4FD5-B0F0-879F812533A5}"/>
                  </a:ext>
                </a:extLst>
              </p:cNvPr>
              <p:cNvCxnSpPr/>
              <p:nvPr/>
            </p:nvCxnSpPr>
            <p:spPr>
              <a:xfrm>
                <a:off x="6308317" y="864653"/>
                <a:ext cx="863871"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9C472D5D-4DDF-4D32-A089-D30277B9E331}"/>
                  </a:ext>
                </a:extLst>
              </p:cNvPr>
              <p:cNvCxnSpPr/>
              <p:nvPr/>
            </p:nvCxnSpPr>
            <p:spPr>
              <a:xfrm>
                <a:off x="6857938" y="1241038"/>
                <a:ext cx="457262"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E9E4CF71-1840-498B-974B-741E4573ABE4}"/>
                      </a:ext>
                    </a:extLst>
                  </p:cNvPr>
                  <p:cNvSpPr/>
                  <p:nvPr/>
                </p:nvSpPr>
                <p:spPr>
                  <a:xfrm>
                    <a:off x="6910322" y="871706"/>
                    <a:ext cx="583152" cy="400109"/>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1350" i="1">
                              <a:latin typeface="Cambria Math" panose="02040503050406030204" pitchFamily="18" charset="0"/>
                            </a:rPr>
                            <m:t>Δ</m:t>
                          </m:r>
                          <m:r>
                            <a:rPr lang="en-US" sz="1350" i="1">
                              <a:latin typeface="Cambria Math" panose="02040503050406030204" pitchFamily="18" charset="0"/>
                            </a:rPr>
                            <m:t>𝑃</m:t>
                          </m:r>
                        </m:oMath>
                      </m:oMathPara>
                    </a14:m>
                    <a:endParaRPr lang="en-US" sz="1350" dirty="0"/>
                  </a:p>
                </p:txBody>
              </p:sp>
            </mc:Choice>
            <mc:Fallback xmlns="">
              <p:sp>
                <p:nvSpPr>
                  <p:cNvPr id="8" name="Rectangle 7">
                    <a:extLst>
                      <a:ext uri="{FF2B5EF4-FFF2-40B4-BE49-F238E27FC236}">
                        <a16:creationId xmlns:a16="http://schemas.microsoft.com/office/drawing/2014/main" id="{E9E4CF71-1840-498B-974B-741E4573ABE4}"/>
                      </a:ext>
                    </a:extLst>
                  </p:cNvPr>
                  <p:cNvSpPr>
                    <a:spLocks noRot="1" noChangeAspect="1" noMove="1" noResize="1" noEditPoints="1" noAdjustHandles="1" noChangeArrowheads="1" noChangeShapeType="1" noTextEdit="1"/>
                  </p:cNvSpPr>
                  <p:nvPr/>
                </p:nvSpPr>
                <p:spPr>
                  <a:xfrm>
                    <a:off x="6910322" y="871706"/>
                    <a:ext cx="583152" cy="400109"/>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7A274A8-B347-412B-A623-A66A30C12475}"/>
                      </a:ext>
                    </a:extLst>
                  </p:cNvPr>
                  <p:cNvSpPr/>
                  <p:nvPr/>
                </p:nvSpPr>
                <p:spPr>
                  <a:xfrm>
                    <a:off x="6344021" y="1490865"/>
                    <a:ext cx="531856" cy="400109"/>
                  </a:xfrm>
                  <a:prstGeom prst="rect">
                    <a:avLst/>
                  </a:prstGeom>
                  <a:ln cap="rnd">
                    <a:noFill/>
                    <a:headEnd w="sm" len="sm"/>
                  </a:ln>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1350" i="1">
                              <a:latin typeface="Cambria Math" panose="02040503050406030204" pitchFamily="18" charset="0"/>
                            </a:rPr>
                            <m:t>Δ</m:t>
                          </m:r>
                          <m:r>
                            <a:rPr lang="en-US" sz="1350" i="1">
                              <a:latin typeface="Cambria Math" panose="02040503050406030204" pitchFamily="18" charset="0"/>
                            </a:rPr>
                            <m:t>𝑡</m:t>
                          </m:r>
                        </m:oMath>
                      </m:oMathPara>
                    </a14:m>
                    <a:endParaRPr lang="en-US" sz="1350" dirty="0"/>
                  </a:p>
                </p:txBody>
              </p:sp>
            </mc:Choice>
            <mc:Fallback xmlns="">
              <p:sp>
                <p:nvSpPr>
                  <p:cNvPr id="9" name="Rectangle 8">
                    <a:extLst>
                      <a:ext uri="{FF2B5EF4-FFF2-40B4-BE49-F238E27FC236}">
                        <a16:creationId xmlns:a16="http://schemas.microsoft.com/office/drawing/2014/main" id="{87A274A8-B347-412B-A623-A66A30C12475}"/>
                      </a:ext>
                    </a:extLst>
                  </p:cNvPr>
                  <p:cNvSpPr>
                    <a:spLocks noRot="1" noChangeAspect="1" noMove="1" noResize="1" noEditPoints="1" noAdjustHandles="1" noChangeArrowheads="1" noChangeShapeType="1" noTextEdit="1"/>
                  </p:cNvSpPr>
                  <p:nvPr/>
                </p:nvSpPr>
                <p:spPr>
                  <a:xfrm>
                    <a:off x="6344021" y="1490865"/>
                    <a:ext cx="531856" cy="400109"/>
                  </a:xfrm>
                  <a:prstGeom prst="rect">
                    <a:avLst/>
                  </a:prstGeom>
                  <a:blipFill>
                    <a:blip r:embed="rId5"/>
                    <a:stretch>
                      <a:fillRect/>
                    </a:stretch>
                  </a:blipFill>
                  <a:ln cap="rnd">
                    <a:noFill/>
                    <a:headEnd w="sm" len="sm"/>
                  </a:ln>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0F26FB5A-2DC0-49D2-8EA2-DC8FDD488D57}"/>
                  </a:ext>
                </a:extLst>
              </p:cNvPr>
              <p:cNvCxnSpPr/>
              <p:nvPr/>
            </p:nvCxnSpPr>
            <p:spPr>
              <a:xfrm>
                <a:off x="6308317" y="1689934"/>
                <a:ext cx="131578"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1720CF73-2E3C-448B-8B77-2AC100FF5D38}"/>
                  </a:ext>
                </a:extLst>
              </p:cNvPr>
              <p:cNvCxnSpPr/>
              <p:nvPr/>
            </p:nvCxnSpPr>
            <p:spPr>
              <a:xfrm>
                <a:off x="6683035" y="1692941"/>
                <a:ext cx="131578" cy="0"/>
              </a:xfrm>
              <a:prstGeom prst="line">
                <a:avLst/>
              </a:prstGeom>
              <a:ln w="3175" cap="rnd">
                <a:solidFill>
                  <a:schemeClr val="bg1">
                    <a:lumMod val="50000"/>
                  </a:schemeClr>
                </a:solidFill>
                <a:headEnd w="sm" len="sm"/>
              </a:ln>
            </p:spPr>
            <p:style>
              <a:lnRef idx="2">
                <a:schemeClr val="accent1"/>
              </a:lnRef>
              <a:fillRef idx="0">
                <a:schemeClr val="accent1"/>
              </a:fillRef>
              <a:effectRef idx="1">
                <a:schemeClr val="accent1"/>
              </a:effectRef>
              <a:fontRef idx="minor">
                <a:schemeClr val="tx1"/>
              </a:fontRef>
            </p:style>
          </p:cxnSp>
        </p:grpSp>
      </p:grpSp>
      <p:sp>
        <p:nvSpPr>
          <p:cNvPr id="12" name="Rectangle 11">
            <a:extLst>
              <a:ext uri="{FF2B5EF4-FFF2-40B4-BE49-F238E27FC236}">
                <a16:creationId xmlns:a16="http://schemas.microsoft.com/office/drawing/2014/main" id="{8C670239-8F6C-45FB-8611-0BBBE9D23F78}"/>
              </a:ext>
            </a:extLst>
          </p:cNvPr>
          <p:cNvSpPr/>
          <p:nvPr/>
        </p:nvSpPr>
        <p:spPr>
          <a:xfrm>
            <a:off x="97076" y="3730788"/>
            <a:ext cx="3203703"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Some ramps are with low rates, while others with high rates.</a:t>
            </a:r>
            <a:endParaRPr lang="en-US" dirty="0"/>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9CDBA60-D9A5-481E-A3D4-256A6533C652}"/>
                  </a:ext>
                </a:extLst>
              </p:cNvPr>
              <p:cNvSpPr/>
              <p:nvPr/>
            </p:nvSpPr>
            <p:spPr>
              <a:xfrm>
                <a:off x="97076" y="2299158"/>
                <a:ext cx="9061437" cy="627223"/>
              </a:xfrm>
              <a:prstGeom prst="rect">
                <a:avLst/>
              </a:prstGeom>
              <a:ln>
                <a:noFill/>
              </a:ln>
            </p:spPr>
            <p:txBody>
              <a:bodyPr wrap="square">
                <a:spAutoFit/>
              </a:bodyPr>
              <a:lstStyle/>
              <a:p>
                <a:pPr algn="ctr"/>
                <a:r>
                  <a:rPr lang="en-US" sz="1600" dirty="0">
                    <a:solidFill>
                      <a:srgbClr val="00B050"/>
                    </a:solidFill>
                    <a:latin typeface="Times New Roman" panose="02020603050405020304" pitchFamily="18" charset="0"/>
                    <a:cs typeface="Times New Roman" panose="02020603050405020304" pitchFamily="18" charset="0"/>
                  </a:rPr>
                  <a:t>Ramp rate</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400" i="1">
                            <a:latin typeface="Cambria Math" panose="02040503050406030204" pitchFamily="18" charset="0"/>
                          </a:rPr>
                        </m:ctrlPr>
                      </m:fPr>
                      <m:num>
                        <m:r>
                          <m:rPr>
                            <m:sty m:val="p"/>
                          </m:rPr>
                          <a:rPr lang="el-GR" sz="2400" i="1">
                            <a:latin typeface="Cambria Math" panose="02040503050406030204" pitchFamily="18" charset="0"/>
                          </a:rPr>
                          <m:t>Δ</m:t>
                        </m:r>
                        <m:r>
                          <a:rPr lang="en-US" sz="2400" i="1">
                            <a:latin typeface="Cambria Math" panose="02040503050406030204" pitchFamily="18" charset="0"/>
                          </a:rPr>
                          <m:t>𝑃</m:t>
                        </m:r>
                      </m:num>
                      <m:den>
                        <m:r>
                          <m:rPr>
                            <m:sty m:val="p"/>
                          </m:rPr>
                          <a:rPr lang="el-GR" sz="2400" i="1">
                            <a:latin typeface="Cambria Math" panose="02040503050406030204" pitchFamily="18" charset="0"/>
                          </a:rPr>
                          <m:t>Δ</m:t>
                        </m:r>
                        <m:r>
                          <a:rPr lang="en-US" sz="2400" i="1">
                            <a:latin typeface="Cambria Math" panose="02040503050406030204" pitchFamily="18" charset="0"/>
                          </a:rPr>
                          <m:t>𝑡</m:t>
                        </m:r>
                      </m:den>
                    </m:f>
                  </m:oMath>
                </a14:m>
                <a:r>
                  <a:rPr lang="en-US" sz="2400" dirty="0">
                    <a:latin typeface="Courier New" panose="02070309020205020404" pitchFamily="49" charset="0"/>
                  </a:rPr>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0.2−0.85</m:t>
                        </m:r>
                      </m:num>
                      <m:den>
                        <m:r>
                          <a:rPr lang="en-US" sz="2400" i="1">
                            <a:latin typeface="Cambria Math" panose="02040503050406030204" pitchFamily="18" charset="0"/>
                          </a:rPr>
                          <m:t>12:00−11:00</m:t>
                        </m:r>
                      </m:den>
                    </m:f>
                    <m:r>
                      <a:rPr lang="en-US" sz="1600" i="1">
                        <a:latin typeface="Cambria Math" panose="02040503050406030204" pitchFamily="18" charset="0"/>
                      </a:rPr>
                      <m:t>=−0.65 </m:t>
                    </m:r>
                    <m:d>
                      <m:dPr>
                        <m:ctrlPr>
                          <a:rPr lang="en-US" sz="1600" i="1">
                            <a:latin typeface="Cambria Math" panose="02040503050406030204" pitchFamily="18" charset="0"/>
                          </a:rPr>
                        </m:ctrlPr>
                      </m:dPr>
                      <m:e>
                        <m:r>
                          <a:rPr lang="en-US" sz="1600" i="1">
                            <a:latin typeface="Cambria Math" panose="02040503050406030204" pitchFamily="18" charset="0"/>
                          </a:rPr>
                          <m:t>−65%</m:t>
                        </m:r>
                      </m:e>
                    </m:d>
                    <m:r>
                      <a:rPr lang="en-US" sz="1600" i="1">
                        <a:latin typeface="Cambria Math" panose="02040503050406030204" pitchFamily="18" charset="0"/>
                      </a:rPr>
                      <m:t> </m:t>
                    </m:r>
                    <m:r>
                      <a:rPr lang="en-US" sz="1600" i="1">
                        <a:latin typeface="Cambria Math" panose="02040503050406030204" pitchFamily="18" charset="0"/>
                      </a:rPr>
                      <m:t>𝑟𝑎𝑚𝑝</m:t>
                    </m:r>
                    <m:r>
                      <a:rPr lang="en-US" sz="1600" i="1">
                        <a:latin typeface="Cambria Math" panose="02040503050406030204" pitchFamily="18" charset="0"/>
                      </a:rPr>
                      <m:t> </m:t>
                    </m:r>
                    <m:r>
                      <a:rPr lang="en-US" sz="1600" i="1">
                        <a:latin typeface="Cambria Math" panose="02040503050406030204" pitchFamily="18" charset="0"/>
                      </a:rPr>
                      <m:t>𝑑𝑜𝑤𝑛</m:t>
                    </m:r>
                    <m:r>
                      <a:rPr lang="en-US" sz="1600" i="1">
                        <a:latin typeface="Cambria Math" panose="02040503050406030204" pitchFamily="18" charset="0"/>
                      </a:rPr>
                      <m:t> </m:t>
                    </m:r>
                    <m:r>
                      <a:rPr lang="en-US" sz="1600" i="1">
                        <a:latin typeface="Cambria Math" panose="02040503050406030204" pitchFamily="18" charset="0"/>
                      </a:rPr>
                      <m:t>𝑜𝑓</m:t>
                    </m:r>
                    <m:r>
                      <a:rPr lang="en-US" sz="1600" i="1">
                        <a:latin typeface="Cambria Math" panose="02040503050406030204" pitchFamily="18" charset="0"/>
                      </a:rPr>
                      <m:t> </m:t>
                    </m:r>
                    <m:r>
                      <a:rPr lang="en-US" sz="1600" i="1">
                        <a:latin typeface="Cambria Math" panose="02040503050406030204" pitchFamily="18" charset="0"/>
                      </a:rPr>
                      <m:t>𝑖𝑡𝑠</m:t>
                    </m:r>
                    <m:r>
                      <a:rPr lang="en-US" sz="1600" i="1">
                        <a:latin typeface="Cambria Math" panose="02040503050406030204" pitchFamily="18" charset="0"/>
                      </a:rPr>
                      <m:t> </m:t>
                    </m:r>
                    <m:r>
                      <a:rPr lang="en-US" sz="1600" i="1">
                        <a:latin typeface="Cambria Math" panose="02040503050406030204" pitchFamily="18" charset="0"/>
                      </a:rPr>
                      <m:t>𝑛𝑜𝑟𝑚𝑎𝑙</m:t>
                    </m:r>
                    <m:r>
                      <a:rPr lang="en-US" sz="1600" i="1">
                        <a:latin typeface="Cambria Math" panose="02040503050406030204" pitchFamily="18" charset="0"/>
                      </a:rPr>
                      <m:t> </m:t>
                    </m:r>
                    <m:r>
                      <a:rPr lang="en-US" sz="1600" i="1">
                        <a:latin typeface="Cambria Math" panose="02040503050406030204" pitchFamily="18" charset="0"/>
                      </a:rPr>
                      <m:t>𝑐𝑎𝑝𝑎𝑐𝑖𝑡𝑦</m:t>
                    </m:r>
                    <m:r>
                      <a:rPr lang="en-US" sz="1600" b="0" i="1" smtClean="0">
                        <a:latin typeface="Cambria Math" panose="02040503050406030204" pitchFamily="18" charset="0"/>
                      </a:rPr>
                      <m:t>,  (</m:t>
                    </m:r>
                    <m:r>
                      <a:rPr lang="en-US" sz="1600" b="0" i="1" smtClean="0">
                        <a:latin typeface="Cambria Math" panose="02040503050406030204" pitchFamily="18" charset="0"/>
                      </a:rPr>
                      <m:t>𝑝𝑢</m:t>
                    </m:r>
                    <m:r>
                      <a:rPr lang="en-US" sz="1600" b="0" i="1" smtClean="0">
                        <a:latin typeface="Cambria Math" panose="02040503050406030204" pitchFamily="18" charset="0"/>
                      </a:rPr>
                      <m:t>/</m:t>
                    </m:r>
                    <m:r>
                      <a:rPr lang="en-US" sz="1600" b="0" i="1" smtClean="0">
                        <a:latin typeface="Cambria Math" panose="02040503050406030204" pitchFamily="18" charset="0"/>
                      </a:rPr>
                      <m:t>h𝑟</m:t>
                    </m:r>
                    <m:r>
                      <a:rPr lang="en-US" sz="1600" b="0" i="1" smtClean="0">
                        <a:latin typeface="Cambria Math" panose="02040503050406030204" pitchFamily="18" charset="0"/>
                      </a:rPr>
                      <m:t>)</m:t>
                    </m:r>
                  </m:oMath>
                </a14:m>
                <a:endParaRPr lang="en-US" sz="1600" dirty="0">
                  <a:latin typeface="Courier New" panose="02070309020205020404" pitchFamily="49" charset="0"/>
                </a:endParaRPr>
              </a:p>
            </p:txBody>
          </p:sp>
        </mc:Choice>
        <mc:Fallback xmlns="">
          <p:sp>
            <p:nvSpPr>
              <p:cNvPr id="13" name="Rectangle 12">
                <a:extLst>
                  <a:ext uri="{FF2B5EF4-FFF2-40B4-BE49-F238E27FC236}">
                    <a16:creationId xmlns:a16="http://schemas.microsoft.com/office/drawing/2014/main" id="{09CDBA60-D9A5-481E-A3D4-256A6533C652}"/>
                  </a:ext>
                </a:extLst>
              </p:cNvPr>
              <p:cNvSpPr>
                <a:spLocks noRot="1" noChangeAspect="1" noMove="1" noResize="1" noEditPoints="1" noAdjustHandles="1" noChangeArrowheads="1" noChangeShapeType="1" noTextEdit="1"/>
              </p:cNvSpPr>
              <p:nvPr/>
            </p:nvSpPr>
            <p:spPr>
              <a:xfrm>
                <a:off x="97076" y="2299158"/>
                <a:ext cx="9061437" cy="627223"/>
              </a:xfrm>
              <a:prstGeom prst="rect">
                <a:avLst/>
              </a:prstGeom>
              <a:blipFill>
                <a:blip r:embed="rId6"/>
                <a:stretch>
                  <a:fillRect b="-1165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506464BB-05CC-4AE7-B029-61E93592D3EB}"/>
                  </a:ext>
                </a:extLst>
              </p:cNvPr>
              <p:cNvSpPr/>
              <p:nvPr/>
            </p:nvSpPr>
            <p:spPr>
              <a:xfrm>
                <a:off x="-55004" y="2954765"/>
                <a:ext cx="9055986" cy="627223"/>
              </a:xfrm>
              <a:prstGeom prst="rect">
                <a:avLst/>
              </a:prstGeom>
              <a:ln>
                <a:noFill/>
              </a:ln>
            </p:spPr>
            <p:txBody>
              <a:bodyPr wrap="square">
                <a:spAutoFit/>
              </a:bodyPr>
              <a:lstStyle/>
              <a:p>
                <a:pPr algn="ctr"/>
                <a:r>
                  <a:rPr lang="en-US" sz="1600" dirty="0">
                    <a:solidFill>
                      <a:srgbClr val="FF0000"/>
                    </a:solidFill>
                    <a:latin typeface="Times New Roman" panose="02020603050405020304" pitchFamily="18" charset="0"/>
                    <a:cs typeface="Times New Roman" panose="02020603050405020304" pitchFamily="18" charset="0"/>
                  </a:rPr>
                  <a:t>Ramp rate</a:t>
                </a:r>
                <a:r>
                  <a:rPr lang="en-US" sz="1600"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sz="2400" i="1">
                            <a:latin typeface="Cambria Math" panose="02040503050406030204" pitchFamily="18" charset="0"/>
                          </a:rPr>
                        </m:ctrlPr>
                      </m:fPr>
                      <m:num>
                        <m:r>
                          <m:rPr>
                            <m:sty m:val="p"/>
                          </m:rPr>
                          <a:rPr lang="el-GR" sz="2400" i="1">
                            <a:latin typeface="Cambria Math" panose="02040503050406030204" pitchFamily="18" charset="0"/>
                          </a:rPr>
                          <m:t>Δ</m:t>
                        </m:r>
                        <m:r>
                          <a:rPr lang="en-US" sz="2400" i="1">
                            <a:latin typeface="Cambria Math" panose="02040503050406030204" pitchFamily="18" charset="0"/>
                          </a:rPr>
                          <m:t>𝑃</m:t>
                        </m:r>
                      </m:num>
                      <m:den>
                        <m:r>
                          <m:rPr>
                            <m:sty m:val="p"/>
                          </m:rPr>
                          <a:rPr lang="el-GR" sz="2400" i="1">
                            <a:latin typeface="Cambria Math" panose="02040503050406030204" pitchFamily="18" charset="0"/>
                          </a:rPr>
                          <m:t>Δ</m:t>
                        </m:r>
                        <m:r>
                          <a:rPr lang="en-US" sz="2400" i="1">
                            <a:latin typeface="Cambria Math" panose="02040503050406030204" pitchFamily="18" charset="0"/>
                          </a:rPr>
                          <m:t>𝑡</m:t>
                        </m:r>
                      </m:den>
                    </m:f>
                  </m:oMath>
                </a14:m>
                <a:r>
                  <a:rPr lang="en-US" sz="2400" dirty="0">
                    <a:latin typeface="Courier New" panose="02070309020205020404" pitchFamily="49" charset="0"/>
                  </a:rPr>
                  <a:t> =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0.48−0.1</m:t>
                        </m:r>
                      </m:num>
                      <m:den>
                        <m:r>
                          <a:rPr lang="en-US" sz="2400" i="1">
                            <a:latin typeface="Cambria Math" panose="02040503050406030204" pitchFamily="18" charset="0"/>
                          </a:rPr>
                          <m:t>14:00−13:00</m:t>
                        </m:r>
                      </m:den>
                    </m:f>
                    <m:r>
                      <a:rPr lang="en-US" sz="1600" i="1">
                        <a:latin typeface="Cambria Math" panose="02040503050406030204" pitchFamily="18" charset="0"/>
                      </a:rPr>
                      <m:t>=+0.38 </m:t>
                    </m:r>
                    <m:d>
                      <m:dPr>
                        <m:ctrlPr>
                          <a:rPr lang="en-US" sz="1600" i="1">
                            <a:latin typeface="Cambria Math" panose="02040503050406030204" pitchFamily="18" charset="0"/>
                          </a:rPr>
                        </m:ctrlPr>
                      </m:dPr>
                      <m:e>
                        <m:r>
                          <a:rPr lang="en-US" sz="1600" i="1">
                            <a:latin typeface="Cambria Math" panose="02040503050406030204" pitchFamily="18" charset="0"/>
                          </a:rPr>
                          <m:t>+38%</m:t>
                        </m:r>
                      </m:e>
                    </m:d>
                    <m:r>
                      <a:rPr lang="en-US" sz="1600" i="1">
                        <a:latin typeface="Cambria Math" panose="02040503050406030204" pitchFamily="18" charset="0"/>
                      </a:rPr>
                      <m:t> </m:t>
                    </m:r>
                    <m:r>
                      <a:rPr lang="en-US" sz="1600" i="1">
                        <a:latin typeface="Cambria Math" panose="02040503050406030204" pitchFamily="18" charset="0"/>
                      </a:rPr>
                      <m:t>𝑟𝑎𝑚𝑝</m:t>
                    </m:r>
                    <m:r>
                      <a:rPr lang="en-US" sz="1600" i="1">
                        <a:latin typeface="Cambria Math" panose="02040503050406030204" pitchFamily="18" charset="0"/>
                      </a:rPr>
                      <m:t> </m:t>
                    </m:r>
                    <m:r>
                      <a:rPr lang="en-US" sz="1600" i="1">
                        <a:latin typeface="Cambria Math" panose="02040503050406030204" pitchFamily="18" charset="0"/>
                      </a:rPr>
                      <m:t>𝑢𝑝</m:t>
                    </m:r>
                    <m:r>
                      <a:rPr lang="en-US" sz="1600" i="1">
                        <a:latin typeface="Cambria Math" panose="02040503050406030204" pitchFamily="18" charset="0"/>
                      </a:rPr>
                      <m:t> </m:t>
                    </m:r>
                    <m:r>
                      <a:rPr lang="en-US" sz="1600" i="1">
                        <a:latin typeface="Cambria Math" panose="02040503050406030204" pitchFamily="18" charset="0"/>
                      </a:rPr>
                      <m:t>𝑜𝑓</m:t>
                    </m:r>
                    <m:r>
                      <a:rPr lang="en-US" sz="1600" i="1">
                        <a:latin typeface="Cambria Math" panose="02040503050406030204" pitchFamily="18" charset="0"/>
                      </a:rPr>
                      <m:t> </m:t>
                    </m:r>
                    <m:r>
                      <a:rPr lang="en-US" sz="1600" i="1">
                        <a:latin typeface="Cambria Math" panose="02040503050406030204" pitchFamily="18" charset="0"/>
                      </a:rPr>
                      <m:t>𝑖𝑡𝑠</m:t>
                    </m:r>
                    <m:r>
                      <a:rPr lang="en-US" sz="1600" i="1">
                        <a:latin typeface="Cambria Math" panose="02040503050406030204" pitchFamily="18" charset="0"/>
                      </a:rPr>
                      <m:t> </m:t>
                    </m:r>
                    <m:r>
                      <a:rPr lang="en-US" sz="1600" i="1">
                        <a:latin typeface="Cambria Math" panose="02040503050406030204" pitchFamily="18" charset="0"/>
                      </a:rPr>
                      <m:t>𝑛𝑜𝑟𝑚𝑎𝑙</m:t>
                    </m:r>
                    <m:r>
                      <a:rPr lang="en-US" sz="1600" i="1">
                        <a:latin typeface="Cambria Math" panose="02040503050406030204" pitchFamily="18" charset="0"/>
                      </a:rPr>
                      <m:t> </m:t>
                    </m:r>
                    <m:r>
                      <a:rPr lang="en-US" sz="1600" i="1">
                        <a:latin typeface="Cambria Math" panose="02040503050406030204" pitchFamily="18" charset="0"/>
                      </a:rPr>
                      <m:t>𝑐𝑎𝑝𝑎𝑐𝑖𝑡𝑦</m:t>
                    </m:r>
                    <m:r>
                      <a:rPr lang="en-US" sz="1600" b="0" i="1" smtClean="0">
                        <a:latin typeface="Cambria Math" panose="02040503050406030204" pitchFamily="18" charset="0"/>
                      </a:rPr>
                      <m:t>,  (</m:t>
                    </m:r>
                    <m:r>
                      <a:rPr lang="en-US" sz="1600" b="0" i="1" smtClean="0">
                        <a:latin typeface="Cambria Math" panose="02040503050406030204" pitchFamily="18" charset="0"/>
                      </a:rPr>
                      <m:t>𝑝𝑢</m:t>
                    </m:r>
                    <m:r>
                      <a:rPr lang="en-US" sz="1600" b="0" i="1" smtClean="0">
                        <a:latin typeface="Cambria Math" panose="02040503050406030204" pitchFamily="18" charset="0"/>
                      </a:rPr>
                      <m:t>/</m:t>
                    </m:r>
                    <m:r>
                      <a:rPr lang="en-US" sz="1600" b="0" i="1" smtClean="0">
                        <a:latin typeface="Cambria Math" panose="02040503050406030204" pitchFamily="18" charset="0"/>
                      </a:rPr>
                      <m:t>h𝑟</m:t>
                    </m:r>
                    <m:r>
                      <a:rPr lang="en-US" sz="1600" b="0" i="1" smtClean="0">
                        <a:latin typeface="Cambria Math" panose="02040503050406030204" pitchFamily="18" charset="0"/>
                      </a:rPr>
                      <m:t>) </m:t>
                    </m:r>
                  </m:oMath>
                </a14:m>
                <a:endParaRPr lang="en-US" sz="1600" dirty="0">
                  <a:latin typeface="Courier New" panose="02070309020205020404" pitchFamily="49" charset="0"/>
                </a:endParaRPr>
              </a:p>
            </p:txBody>
          </p:sp>
        </mc:Choice>
        <mc:Fallback xmlns="">
          <p:sp>
            <p:nvSpPr>
              <p:cNvPr id="14" name="Rectangle 13">
                <a:extLst>
                  <a:ext uri="{FF2B5EF4-FFF2-40B4-BE49-F238E27FC236}">
                    <a16:creationId xmlns:a16="http://schemas.microsoft.com/office/drawing/2014/main" id="{506464BB-05CC-4AE7-B029-61E93592D3EB}"/>
                  </a:ext>
                </a:extLst>
              </p:cNvPr>
              <p:cNvSpPr>
                <a:spLocks noRot="1" noChangeAspect="1" noMove="1" noResize="1" noEditPoints="1" noAdjustHandles="1" noChangeArrowheads="1" noChangeShapeType="1" noTextEdit="1"/>
              </p:cNvSpPr>
              <p:nvPr/>
            </p:nvSpPr>
            <p:spPr>
              <a:xfrm>
                <a:off x="-55004" y="2954765"/>
                <a:ext cx="9055986" cy="627223"/>
              </a:xfrm>
              <a:prstGeom prst="rect">
                <a:avLst/>
              </a:prstGeom>
              <a:blipFill>
                <a:blip r:embed="rId7"/>
                <a:stretch>
                  <a:fillRect b="-11650"/>
                </a:stretch>
              </a:blipFill>
              <a:ln>
                <a:noFill/>
              </a:ln>
            </p:spPr>
            <p:txBody>
              <a:bodyPr/>
              <a:lstStyle/>
              <a:p>
                <a:r>
                  <a:rPr lang="en-US">
                    <a:noFill/>
                  </a:rPr>
                  <a:t> </a:t>
                </a:r>
              </a:p>
            </p:txBody>
          </p:sp>
        </mc:Fallback>
      </mc:AlternateContent>
      <p:sp>
        <p:nvSpPr>
          <p:cNvPr id="15" name="Rectangle 14">
            <a:extLst>
              <a:ext uri="{FF2B5EF4-FFF2-40B4-BE49-F238E27FC236}">
                <a16:creationId xmlns:a16="http://schemas.microsoft.com/office/drawing/2014/main" id="{4B2B93DA-7D10-4611-A73F-896002B601B8}"/>
              </a:ext>
            </a:extLst>
          </p:cNvPr>
          <p:cNvSpPr/>
          <p:nvPr/>
        </p:nvSpPr>
        <p:spPr>
          <a:xfrm>
            <a:off x="14514" y="1884706"/>
            <a:ext cx="4354286" cy="400110"/>
          </a:xfrm>
          <a:prstGeom prst="rect">
            <a:avLst/>
          </a:prstGeom>
        </p:spPr>
        <p:txBody>
          <a:bodyPr wrap="square">
            <a:spAutoFit/>
          </a:bodyPr>
          <a:lstStyle/>
          <a:p>
            <a:r>
              <a:rPr lang="en-US" sz="2000" dirty="0">
                <a:latin typeface="Times New Roman" panose="02020603050405020304" pitchFamily="18" charset="0"/>
                <a:cs typeface="Times New Roman" panose="02020603050405020304" pitchFamily="18" charset="0"/>
              </a:rPr>
              <a:t>For the illustrated cloudy day below:</a:t>
            </a:r>
            <a:endParaRPr lang="en-US" sz="2000" dirty="0"/>
          </a:p>
        </p:txBody>
      </p:sp>
      <p:pic>
        <p:nvPicPr>
          <p:cNvPr id="16" name="Picture 15">
            <a:extLst>
              <a:ext uri="{FF2B5EF4-FFF2-40B4-BE49-F238E27FC236}">
                <a16:creationId xmlns:a16="http://schemas.microsoft.com/office/drawing/2014/main" id="{425B33A2-7A74-4244-9A1F-FC66BFC3AE72}"/>
              </a:ext>
            </a:extLst>
          </p:cNvPr>
          <p:cNvPicPr>
            <a:picLocks noChangeAspect="1"/>
          </p:cNvPicPr>
          <p:nvPr/>
        </p:nvPicPr>
        <p:blipFill rotWithShape="1">
          <a:blip r:embed="rId8"/>
          <a:srcRect l="5191" r="8143"/>
          <a:stretch/>
        </p:blipFill>
        <p:spPr>
          <a:xfrm>
            <a:off x="3471202" y="3380252"/>
            <a:ext cx="5240999" cy="2806822"/>
          </a:xfrm>
          <a:prstGeom prst="rect">
            <a:avLst/>
          </a:prstGeom>
        </p:spPr>
      </p:pic>
      <p:sp>
        <p:nvSpPr>
          <p:cNvPr id="17" name="Rectangle 16">
            <a:extLst>
              <a:ext uri="{FF2B5EF4-FFF2-40B4-BE49-F238E27FC236}">
                <a16:creationId xmlns:a16="http://schemas.microsoft.com/office/drawing/2014/main" id="{610AC8C9-F3BB-4A18-8EB3-32E9C7ED4702}"/>
              </a:ext>
            </a:extLst>
          </p:cNvPr>
          <p:cNvSpPr/>
          <p:nvPr/>
        </p:nvSpPr>
        <p:spPr>
          <a:xfrm>
            <a:off x="6177454" y="1134165"/>
            <a:ext cx="2916174" cy="1323439"/>
          </a:xfrm>
          <a:prstGeom prst="rect">
            <a:avLst/>
          </a:prstGeom>
        </p:spPr>
        <p:txBody>
          <a:bodyPr wrap="square">
            <a:spAutoFit/>
          </a:bodyPr>
          <a:lstStyle/>
          <a:p>
            <a:pPr algn="just">
              <a:defRPr/>
            </a:pPr>
            <a:r>
              <a:rPr lang="en-US" sz="1600" dirty="0">
                <a:latin typeface="Times New Roman" panose="02020603050405020304" pitchFamily="18" charset="0"/>
                <a:cs typeface="Times New Roman" panose="02020603050405020304" pitchFamily="18" charset="0"/>
              </a:rPr>
              <a:t>where P(t) is the solar power of the target hour, it can also be its forecast F(t); D is the time duration for which the ramp rate is determined.</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AD53B1DB-5DEF-44C8-9C19-DC17164BC032}"/>
                  </a:ext>
                </a:extLst>
              </p:cNvPr>
              <p:cNvSpPr/>
              <p:nvPr/>
            </p:nvSpPr>
            <p:spPr>
              <a:xfrm>
                <a:off x="110072" y="1146896"/>
                <a:ext cx="4778293" cy="629852"/>
              </a:xfrm>
              <a:prstGeom prst="rect">
                <a:avLst/>
              </a:prstGeom>
              <a:ln>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panose="02040503050406030204" pitchFamily="18" charset="0"/>
                        </a:rPr>
                        <m:t>𝑅𝑎𝑚𝑝</m:t>
                      </m:r>
                      <m:r>
                        <a:rPr lang="en-US">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𝑅𝑎𝑡𝑒</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𝑅𝑅</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r>
                        <a:rPr lang="en-US">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d>
                            <m:dPr>
                              <m:beg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𝑑𝑃</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e>
                          </m:d>
                        </m:num>
                        <m:den>
                          <m:r>
                            <a:rPr lang="en-US" i="1">
                              <a:solidFill>
                                <a:schemeClr val="tx1"/>
                              </a:solidFill>
                              <a:latin typeface="Cambria Math" panose="02040503050406030204" pitchFamily="18" charset="0"/>
                            </a:rPr>
                            <m:t>𝑑𝑡</m:t>
                          </m:r>
                        </m:den>
                      </m:f>
                      <m:r>
                        <a:rPr lang="en-US">
                          <a:solidFill>
                            <a:schemeClr val="tx1"/>
                          </a:solidFill>
                          <a:latin typeface="Cambria Math" panose="02040503050406030204" pitchFamily="18" charset="0"/>
                        </a:rPr>
                        <m:t>=</m:t>
                      </m:r>
                      <m:f>
                        <m:fPr>
                          <m:ctrlPr>
                            <a:rPr lang="en-US" i="1">
                              <a:solidFill>
                                <a:schemeClr val="tx1"/>
                              </a:solidFill>
                              <a:latin typeface="Cambria Math" panose="02040503050406030204" pitchFamily="18" charset="0"/>
                            </a:rPr>
                          </m:ctrlPr>
                        </m:fPr>
                        <m:num>
                          <m:d>
                            <m:dPr>
                              <m:begChr m:val=""/>
                              <m:ctrlPr>
                                <a:rPr lang="en-U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𝑃</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𝐷</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𝑃</m:t>
                              </m:r>
                              <m:r>
                                <a:rPr lang="en-US">
                                  <a:solidFill>
                                    <a:schemeClr val="tx1"/>
                                  </a:solidFill>
                                  <a:latin typeface="Cambria Math" panose="02040503050406030204" pitchFamily="18" charset="0"/>
                                </a:rPr>
                                <m:t>(</m:t>
                              </m:r>
                              <m:r>
                                <a:rPr lang="en-US" i="1">
                                  <a:solidFill>
                                    <a:schemeClr val="tx1"/>
                                  </a:solidFill>
                                  <a:latin typeface="Cambria Math" panose="02040503050406030204" pitchFamily="18" charset="0"/>
                                </a:rPr>
                                <m:t>𝑡</m:t>
                              </m:r>
                            </m:e>
                          </m:d>
                        </m:num>
                        <m:den>
                          <m:r>
                            <a:rPr lang="en-US" i="1">
                              <a:solidFill>
                                <a:schemeClr val="tx1"/>
                              </a:solidFill>
                              <a:latin typeface="Cambria Math" panose="02040503050406030204" pitchFamily="18" charset="0"/>
                            </a:rPr>
                            <m:t>𝐷</m:t>
                          </m:r>
                        </m:den>
                      </m:f>
                    </m:oMath>
                  </m:oMathPara>
                </a14:m>
                <a:endParaRPr lang="en-US" dirty="0">
                  <a:solidFill>
                    <a:schemeClr val="tx1"/>
                  </a:solidFill>
                </a:endParaRPr>
              </a:p>
            </p:txBody>
          </p:sp>
        </mc:Choice>
        <mc:Fallback xmlns="">
          <p:sp>
            <p:nvSpPr>
              <p:cNvPr id="18" name="Rectangle 17">
                <a:extLst>
                  <a:ext uri="{FF2B5EF4-FFF2-40B4-BE49-F238E27FC236}">
                    <a16:creationId xmlns:a16="http://schemas.microsoft.com/office/drawing/2014/main" id="{AD53B1DB-5DEF-44C8-9C19-DC17164BC032}"/>
                  </a:ext>
                </a:extLst>
              </p:cNvPr>
              <p:cNvSpPr>
                <a:spLocks noRot="1" noChangeAspect="1" noMove="1" noResize="1" noEditPoints="1" noAdjustHandles="1" noChangeArrowheads="1" noChangeShapeType="1" noTextEdit="1"/>
              </p:cNvSpPr>
              <p:nvPr/>
            </p:nvSpPr>
            <p:spPr>
              <a:xfrm>
                <a:off x="110072" y="1146896"/>
                <a:ext cx="4778293" cy="629852"/>
              </a:xfrm>
              <a:prstGeom prst="rect">
                <a:avLst/>
              </a:prstGeom>
              <a:blipFill>
                <a:blip r:embed="rId9"/>
                <a:stretch>
                  <a:fillRect/>
                </a:stretch>
              </a:blipFill>
              <a:ln>
                <a:solidFill>
                  <a:schemeClr val="tx1"/>
                </a:solidFill>
              </a:ln>
            </p:spPr>
            <p:txBody>
              <a:bodyPr/>
              <a:lstStyle/>
              <a:p>
                <a:r>
                  <a:rPr lang="en-US">
                    <a:noFill/>
                  </a:rPr>
                  <a:t> </a:t>
                </a:r>
              </a:p>
            </p:txBody>
          </p:sp>
        </mc:Fallback>
      </mc:AlternateContent>
      <p:sp>
        <p:nvSpPr>
          <p:cNvPr id="19" name="Rectangle 18">
            <a:extLst>
              <a:ext uri="{FF2B5EF4-FFF2-40B4-BE49-F238E27FC236}">
                <a16:creationId xmlns:a16="http://schemas.microsoft.com/office/drawing/2014/main" id="{A96E8F74-3429-4EF3-BAD9-DD12DF2E7284}"/>
              </a:ext>
            </a:extLst>
          </p:cNvPr>
          <p:cNvSpPr/>
          <p:nvPr/>
        </p:nvSpPr>
        <p:spPr>
          <a:xfrm>
            <a:off x="3028949" y="74518"/>
            <a:ext cx="2932598"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Solar Power Ramp Rates</a:t>
            </a:r>
          </a:p>
        </p:txBody>
      </p:sp>
      <p:sp>
        <p:nvSpPr>
          <p:cNvPr id="20" name="Rectangle 19">
            <a:extLst>
              <a:ext uri="{FF2B5EF4-FFF2-40B4-BE49-F238E27FC236}">
                <a16:creationId xmlns:a16="http://schemas.microsoft.com/office/drawing/2014/main" id="{D72ECE16-C6EF-4F2C-AE27-5ACF78BC3797}"/>
              </a:ext>
            </a:extLst>
          </p:cNvPr>
          <p:cNvSpPr/>
          <p:nvPr/>
        </p:nvSpPr>
        <p:spPr>
          <a:xfrm>
            <a:off x="97076" y="628764"/>
            <a:ext cx="9185519"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Solar power ramp rate (RR) is </a:t>
            </a:r>
            <a:r>
              <a:rPr lang="en-US" i="1" dirty="0">
                <a:latin typeface="Times New Roman" panose="02020603050405020304" pitchFamily="18" charset="0"/>
                <a:cs typeface="Times New Roman" panose="02020603050405020304" pitchFamily="18" charset="0"/>
              </a:rPr>
              <a:t>the change of solar power during a certain time interval</a:t>
            </a:r>
            <a:r>
              <a:rPr lang="en-US" b="1" i="1" dirty="0">
                <a:latin typeface="Times New Roman" panose="02020603050405020304" pitchFamily="18" charset="0"/>
                <a:cs typeface="Times New Roman" panose="02020603050405020304" pitchFamily="18" charset="0"/>
              </a:rPr>
              <a:t>.</a:t>
            </a:r>
            <a:endParaRPr lang="en-US" b="1" i="1" dirty="0"/>
          </a:p>
        </p:txBody>
      </p:sp>
      <p:sp>
        <p:nvSpPr>
          <p:cNvPr id="23" name="Rectangle 22">
            <a:extLst>
              <a:ext uri="{FF2B5EF4-FFF2-40B4-BE49-F238E27FC236}">
                <a16:creationId xmlns:a16="http://schemas.microsoft.com/office/drawing/2014/main" id="{D8F6C82D-C74B-42DA-A4AB-F9FDA6382C3B}"/>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4" name="Slide Number Placeholder 2">
            <a:extLst>
              <a:ext uri="{FF2B5EF4-FFF2-40B4-BE49-F238E27FC236}">
                <a16:creationId xmlns:a16="http://schemas.microsoft.com/office/drawing/2014/main" id="{9FD62316-EFC9-43AE-9EED-5A1F367324D8}"/>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15</a:t>
            </a:fld>
            <a:endParaRPr lang="en-US" dirty="0"/>
          </a:p>
        </p:txBody>
      </p:sp>
    </p:spTree>
    <p:extLst>
      <p:ext uri="{BB962C8B-B14F-4D97-AF65-F5344CB8AC3E}">
        <p14:creationId xmlns:p14="http://schemas.microsoft.com/office/powerpoint/2010/main" val="199631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9">
            <a:extLst>
              <a:ext uri="{FF2B5EF4-FFF2-40B4-BE49-F238E27FC236}">
                <a16:creationId xmlns:a16="http://schemas.microsoft.com/office/drawing/2014/main" id="{45D8316E-9338-4BFF-835E-40FFE9194FB1}"/>
              </a:ext>
            </a:extLst>
          </p:cNvPr>
          <p:cNvSpPr txBox="1">
            <a:spLocks/>
          </p:cNvSpPr>
          <p:nvPr/>
        </p:nvSpPr>
        <p:spPr>
          <a:xfrm>
            <a:off x="20277" y="623222"/>
            <a:ext cx="8952272" cy="385359"/>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defRPr/>
            </a:pPr>
            <a:r>
              <a:rPr lang="en-US" sz="1800" dirty="0">
                <a:latin typeface="Times New Roman" panose="02020603050405020304" pitchFamily="18" charset="0"/>
                <a:ea typeface="Times New Roman" panose="02020603050405020304" pitchFamily="18" charset="0"/>
              </a:rPr>
              <a:t>There are several applications of power systems that rely on solar power ramp event forecasts</a:t>
            </a:r>
            <a:endParaRPr lang="en-US" sz="1800" dirty="0"/>
          </a:p>
        </p:txBody>
      </p:sp>
      <p:sp>
        <p:nvSpPr>
          <p:cNvPr id="3" name="Rectangle 2">
            <a:extLst>
              <a:ext uri="{FF2B5EF4-FFF2-40B4-BE49-F238E27FC236}">
                <a16:creationId xmlns:a16="http://schemas.microsoft.com/office/drawing/2014/main" id="{ECEB3C26-91BD-42E2-B08F-5A97F81F99B9}"/>
              </a:ext>
            </a:extLst>
          </p:cNvPr>
          <p:cNvSpPr/>
          <p:nvPr/>
        </p:nvSpPr>
        <p:spPr>
          <a:xfrm>
            <a:off x="3274080" y="75601"/>
            <a:ext cx="2595839"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Potential Applications</a:t>
            </a:r>
            <a:endParaRPr lang="en-US" sz="2000" b="1" dirty="0"/>
          </a:p>
        </p:txBody>
      </p:sp>
      <p:sp>
        <p:nvSpPr>
          <p:cNvPr id="4" name="Rectangle 3">
            <a:extLst>
              <a:ext uri="{FF2B5EF4-FFF2-40B4-BE49-F238E27FC236}">
                <a16:creationId xmlns:a16="http://schemas.microsoft.com/office/drawing/2014/main" id="{55FB596F-8B39-4F37-9A30-841DE5C0D46B}"/>
              </a:ext>
            </a:extLst>
          </p:cNvPr>
          <p:cNvSpPr/>
          <p:nvPr/>
        </p:nvSpPr>
        <p:spPr>
          <a:xfrm>
            <a:off x="20277" y="1646882"/>
            <a:ext cx="5019572" cy="923330"/>
          </a:xfrm>
          <a:prstGeom prst="rect">
            <a:avLst/>
          </a:prstGeom>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Optimizing the voltage regulation equipment.</a:t>
            </a:r>
          </a:p>
          <a:p>
            <a:pPr marL="285750" indent="-285750">
              <a:buFont typeface="Arial" panose="020B0604020202020204" pitchFamily="34" charset="0"/>
              <a:buChar char="•"/>
            </a:pPr>
            <a:endParaRPr lang="en-US" dirty="0">
              <a:latin typeface="Times New Roman" panose="02020603050405020304" pitchFamily="18" charset="0"/>
              <a:ea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Control schemes of energy storage systems. </a:t>
            </a:r>
          </a:p>
        </p:txBody>
      </p:sp>
      <p:grpSp>
        <p:nvGrpSpPr>
          <p:cNvPr id="5" name="Group 4">
            <a:extLst>
              <a:ext uri="{FF2B5EF4-FFF2-40B4-BE49-F238E27FC236}">
                <a16:creationId xmlns:a16="http://schemas.microsoft.com/office/drawing/2014/main" id="{35F2043E-A87F-4594-9A70-85706B2C2EDB}"/>
              </a:ext>
            </a:extLst>
          </p:cNvPr>
          <p:cNvGrpSpPr/>
          <p:nvPr/>
        </p:nvGrpSpPr>
        <p:grpSpPr>
          <a:xfrm>
            <a:off x="5039849" y="3654540"/>
            <a:ext cx="3996179" cy="2194879"/>
            <a:chOff x="41048" y="4719951"/>
            <a:chExt cx="4126855" cy="2001524"/>
          </a:xfrm>
        </p:grpSpPr>
        <p:pic>
          <p:nvPicPr>
            <p:cNvPr id="6" name="Picture 5">
              <a:extLst>
                <a:ext uri="{FF2B5EF4-FFF2-40B4-BE49-F238E27FC236}">
                  <a16:creationId xmlns:a16="http://schemas.microsoft.com/office/drawing/2014/main" id="{BC3BB436-DF1B-43B6-9145-40F1EF22E04D}"/>
                </a:ext>
              </a:extLst>
            </p:cNvPr>
            <p:cNvPicPr>
              <a:picLocks noChangeAspect="1"/>
            </p:cNvPicPr>
            <p:nvPr/>
          </p:nvPicPr>
          <p:blipFill>
            <a:blip r:embed="rId3"/>
            <a:stretch>
              <a:fillRect/>
            </a:stretch>
          </p:blipFill>
          <p:spPr>
            <a:xfrm>
              <a:off x="41048" y="4719951"/>
              <a:ext cx="4126855" cy="2001524"/>
            </a:xfrm>
            <a:prstGeom prst="rect">
              <a:avLst/>
            </a:prstGeom>
            <a:ln>
              <a:noFill/>
            </a:ln>
          </p:spPr>
        </p:pic>
        <p:sp>
          <p:nvSpPr>
            <p:cNvPr id="7" name="Rectangle 6">
              <a:extLst>
                <a:ext uri="{FF2B5EF4-FFF2-40B4-BE49-F238E27FC236}">
                  <a16:creationId xmlns:a16="http://schemas.microsoft.com/office/drawing/2014/main" id="{9036707F-E30E-4249-BD09-B06A92CFFC95}"/>
                </a:ext>
              </a:extLst>
            </p:cNvPr>
            <p:cNvSpPr/>
            <p:nvPr/>
          </p:nvSpPr>
          <p:spPr>
            <a:xfrm>
              <a:off x="2538326" y="5303521"/>
              <a:ext cx="1574713" cy="493776"/>
            </a:xfrm>
            <a:prstGeom prst="rect">
              <a:avLst/>
            </a:prstGeom>
            <a:noFill/>
            <a:ln>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a:extLst>
              <a:ext uri="{FF2B5EF4-FFF2-40B4-BE49-F238E27FC236}">
                <a16:creationId xmlns:a16="http://schemas.microsoft.com/office/drawing/2014/main" id="{7EE9FB1B-32E5-4AC5-B814-E58091EBFCC1}"/>
              </a:ext>
            </a:extLst>
          </p:cNvPr>
          <p:cNvSpPr/>
          <p:nvPr/>
        </p:nvSpPr>
        <p:spPr>
          <a:xfrm>
            <a:off x="5393553" y="5795063"/>
            <a:ext cx="3736640"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EPEX: European power exchange spot trading</a:t>
            </a:r>
            <a:endParaRPr lang="en-US" sz="1400" dirty="0">
              <a:solidFill>
                <a:srgbClr val="000000"/>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FAF3CF8B-19D2-452E-B725-F3957319CEFE}"/>
              </a:ext>
            </a:extLst>
          </p:cNvPr>
          <p:cNvGrpSpPr>
            <a:grpSpLocks noChangeAspect="1"/>
          </p:cNvGrpSpPr>
          <p:nvPr/>
        </p:nvGrpSpPr>
        <p:grpSpPr bwMode="auto">
          <a:xfrm>
            <a:off x="5393553" y="1081556"/>
            <a:ext cx="3547168" cy="1861032"/>
            <a:chOff x="0" y="649"/>
            <a:chExt cx="5760" cy="3022"/>
          </a:xfrm>
        </p:grpSpPr>
        <p:sp>
          <p:nvSpPr>
            <p:cNvPr id="10" name="AutoShape 7">
              <a:extLst>
                <a:ext uri="{FF2B5EF4-FFF2-40B4-BE49-F238E27FC236}">
                  <a16:creationId xmlns:a16="http://schemas.microsoft.com/office/drawing/2014/main" id="{8FE62CB6-1A4B-4D82-A594-684E954ED2A8}"/>
                </a:ext>
              </a:extLst>
            </p:cNvPr>
            <p:cNvSpPr>
              <a:spLocks noChangeAspect="1" noChangeArrowheads="1" noTextEdit="1"/>
            </p:cNvSpPr>
            <p:nvPr/>
          </p:nvSpPr>
          <p:spPr bwMode="auto">
            <a:xfrm>
              <a:off x="0" y="649"/>
              <a:ext cx="5760" cy="3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 name="Picture 9">
              <a:extLst>
                <a:ext uri="{FF2B5EF4-FFF2-40B4-BE49-F238E27FC236}">
                  <a16:creationId xmlns:a16="http://schemas.microsoft.com/office/drawing/2014/main" id="{DCF8F209-2C37-4AFC-BDA4-6815F3078B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9"/>
              <a:ext cx="5768" cy="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Rectangle 11">
            <a:extLst>
              <a:ext uri="{FF2B5EF4-FFF2-40B4-BE49-F238E27FC236}">
                <a16:creationId xmlns:a16="http://schemas.microsoft.com/office/drawing/2014/main" id="{3FD1C616-3DC7-496B-A0BA-DCF4B21FC6A1}"/>
              </a:ext>
            </a:extLst>
          </p:cNvPr>
          <p:cNvSpPr/>
          <p:nvPr/>
        </p:nvSpPr>
        <p:spPr>
          <a:xfrm>
            <a:off x="5222381" y="2962292"/>
            <a:ext cx="3889512" cy="523220"/>
          </a:xfrm>
          <a:prstGeom prst="rect">
            <a:avLst/>
          </a:prstGeom>
        </p:spPr>
        <p:txBody>
          <a:bodyPr wrap="square">
            <a:spAutoFit/>
          </a:bodyPr>
          <a:lstStyle/>
          <a:p>
            <a:pPr algn="ctr"/>
            <a:r>
              <a:rPr lang="en-US" sz="1400" dirty="0">
                <a:solidFill>
                  <a:srgbClr val="000000"/>
                </a:solidFill>
                <a:latin typeface="Times New Roman" panose="02020603050405020304" pitchFamily="18" charset="0"/>
              </a:rPr>
              <a:t>Optimizing the Transformer's Tap Changer position sequences using the solar forecast</a:t>
            </a:r>
            <a:endParaRPr lang="en-US" sz="1400" dirty="0"/>
          </a:p>
        </p:txBody>
      </p:sp>
      <p:sp>
        <p:nvSpPr>
          <p:cNvPr id="13" name="Rectangle 12">
            <a:extLst>
              <a:ext uri="{FF2B5EF4-FFF2-40B4-BE49-F238E27FC236}">
                <a16:creationId xmlns:a16="http://schemas.microsoft.com/office/drawing/2014/main" id="{C9D08B13-1F80-4B57-9F6D-6871C76F2EB8}"/>
              </a:ext>
            </a:extLst>
          </p:cNvPr>
          <p:cNvSpPr/>
          <p:nvPr/>
        </p:nvSpPr>
        <p:spPr>
          <a:xfrm>
            <a:off x="20277" y="3688060"/>
            <a:ext cx="5202104" cy="1200329"/>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ea typeface="Times New Roman" panose="02020603050405020304" pitchFamily="18" charset="0"/>
              </a:rPr>
              <a:t>Trading &amp; dispatching the operating reserve.</a:t>
            </a:r>
          </a:p>
          <a:p>
            <a:endParaRPr lang="en-US" dirty="0">
              <a:ea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rPr>
              <a:t>Managing the ramp capability / system flexibility with </a:t>
            </a:r>
            <a:r>
              <a:rPr lang="en-US" dirty="0">
                <a:latin typeface="Times New Roman" panose="02020603050405020304" pitchFamily="18" charset="0"/>
                <a:cs typeface="Times New Roman" panose="02020603050405020304" pitchFamily="18" charset="0"/>
              </a:rPr>
              <a:t>high-level of renewable energy integration.</a:t>
            </a:r>
          </a:p>
        </p:txBody>
      </p:sp>
      <p:sp>
        <p:nvSpPr>
          <p:cNvPr id="14" name="Rectangle 13">
            <a:extLst>
              <a:ext uri="{FF2B5EF4-FFF2-40B4-BE49-F238E27FC236}">
                <a16:creationId xmlns:a16="http://schemas.microsoft.com/office/drawing/2014/main" id="{A4B6187F-1668-483F-924F-3DFF31B48326}"/>
              </a:ext>
            </a:extLst>
          </p:cNvPr>
          <p:cNvSpPr/>
          <p:nvPr/>
        </p:nvSpPr>
        <p:spPr>
          <a:xfrm>
            <a:off x="-10711" y="1284735"/>
            <a:ext cx="1871025"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Distribution level:</a:t>
            </a:r>
            <a:endParaRPr lang="en-US" dirty="0"/>
          </a:p>
        </p:txBody>
      </p:sp>
      <p:sp>
        <p:nvSpPr>
          <p:cNvPr id="17" name="Rectangle 16">
            <a:extLst>
              <a:ext uri="{FF2B5EF4-FFF2-40B4-BE49-F238E27FC236}">
                <a16:creationId xmlns:a16="http://schemas.microsoft.com/office/drawing/2014/main" id="{1C35D621-0F20-4540-9B91-86E00157824C}"/>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8" name="Slide Number Placeholder 2">
            <a:extLst>
              <a:ext uri="{FF2B5EF4-FFF2-40B4-BE49-F238E27FC236}">
                <a16:creationId xmlns:a16="http://schemas.microsoft.com/office/drawing/2014/main" id="{6BAB44D3-70A9-4A3D-A0BC-0125600DE432}"/>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16</a:t>
            </a:fld>
            <a:endParaRPr lang="en-US" dirty="0"/>
          </a:p>
        </p:txBody>
      </p:sp>
      <p:sp>
        <p:nvSpPr>
          <p:cNvPr id="15" name="Rectangle 14">
            <a:extLst>
              <a:ext uri="{FF2B5EF4-FFF2-40B4-BE49-F238E27FC236}">
                <a16:creationId xmlns:a16="http://schemas.microsoft.com/office/drawing/2014/main" id="{7F97939A-D87B-4FD2-8548-203387E1466A}"/>
              </a:ext>
            </a:extLst>
          </p:cNvPr>
          <p:cNvSpPr/>
          <p:nvPr/>
        </p:nvSpPr>
        <p:spPr>
          <a:xfrm>
            <a:off x="4511" y="3285208"/>
            <a:ext cx="2638736" cy="369332"/>
          </a:xfrm>
          <a:prstGeom prst="rect">
            <a:avLst/>
          </a:prstGeom>
        </p:spPr>
        <p:txBody>
          <a:bodyPr wrap="none">
            <a:spAutoFit/>
          </a:bodyPr>
          <a:lstStyle/>
          <a:p>
            <a:pPr algn="just"/>
            <a:r>
              <a:rPr lang="en-US" dirty="0">
                <a:latin typeface="Times New Roman" panose="02020603050405020304" pitchFamily="18" charset="0"/>
                <a:ea typeface="Times New Roman" panose="02020603050405020304" pitchFamily="18" charset="0"/>
              </a:rPr>
              <a:t>Transmission / bulk level: </a:t>
            </a:r>
          </a:p>
        </p:txBody>
      </p:sp>
    </p:spTree>
    <p:extLst>
      <p:ext uri="{BB962C8B-B14F-4D97-AF65-F5344CB8AC3E}">
        <p14:creationId xmlns:p14="http://schemas.microsoft.com/office/powerpoint/2010/main" val="1950480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8E1C4F29-E4B6-458B-A27F-017BCB38C5EC}"/>
              </a:ext>
            </a:extLst>
          </p:cNvPr>
          <p:cNvPicPr>
            <a:picLocks noChangeAspect="1"/>
          </p:cNvPicPr>
          <p:nvPr/>
        </p:nvPicPr>
        <p:blipFill>
          <a:blip r:embed="rId2"/>
          <a:stretch>
            <a:fillRect/>
          </a:stretch>
        </p:blipFill>
        <p:spPr>
          <a:xfrm>
            <a:off x="7248999" y="4467713"/>
            <a:ext cx="1732600" cy="1547071"/>
          </a:xfrm>
          <a:prstGeom prst="rect">
            <a:avLst/>
          </a:prstGeom>
        </p:spPr>
      </p:pic>
      <p:pic>
        <p:nvPicPr>
          <p:cNvPr id="3" name="Picture 2">
            <a:extLst>
              <a:ext uri="{FF2B5EF4-FFF2-40B4-BE49-F238E27FC236}">
                <a16:creationId xmlns:a16="http://schemas.microsoft.com/office/drawing/2014/main" id="{6C8DAB29-D5A4-49AB-8CD2-478EDBB1FFC3}"/>
              </a:ext>
            </a:extLst>
          </p:cNvPr>
          <p:cNvPicPr>
            <a:picLocks noChangeAspect="1"/>
          </p:cNvPicPr>
          <p:nvPr/>
        </p:nvPicPr>
        <p:blipFill>
          <a:blip r:embed="rId3"/>
          <a:stretch>
            <a:fillRect/>
          </a:stretch>
        </p:blipFill>
        <p:spPr>
          <a:xfrm>
            <a:off x="33250" y="4570827"/>
            <a:ext cx="2871474" cy="1620633"/>
          </a:xfrm>
          <a:prstGeom prst="rect">
            <a:avLst/>
          </a:prstGeom>
        </p:spPr>
      </p:pic>
      <p:sp>
        <p:nvSpPr>
          <p:cNvPr id="5" name="Rectangle 4">
            <a:extLst>
              <a:ext uri="{FF2B5EF4-FFF2-40B4-BE49-F238E27FC236}">
                <a16:creationId xmlns:a16="http://schemas.microsoft.com/office/drawing/2014/main" id="{B894A53B-455C-41A9-9275-997673DC4785}"/>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59B49A22-3D2C-439A-A499-66CD2175EC71}"/>
              </a:ext>
            </a:extLst>
          </p:cNvPr>
          <p:cNvSpPr>
            <a:spLocks noGrp="1"/>
          </p:cNvSpPr>
          <p:nvPr>
            <p:ph type="sldNum" sz="quarter" idx="12"/>
          </p:nvPr>
        </p:nvSpPr>
        <p:spPr>
          <a:xfrm>
            <a:off x="7086599" y="6472031"/>
            <a:ext cx="2057400" cy="365125"/>
          </a:xfrm>
        </p:spPr>
        <p:txBody>
          <a:bodyPr/>
          <a:lstStyle/>
          <a:p>
            <a:fld id="{DE7368CD-0EFD-4356-BCD4-9FE5F856A1D8}" type="slidenum">
              <a:rPr lang="en-US" smtClean="0"/>
              <a:t>17</a:t>
            </a:fld>
            <a:endParaRPr lang="en-US" dirty="0"/>
          </a:p>
        </p:txBody>
      </p:sp>
      <p:sp>
        <p:nvSpPr>
          <p:cNvPr id="8" name="Rectangle 7">
            <a:extLst>
              <a:ext uri="{FF2B5EF4-FFF2-40B4-BE49-F238E27FC236}">
                <a16:creationId xmlns:a16="http://schemas.microsoft.com/office/drawing/2014/main" id="{3D4C50F1-88E0-4A24-A98D-8035C2B03604}"/>
              </a:ext>
            </a:extLst>
          </p:cNvPr>
          <p:cNvSpPr/>
          <p:nvPr/>
        </p:nvSpPr>
        <p:spPr>
          <a:xfrm>
            <a:off x="3374860" y="45469"/>
            <a:ext cx="2304221"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Data Preprocessing</a:t>
            </a:r>
            <a:endParaRPr lang="en-US" sz="2000" b="1" dirty="0"/>
          </a:p>
        </p:txBody>
      </p:sp>
      <p:sp>
        <p:nvSpPr>
          <p:cNvPr id="21" name="Rectangle 20">
            <a:extLst>
              <a:ext uri="{FF2B5EF4-FFF2-40B4-BE49-F238E27FC236}">
                <a16:creationId xmlns:a16="http://schemas.microsoft.com/office/drawing/2014/main" id="{0C95A653-7F6A-4D7F-943E-CCF2D1FB180C}"/>
              </a:ext>
            </a:extLst>
          </p:cNvPr>
          <p:cNvSpPr/>
          <p:nvPr/>
        </p:nvSpPr>
        <p:spPr>
          <a:xfrm>
            <a:off x="71231" y="260913"/>
            <a:ext cx="1819729"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Data Description:</a:t>
            </a:r>
            <a:endParaRPr lang="en-US" dirty="0"/>
          </a:p>
        </p:txBody>
      </p:sp>
      <p:sp>
        <p:nvSpPr>
          <p:cNvPr id="37" name="Rectangle 36">
            <a:extLst>
              <a:ext uri="{FF2B5EF4-FFF2-40B4-BE49-F238E27FC236}">
                <a16:creationId xmlns:a16="http://schemas.microsoft.com/office/drawing/2014/main" id="{0CCBD299-76FA-48AE-B136-F70C8010C798}"/>
              </a:ext>
            </a:extLst>
          </p:cNvPr>
          <p:cNvSpPr/>
          <p:nvPr/>
        </p:nvSpPr>
        <p:spPr>
          <a:xfrm>
            <a:off x="0" y="5981534"/>
            <a:ext cx="5524460" cy="830997"/>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B. Marion, A. </a:t>
            </a:r>
            <a:r>
              <a:rPr lang="en-US" sz="1200" dirty="0" err="1">
                <a:latin typeface="Times New Roman" panose="02020603050405020304" pitchFamily="18" charset="0"/>
                <a:cs typeface="Times New Roman" panose="02020603050405020304" pitchFamily="18" charset="0"/>
              </a:rPr>
              <a:t>Anderberg</a:t>
            </a:r>
            <a:r>
              <a:rPr lang="en-US" sz="1200" dirty="0">
                <a:latin typeface="Times New Roman" panose="02020603050405020304" pitchFamily="18" charset="0"/>
                <a:cs typeface="Times New Roman" panose="02020603050405020304" pitchFamily="18" charset="0"/>
              </a:rPr>
              <a:t>, C. </a:t>
            </a:r>
            <a:r>
              <a:rPr lang="en-US" sz="1200" dirty="0" err="1">
                <a:latin typeface="Times New Roman" panose="02020603050405020304" pitchFamily="18" charset="0"/>
                <a:cs typeface="Times New Roman" panose="02020603050405020304" pitchFamily="18" charset="0"/>
              </a:rPr>
              <a:t>Deline</a:t>
            </a:r>
            <a:r>
              <a:rPr lang="en-US" sz="1200" dirty="0">
                <a:latin typeface="Times New Roman" panose="02020603050405020304" pitchFamily="18" charset="0"/>
                <a:cs typeface="Times New Roman" panose="02020603050405020304" pitchFamily="18" charset="0"/>
              </a:rPr>
              <a:t>, J. del Cueto, M. Muller, G. Perrin, J. Rodriguez, </a:t>
            </a:r>
            <a:r>
              <a:rPr lang="da-DK" sz="1200" dirty="0">
                <a:latin typeface="Times New Roman" panose="02020603050405020304" pitchFamily="18" charset="0"/>
                <a:cs typeface="Times New Roman" panose="02020603050405020304" pitchFamily="18" charset="0"/>
              </a:rPr>
              <a:t>S. Rummel, T. J. Silverman, F. Vignola, et al., New data set for</a:t>
            </a:r>
            <a:r>
              <a:rPr lang="en-US" sz="1200" dirty="0">
                <a:latin typeface="Times New Roman" panose="02020603050405020304" pitchFamily="18" charset="0"/>
                <a:cs typeface="Times New Roman" panose="02020603050405020304" pitchFamily="18" charset="0"/>
              </a:rPr>
              <a:t>validating </a:t>
            </a:r>
            <a:r>
              <a:rPr lang="en-US" sz="1200" dirty="0" err="1">
                <a:latin typeface="Times New Roman" panose="02020603050405020304" pitchFamily="18" charset="0"/>
                <a:cs typeface="Times New Roman" panose="02020603050405020304" pitchFamily="18" charset="0"/>
              </a:rPr>
              <a:t>pv</a:t>
            </a:r>
            <a:r>
              <a:rPr lang="en-US" sz="1200" dirty="0">
                <a:latin typeface="Times New Roman" panose="02020603050405020304" pitchFamily="18" charset="0"/>
                <a:cs typeface="Times New Roman" panose="02020603050405020304" pitchFamily="18" charset="0"/>
              </a:rPr>
              <a:t> module performance models," in Photovoltaic Specialist Conference (PVSC), 2014 IEEE 40th, pp. 1362{1366, IEEE, 2014.</a:t>
            </a:r>
          </a:p>
        </p:txBody>
      </p:sp>
      <p:sp>
        <p:nvSpPr>
          <p:cNvPr id="38" name="Rectangle 37">
            <a:extLst>
              <a:ext uri="{FF2B5EF4-FFF2-40B4-BE49-F238E27FC236}">
                <a16:creationId xmlns:a16="http://schemas.microsoft.com/office/drawing/2014/main" id="{F43E04A7-0A23-42BB-8F52-45BA5F3B3058}"/>
              </a:ext>
            </a:extLst>
          </p:cNvPr>
          <p:cNvSpPr/>
          <p:nvPr/>
        </p:nvSpPr>
        <p:spPr>
          <a:xfrm>
            <a:off x="5417820" y="6014784"/>
            <a:ext cx="3692930" cy="646331"/>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hlinkClick r:id="rId4"/>
              </a:rPr>
              <a:t>https://crowdanalytix.com/contests/global-energy-forecasting-competition-2014-probabilistic-solar-power-forecasting</a:t>
            </a:r>
            <a:endParaRPr lang="en-US" sz="1200" dirty="0">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27ADE929-7B26-473F-9012-FB2E9CC5EB4D}"/>
              </a:ext>
            </a:extLst>
          </p:cNvPr>
          <p:cNvGraphicFramePr>
            <a:graphicFrameLocks noGrp="1"/>
          </p:cNvGraphicFramePr>
          <p:nvPr>
            <p:extLst>
              <p:ext uri="{D42A27DB-BD31-4B8C-83A1-F6EECF244321}">
                <p14:modId xmlns:p14="http://schemas.microsoft.com/office/powerpoint/2010/main" val="2529057582"/>
              </p:ext>
            </p:extLst>
          </p:nvPr>
        </p:nvGraphicFramePr>
        <p:xfrm>
          <a:off x="1809770" y="547349"/>
          <a:ext cx="5524460" cy="4200153"/>
        </p:xfrm>
        <a:graphic>
          <a:graphicData uri="http://schemas.openxmlformats.org/drawingml/2006/table">
            <a:tbl>
              <a:tblPr/>
              <a:tblGrid>
                <a:gridCol w="1645920">
                  <a:extLst>
                    <a:ext uri="{9D8B030D-6E8A-4147-A177-3AD203B41FA5}">
                      <a16:colId xmlns:a16="http://schemas.microsoft.com/office/drawing/2014/main" val="463186399"/>
                    </a:ext>
                  </a:extLst>
                </a:gridCol>
                <a:gridCol w="998282">
                  <a:extLst>
                    <a:ext uri="{9D8B030D-6E8A-4147-A177-3AD203B41FA5}">
                      <a16:colId xmlns:a16="http://schemas.microsoft.com/office/drawing/2014/main" val="955339971"/>
                    </a:ext>
                  </a:extLst>
                </a:gridCol>
                <a:gridCol w="920437">
                  <a:extLst>
                    <a:ext uri="{9D8B030D-6E8A-4147-A177-3AD203B41FA5}">
                      <a16:colId xmlns:a16="http://schemas.microsoft.com/office/drawing/2014/main" val="1585409185"/>
                    </a:ext>
                  </a:extLst>
                </a:gridCol>
                <a:gridCol w="1092941">
                  <a:extLst>
                    <a:ext uri="{9D8B030D-6E8A-4147-A177-3AD203B41FA5}">
                      <a16:colId xmlns:a16="http://schemas.microsoft.com/office/drawing/2014/main" val="519702220"/>
                    </a:ext>
                  </a:extLst>
                </a:gridCol>
                <a:gridCol w="866880">
                  <a:extLst>
                    <a:ext uri="{9D8B030D-6E8A-4147-A177-3AD203B41FA5}">
                      <a16:colId xmlns:a16="http://schemas.microsoft.com/office/drawing/2014/main" val="1689819962"/>
                    </a:ext>
                  </a:extLst>
                </a:gridCol>
              </a:tblGrid>
              <a:tr h="219841">
                <a:tc>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Dataset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258" marR="672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Golden, CO</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258" marR="672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Cocoa, FL</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258" marR="672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Eugene, OR</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258" marR="672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Canberra</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258" marR="672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491238372"/>
                  </a:ext>
                </a:extLst>
              </a:tr>
              <a:tr h="180600">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Country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USA</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USA</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USA</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Australia</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831149590"/>
                  </a:ext>
                </a:extLst>
              </a:tr>
              <a:tr h="200400">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Climate type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Semi-arid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Subtropical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Marine coast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Oceanic</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933702101"/>
                  </a:ext>
                </a:extLst>
              </a:tr>
              <a:tr h="217714">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Latitude (°, -S)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39.74</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28.39</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44.05</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-35.16</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016946259"/>
                  </a:ext>
                </a:extLst>
              </a:tr>
              <a:tr h="217714">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Longitude (°, -W)</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-105.18</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-80.46</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-123.07</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149.06</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26876954"/>
                  </a:ext>
                </a:extLst>
              </a:tr>
              <a:tr h="206829">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Elevation above sea (m)</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1798</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12</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145</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595</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138227818"/>
                  </a:ext>
                </a:extLst>
              </a:tr>
              <a:tr h="228600">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Number of panels</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8</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91581422"/>
                  </a:ext>
                </a:extLst>
              </a:tr>
              <a:tr h="247858">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Panel tilt (°) from horizontal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40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28.5</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44</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36</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756792198"/>
                  </a:ext>
                </a:extLst>
              </a:tr>
              <a:tr h="343203">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Panel orientation (°)  clockwise from North</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180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180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180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38</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246490866"/>
                  </a:ext>
                </a:extLst>
              </a:tr>
              <a:tr h="236273">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Total capacity (W)</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1252</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1272</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1290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1560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466897197"/>
                  </a:ext>
                </a:extLst>
              </a:tr>
              <a:tr h="180600">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Time period of observations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Aug. 2012 to Sep. 2013</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Jan. 2011 to  March 2012</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Dec. 2012 to Jan. 2014</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April 2012 to May 2014</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617083287"/>
                  </a:ext>
                </a:extLst>
              </a:tr>
              <a:tr h="180600">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Data resolution</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15min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5min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5min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1hr</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4188416978"/>
                  </a:ext>
                </a:extLst>
              </a:tr>
              <a:tr h="346876">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Missing (% of observations)</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18%</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17%</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0%</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76910100"/>
                  </a:ext>
                </a:extLst>
              </a:tr>
              <a:tr h="402649">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Variability</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(data resolution) Std.Div.</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(15min) 0.256</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(1hr) 0.119</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(5min) 0.251</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(1hr) 0.164</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(5min) 0.250</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(1hr) 0.161</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(1hr) 0.259</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976896210"/>
                  </a:ext>
                </a:extLst>
              </a:tr>
            </a:tbl>
          </a:graphicData>
        </a:graphic>
      </p:graphicFrame>
    </p:spTree>
    <p:extLst>
      <p:ext uri="{BB962C8B-B14F-4D97-AF65-F5344CB8AC3E}">
        <p14:creationId xmlns:p14="http://schemas.microsoft.com/office/powerpoint/2010/main" val="439550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FD2E953-A192-4F91-8839-9DEB2B44B76F}"/>
              </a:ext>
            </a:extLst>
          </p:cNvPr>
          <p:cNvSpPr/>
          <p:nvPr/>
        </p:nvSpPr>
        <p:spPr>
          <a:xfrm>
            <a:off x="0" y="861271"/>
            <a:ext cx="9130316" cy="946285"/>
          </a:xfrm>
          <a:prstGeom prst="rect">
            <a:avLst/>
          </a:prstGeom>
        </p:spPr>
        <p:txBody>
          <a:bodyPr wrap="square">
            <a:spAutoFit/>
          </a:bodyPr>
          <a:lstStyle/>
          <a:p>
            <a:pPr indent="128270" algn="just">
              <a:lnSpc>
                <a:spcPct val="105000"/>
              </a:lnSpc>
            </a:pPr>
            <a:r>
              <a:rPr lang="en-US" dirty="0">
                <a:solidFill>
                  <a:srgbClr val="000000"/>
                </a:solidFill>
                <a:latin typeface="Times New Roman" panose="02020603050405020304" pitchFamily="18" charset="0"/>
                <a:ea typeface="Times New Roman" panose="02020603050405020304" pitchFamily="18" charset="0"/>
              </a:rPr>
              <a:t>PV solar system is near Canberra, Australia, consisting of 8 panels, its nominal power of (1560W), and panel orientation 38° clockwise from the north, with panel tilt (of 36°). The historical observed solar power data are normalized to the rated capacity (i.e., 1560W).</a:t>
            </a:r>
            <a:endParaRPr lang="en-US" dirty="0">
              <a:latin typeface="Times New Roman" panose="02020603050405020304" pitchFamily="18" charset="0"/>
              <a:ea typeface="Times New Roman" panose="02020603050405020304" pitchFamily="18" charset="0"/>
            </a:endParaRPr>
          </a:p>
        </p:txBody>
      </p:sp>
      <p:sp>
        <p:nvSpPr>
          <p:cNvPr id="5" name="Rectangle 4">
            <a:extLst>
              <a:ext uri="{FF2B5EF4-FFF2-40B4-BE49-F238E27FC236}">
                <a16:creationId xmlns:a16="http://schemas.microsoft.com/office/drawing/2014/main" id="{1B30E690-A2E9-44E4-B5A5-6A3E6846BFE0}"/>
              </a:ext>
            </a:extLst>
          </p:cNvPr>
          <p:cNvSpPr/>
          <p:nvPr/>
        </p:nvSpPr>
        <p:spPr>
          <a:xfrm>
            <a:off x="51872" y="6378613"/>
            <a:ext cx="9077547"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hlinkClick r:id="rId3"/>
              </a:rPr>
              <a:t>https://crowdanalytix.com/contests/global-energy-forecasting-competition-2014-probabilistic-solar-power-forecasting</a:t>
            </a:r>
            <a:endParaRPr lang="en-US" sz="1400" dirty="0">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0245631A-6A16-472B-BC89-52F9D6DEC0B1}"/>
              </a:ext>
            </a:extLst>
          </p:cNvPr>
          <p:cNvGrpSpPr/>
          <p:nvPr/>
        </p:nvGrpSpPr>
        <p:grpSpPr>
          <a:xfrm>
            <a:off x="168163" y="2250279"/>
            <a:ext cx="3120613" cy="2139451"/>
            <a:chOff x="433385" y="3055229"/>
            <a:chExt cx="2512250" cy="1634957"/>
          </a:xfrm>
        </p:grpSpPr>
        <p:pic>
          <p:nvPicPr>
            <p:cNvPr id="7" name="Picture 6">
              <a:extLst>
                <a:ext uri="{FF2B5EF4-FFF2-40B4-BE49-F238E27FC236}">
                  <a16:creationId xmlns:a16="http://schemas.microsoft.com/office/drawing/2014/main" id="{CD5F457A-B380-4309-A4BE-A8186DE1EE1A}"/>
                </a:ext>
              </a:extLst>
            </p:cNvPr>
            <p:cNvPicPr>
              <a:picLocks noChangeAspect="1"/>
            </p:cNvPicPr>
            <p:nvPr/>
          </p:nvPicPr>
          <p:blipFill rotWithShape="1">
            <a:blip r:embed="rId4"/>
            <a:srcRect l="1666" t="17391" r="45834" b="21838"/>
            <a:stretch/>
          </p:blipFill>
          <p:spPr>
            <a:xfrm>
              <a:off x="433385" y="3055229"/>
              <a:ext cx="2512250" cy="1634957"/>
            </a:xfrm>
            <a:prstGeom prst="rect">
              <a:avLst/>
            </a:prstGeom>
          </p:spPr>
        </p:pic>
        <p:sp>
          <p:nvSpPr>
            <p:cNvPr id="8" name="Oval 7">
              <a:extLst>
                <a:ext uri="{FF2B5EF4-FFF2-40B4-BE49-F238E27FC236}">
                  <a16:creationId xmlns:a16="http://schemas.microsoft.com/office/drawing/2014/main" id="{AF6EB914-7FF7-4FAF-ACFE-6C1839EDA925}"/>
                </a:ext>
              </a:extLst>
            </p:cNvPr>
            <p:cNvSpPr/>
            <p:nvPr/>
          </p:nvSpPr>
          <p:spPr>
            <a:xfrm>
              <a:off x="2281807" y="4295162"/>
              <a:ext cx="107098" cy="11375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19283A14-C647-4129-8924-86A5EA477092}"/>
              </a:ext>
            </a:extLst>
          </p:cNvPr>
          <p:cNvSpPr/>
          <p:nvPr/>
        </p:nvSpPr>
        <p:spPr>
          <a:xfrm>
            <a:off x="52769" y="4381896"/>
            <a:ext cx="3420512" cy="1077218"/>
          </a:xfrm>
          <a:prstGeom prst="rect">
            <a:avLst/>
          </a:prstGeom>
        </p:spPr>
        <p:txBody>
          <a:bodyPr wrap="square">
            <a:spAutoFit/>
          </a:bodyPr>
          <a:lstStyle/>
          <a:p>
            <a:pPr defTabSz="914400" eaLnBrk="0" fontAlgn="base" hangingPunct="0">
              <a:spcBef>
                <a:spcPct val="0"/>
              </a:spcBef>
              <a:spcAft>
                <a:spcPct val="0"/>
              </a:spcAft>
            </a:pPr>
            <a:r>
              <a:rPr lang="en-US" alt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Weather predictions are produced by a global numerical weather prediction system, </a:t>
            </a:r>
            <a:r>
              <a:rPr lang="en-US" sz="1600" dirty="0">
                <a:latin typeface="Times New Roman" panose="02020603050405020304" pitchFamily="18" charset="0"/>
                <a:cs typeface="Times New Roman" panose="02020603050405020304" pitchFamily="18" charset="0"/>
              </a:rPr>
              <a:t>European Centre for Medium-Range Weather Forecasts </a:t>
            </a:r>
            <a:r>
              <a:rPr lang="en-US" altLang="en-US" sz="16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(ECMWF).</a:t>
            </a:r>
            <a:endParaRPr lang="en-US" altLang="en-US" sz="3600" dirty="0">
              <a:latin typeface="Times New Roman" panose="02020603050405020304" pitchFamily="18" charset="0"/>
              <a:cs typeface="Times New Roman" panose="02020603050405020304" pitchFamily="18" charset="0"/>
            </a:endParaRPr>
          </a:p>
        </p:txBody>
      </p:sp>
      <p:sp>
        <p:nvSpPr>
          <p:cNvPr id="19" name="Rectangle 18">
            <a:extLst>
              <a:ext uri="{FF2B5EF4-FFF2-40B4-BE49-F238E27FC236}">
                <a16:creationId xmlns:a16="http://schemas.microsoft.com/office/drawing/2014/main" id="{BF0A67B6-741E-4F3D-B6FA-A90439A80755}"/>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0" name="Slide Number Placeholder 17">
            <a:extLst>
              <a:ext uri="{FF2B5EF4-FFF2-40B4-BE49-F238E27FC236}">
                <a16:creationId xmlns:a16="http://schemas.microsoft.com/office/drawing/2014/main" id="{BCCCB4A4-65CB-4BB6-BE24-90BE018EE7D6}"/>
              </a:ext>
            </a:extLst>
          </p:cNvPr>
          <p:cNvSpPr>
            <a:spLocks noGrp="1"/>
          </p:cNvSpPr>
          <p:nvPr>
            <p:ph type="sldNum" sz="quarter" idx="12"/>
          </p:nvPr>
        </p:nvSpPr>
        <p:spPr>
          <a:xfrm>
            <a:off x="6800850" y="6475649"/>
            <a:ext cx="2057400" cy="365125"/>
          </a:xfrm>
        </p:spPr>
        <p:txBody>
          <a:bodyPr/>
          <a:lstStyle/>
          <a:p>
            <a:fld id="{DE7368CD-0EFD-4356-BCD4-9FE5F856A1D8}" type="slidenum">
              <a:rPr lang="en-US" smtClean="0"/>
              <a:t>18</a:t>
            </a:fld>
            <a:endParaRPr lang="en-US" dirty="0"/>
          </a:p>
        </p:txBody>
      </p:sp>
      <p:sp>
        <p:nvSpPr>
          <p:cNvPr id="21" name="Rectangle 20">
            <a:extLst>
              <a:ext uri="{FF2B5EF4-FFF2-40B4-BE49-F238E27FC236}">
                <a16:creationId xmlns:a16="http://schemas.microsoft.com/office/drawing/2014/main" id="{EAE67B24-5533-4496-87A9-35825C48A999}"/>
              </a:ext>
            </a:extLst>
          </p:cNvPr>
          <p:cNvSpPr/>
          <p:nvPr/>
        </p:nvSpPr>
        <p:spPr>
          <a:xfrm>
            <a:off x="3374860" y="45469"/>
            <a:ext cx="2304221"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Data Preprocessing</a:t>
            </a:r>
            <a:endParaRPr lang="en-US" sz="2000" b="1" dirty="0"/>
          </a:p>
        </p:txBody>
      </p:sp>
      <p:sp>
        <p:nvSpPr>
          <p:cNvPr id="32" name="Rectangle 31">
            <a:extLst>
              <a:ext uri="{FF2B5EF4-FFF2-40B4-BE49-F238E27FC236}">
                <a16:creationId xmlns:a16="http://schemas.microsoft.com/office/drawing/2014/main" id="{820E26EB-12EA-4825-8139-7EE6679FE6D3}"/>
              </a:ext>
            </a:extLst>
          </p:cNvPr>
          <p:cNvSpPr/>
          <p:nvPr/>
        </p:nvSpPr>
        <p:spPr>
          <a:xfrm>
            <a:off x="4286166" y="4703364"/>
            <a:ext cx="4044950"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Data partition into training and testing sets</a:t>
            </a:r>
          </a:p>
        </p:txBody>
      </p:sp>
      <p:sp>
        <p:nvSpPr>
          <p:cNvPr id="33" name="Rectangle 32">
            <a:extLst>
              <a:ext uri="{FF2B5EF4-FFF2-40B4-BE49-F238E27FC236}">
                <a16:creationId xmlns:a16="http://schemas.microsoft.com/office/drawing/2014/main" id="{DF9DC960-973D-43E0-8D24-6607116401DA}"/>
              </a:ext>
            </a:extLst>
          </p:cNvPr>
          <p:cNvSpPr/>
          <p:nvPr/>
        </p:nvSpPr>
        <p:spPr>
          <a:xfrm>
            <a:off x="4971481" y="1955317"/>
            <a:ext cx="2476472"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Available data</a:t>
            </a:r>
          </a:p>
        </p:txBody>
      </p:sp>
      <p:graphicFrame>
        <p:nvGraphicFramePr>
          <p:cNvPr id="35" name="Table 34">
            <a:extLst>
              <a:ext uri="{FF2B5EF4-FFF2-40B4-BE49-F238E27FC236}">
                <a16:creationId xmlns:a16="http://schemas.microsoft.com/office/drawing/2014/main" id="{C973FBFA-E0BB-4696-BE8C-328B0520148B}"/>
              </a:ext>
            </a:extLst>
          </p:cNvPr>
          <p:cNvGraphicFramePr>
            <a:graphicFrameLocks noGrp="1"/>
          </p:cNvGraphicFramePr>
          <p:nvPr/>
        </p:nvGraphicFramePr>
        <p:xfrm>
          <a:off x="6209717" y="2293871"/>
          <a:ext cx="2855878" cy="2351813"/>
        </p:xfrm>
        <a:graphic>
          <a:graphicData uri="http://schemas.openxmlformats.org/drawingml/2006/table">
            <a:tbl>
              <a:tblPr/>
              <a:tblGrid>
                <a:gridCol w="507941">
                  <a:extLst>
                    <a:ext uri="{9D8B030D-6E8A-4147-A177-3AD203B41FA5}">
                      <a16:colId xmlns:a16="http://schemas.microsoft.com/office/drawing/2014/main" val="3565947341"/>
                    </a:ext>
                  </a:extLst>
                </a:gridCol>
                <a:gridCol w="2347937">
                  <a:extLst>
                    <a:ext uri="{9D8B030D-6E8A-4147-A177-3AD203B41FA5}">
                      <a16:colId xmlns:a16="http://schemas.microsoft.com/office/drawing/2014/main" val="1147116894"/>
                    </a:ext>
                  </a:extLst>
                </a:gridCol>
              </a:tblGrid>
              <a:tr h="244193">
                <a:tc>
                  <a:txBody>
                    <a:bodyPr/>
                    <a:lstStyle/>
                    <a:p>
                      <a:pPr algn="ctr" fontAlgn="ctr"/>
                      <a:r>
                        <a:rPr lang="en-US" sz="1400" b="1" i="0" u="none" strike="noStrike" dirty="0">
                          <a:solidFill>
                            <a:srgbClr val="000000"/>
                          </a:solidFill>
                          <a:effectLst/>
                          <a:latin typeface="Times New Roman"/>
                          <a:cs typeface="Times New Roman"/>
                        </a:rPr>
                        <a:t>No.</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Times New Roman"/>
                          <a:cs typeface="Times New Roman"/>
                        </a:rPr>
                        <a:t>Input Variable,  (X)</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2287312"/>
                  </a:ext>
                </a:extLst>
              </a:tr>
              <a:tr h="234180">
                <a:tc>
                  <a:txBody>
                    <a:bodyPr/>
                    <a:lstStyle/>
                    <a:p>
                      <a:pPr algn="ctr" fontAlgn="ctr"/>
                      <a:r>
                        <a:rPr lang="en-US" sz="1400" b="0" i="0" u="none" strike="noStrike" dirty="0">
                          <a:solidFill>
                            <a:srgbClr val="000000"/>
                          </a:solidFill>
                          <a:effectLst/>
                          <a:latin typeface="Times New Roman"/>
                          <a:cs typeface="Times New Roman"/>
                        </a:rPr>
                        <a:t>10</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Surface thermal radiation down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2182439"/>
                  </a:ext>
                </a:extLst>
              </a:tr>
              <a:tr h="234180">
                <a:tc>
                  <a:txBody>
                    <a:bodyPr/>
                    <a:lstStyle/>
                    <a:p>
                      <a:pPr algn="ctr" fontAlgn="ctr"/>
                      <a:r>
                        <a:rPr lang="en-US" sz="1400" b="0" i="0" u="none" strike="noStrike" dirty="0">
                          <a:solidFill>
                            <a:srgbClr val="000000"/>
                          </a:solidFill>
                          <a:effectLst/>
                          <a:latin typeface="Times New Roman"/>
                          <a:cs typeface="Times New Roman"/>
                        </a:rPr>
                        <a:t>11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Top net solar radiation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52912"/>
                  </a:ext>
                </a:extLst>
              </a:tr>
              <a:tr h="234180">
                <a:tc>
                  <a:txBody>
                    <a:bodyPr/>
                    <a:lstStyle/>
                    <a:p>
                      <a:pPr algn="ctr" fontAlgn="ctr"/>
                      <a:r>
                        <a:rPr lang="en-US" sz="1400" b="0" i="0" u="none" strike="noStrike" dirty="0">
                          <a:solidFill>
                            <a:srgbClr val="000000"/>
                          </a:solidFill>
                          <a:effectLst/>
                          <a:latin typeface="Times New Roman"/>
                          <a:cs typeface="Times New Roman"/>
                        </a:rPr>
                        <a:t>12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Total precipitation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4978377"/>
                  </a:ext>
                </a:extLst>
              </a:tr>
              <a:tr h="234180">
                <a:tc>
                  <a:txBody>
                    <a:bodyPr/>
                    <a:lstStyle/>
                    <a:p>
                      <a:pPr algn="ctr" fontAlgn="ctr"/>
                      <a:r>
                        <a:rPr lang="en-US" sz="1400" b="0" i="0" u="none" strike="noStrike" dirty="0">
                          <a:solidFill>
                            <a:srgbClr val="000000"/>
                          </a:solidFill>
                          <a:effectLst/>
                          <a:latin typeface="Times New Roman"/>
                          <a:cs typeface="Times New Roman"/>
                        </a:rPr>
                        <a:t>13</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Heat Index</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3702610"/>
                  </a:ext>
                </a:extLst>
              </a:tr>
              <a:tr h="234180">
                <a:tc>
                  <a:txBody>
                    <a:bodyPr/>
                    <a:lstStyle/>
                    <a:p>
                      <a:pPr algn="ctr" fontAlgn="ctr"/>
                      <a:r>
                        <a:rPr lang="en-US" sz="1400" b="0" i="0" u="none" strike="noStrike" dirty="0">
                          <a:solidFill>
                            <a:srgbClr val="000000"/>
                          </a:solidFill>
                          <a:effectLst/>
                          <a:latin typeface="Times New Roman"/>
                          <a:cs typeface="Times New Roman"/>
                        </a:rPr>
                        <a:t>14</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Wind Speed</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3346934"/>
                  </a:ext>
                </a:extLst>
              </a:tr>
              <a:tr h="234180">
                <a:tc>
                  <a:txBody>
                    <a:bodyPr/>
                    <a:lstStyle/>
                    <a:p>
                      <a:pPr algn="ctr" fontAlgn="ctr"/>
                      <a:r>
                        <a:rPr lang="en-US" sz="1400" b="0" i="0" u="none" strike="noStrike" dirty="0">
                          <a:solidFill>
                            <a:srgbClr val="000000"/>
                          </a:solidFill>
                          <a:effectLst/>
                          <a:latin typeface="Times New Roman"/>
                          <a:cs typeface="Times New Roman"/>
                        </a:rPr>
                        <a:t>15</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Hours</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0353990"/>
                  </a:ext>
                </a:extLst>
              </a:tr>
              <a:tr h="234180">
                <a:tc>
                  <a:txBody>
                    <a:bodyPr/>
                    <a:lstStyle/>
                    <a:p>
                      <a:pPr algn="ctr" fontAlgn="ctr"/>
                      <a:r>
                        <a:rPr lang="en-US" sz="1400" b="0" i="0" u="none" strike="noStrike" dirty="0">
                          <a:solidFill>
                            <a:srgbClr val="000000"/>
                          </a:solidFill>
                          <a:effectLst/>
                          <a:latin typeface="Times New Roman"/>
                          <a:cs typeface="Times New Roman"/>
                        </a:rPr>
                        <a:t>16</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Months</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5072206"/>
                  </a:ext>
                </a:extLst>
              </a:tr>
              <a:tr h="234180">
                <a:tc>
                  <a:txBody>
                    <a:bodyPr/>
                    <a:lstStyle/>
                    <a:p>
                      <a:pPr algn="ctr" fontAlgn="ctr"/>
                      <a:r>
                        <a:rPr lang="en-US" sz="1400" b="0" i="0" u="none" strike="noStrike" dirty="0">
                          <a:solidFill>
                            <a:srgbClr val="000000"/>
                          </a:solidFill>
                          <a:effectLst/>
                          <a:latin typeface="Times New Roman"/>
                          <a:cs typeface="Times New Roman"/>
                        </a:rPr>
                        <a:t>17</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Days of Month</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47934665"/>
                  </a:ext>
                </a:extLst>
              </a:tr>
              <a:tr h="234180">
                <a:tc>
                  <a:txBody>
                    <a:bodyPr/>
                    <a:lstStyle/>
                    <a:p>
                      <a:pPr algn="ctr" fontAlgn="ctr"/>
                      <a:r>
                        <a:rPr lang="en-US" sz="1400" b="0" i="0" u="none" strike="noStrike" dirty="0">
                          <a:solidFill>
                            <a:srgbClr val="000000"/>
                          </a:solidFill>
                          <a:effectLst/>
                          <a:latin typeface="Times New Roman"/>
                          <a:cs typeface="Times New Roman"/>
                        </a:rPr>
                        <a:t>18</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Days of Year</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2654734"/>
                  </a:ext>
                </a:extLst>
              </a:tr>
            </a:tbl>
          </a:graphicData>
        </a:graphic>
      </p:graphicFrame>
      <p:graphicFrame>
        <p:nvGraphicFramePr>
          <p:cNvPr id="36" name="Table 35">
            <a:extLst>
              <a:ext uri="{FF2B5EF4-FFF2-40B4-BE49-F238E27FC236}">
                <a16:creationId xmlns:a16="http://schemas.microsoft.com/office/drawing/2014/main" id="{FC12D37C-3DD2-4B9E-B97C-7627122118F5}"/>
              </a:ext>
            </a:extLst>
          </p:cNvPr>
          <p:cNvGraphicFramePr>
            <a:graphicFrameLocks noGrp="1"/>
          </p:cNvGraphicFramePr>
          <p:nvPr/>
        </p:nvGraphicFramePr>
        <p:xfrm>
          <a:off x="4488636" y="5041918"/>
          <a:ext cx="3640010" cy="1125730"/>
        </p:xfrm>
        <a:graphic>
          <a:graphicData uri="http://schemas.openxmlformats.org/drawingml/2006/table">
            <a:tbl>
              <a:tblPr firstRow="1" firstCol="1" bandRow="1"/>
              <a:tblGrid>
                <a:gridCol w="605267">
                  <a:extLst>
                    <a:ext uri="{9D8B030D-6E8A-4147-A177-3AD203B41FA5}">
                      <a16:colId xmlns:a16="http://schemas.microsoft.com/office/drawing/2014/main" val="750321536"/>
                    </a:ext>
                  </a:extLst>
                </a:gridCol>
                <a:gridCol w="907901">
                  <a:extLst>
                    <a:ext uri="{9D8B030D-6E8A-4147-A177-3AD203B41FA5}">
                      <a16:colId xmlns:a16="http://schemas.microsoft.com/office/drawing/2014/main" val="352063836"/>
                    </a:ext>
                  </a:extLst>
                </a:gridCol>
                <a:gridCol w="907901">
                  <a:extLst>
                    <a:ext uri="{9D8B030D-6E8A-4147-A177-3AD203B41FA5}">
                      <a16:colId xmlns:a16="http://schemas.microsoft.com/office/drawing/2014/main" val="717538347"/>
                    </a:ext>
                  </a:extLst>
                </a:gridCol>
                <a:gridCol w="1218941">
                  <a:extLst>
                    <a:ext uri="{9D8B030D-6E8A-4147-A177-3AD203B41FA5}">
                      <a16:colId xmlns:a16="http://schemas.microsoft.com/office/drawing/2014/main" val="3460983609"/>
                    </a:ext>
                  </a:extLst>
                </a:gridCol>
              </a:tblGrid>
              <a:tr h="198120">
                <a:tc>
                  <a:txBody>
                    <a:bodyPr/>
                    <a:lstStyle/>
                    <a:p>
                      <a:pPr marL="0" marR="0" algn="ctr" defTabSz="914400" rtl="0" eaLnBrk="1" fontAlgn="b" latinLnBrk="0" hangingPunct="1">
                        <a:lnSpc>
                          <a:spcPct val="107000"/>
                        </a:lnSpc>
                        <a:spcBef>
                          <a:spcPts val="0"/>
                        </a:spcBef>
                        <a:spcAft>
                          <a:spcPts val="0"/>
                        </a:spcAft>
                      </a:pPr>
                      <a:endParaRPr lang="en-US" sz="1800" b="1" i="0" u="none" strike="noStrike" kern="1200" dirty="0">
                        <a:solidFill>
                          <a:srgbClr val="000000"/>
                        </a:solidFill>
                        <a:effectLst/>
                        <a:latin typeface="Times New Roman"/>
                        <a:ea typeface="+mn-ea"/>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800" b="1" i="0" u="none" strike="noStrike" kern="1200" dirty="0">
                          <a:solidFill>
                            <a:srgbClr val="000000"/>
                          </a:solidFill>
                          <a:effectLst/>
                          <a:latin typeface="Times New Roman"/>
                          <a:ea typeface="+mn-ea"/>
                          <a:cs typeface="+mn-cs"/>
                        </a:rPr>
                        <a:t>Month</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800" b="1" i="0" u="none" strike="noStrike" kern="1200">
                          <a:solidFill>
                            <a:srgbClr val="000000"/>
                          </a:solidFill>
                          <a:effectLst/>
                          <a:latin typeface="Times New Roman"/>
                          <a:ea typeface="+mn-ea"/>
                          <a:cs typeface="+mn-cs"/>
                        </a:rPr>
                        <a:t>Year</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800" b="1" i="0" u="none" strike="noStrike" kern="1200">
                          <a:solidFill>
                            <a:srgbClr val="000000"/>
                          </a:solidFill>
                          <a:effectLst/>
                          <a:latin typeface="Times New Roman"/>
                          <a:ea typeface="+mn-ea"/>
                          <a:cs typeface="+mn-cs"/>
                        </a:rPr>
                        <a:t>Partition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4147327"/>
                  </a:ext>
                </a:extLst>
              </a:tr>
              <a:tr h="198120">
                <a:tc>
                  <a:txBody>
                    <a:bodyPr/>
                    <a:lstStyle/>
                    <a:p>
                      <a:pPr marL="0" marR="0" algn="ctr" defTabSz="914400" rtl="0" eaLnBrk="1" fontAlgn="b" latinLnBrk="0" hangingPunct="1">
                        <a:lnSpc>
                          <a:spcPct val="107000"/>
                        </a:lnSpc>
                        <a:spcBef>
                          <a:spcPts val="0"/>
                        </a:spcBef>
                        <a:spcAft>
                          <a:spcPts val="0"/>
                        </a:spcAft>
                      </a:pPr>
                      <a:r>
                        <a:rPr lang="en-US" sz="1600" b="0" i="0" u="none" strike="noStrike" kern="1200" dirty="0">
                          <a:solidFill>
                            <a:srgbClr val="000000"/>
                          </a:solidFill>
                          <a:effectLst/>
                          <a:latin typeface="Times New Roman"/>
                          <a:ea typeface="+mn-ea"/>
                          <a:cs typeface="+mn-cs"/>
                        </a:rPr>
                        <a:t>From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b="0" i="0" u="none" strike="noStrike" kern="1200" dirty="0">
                          <a:solidFill>
                            <a:srgbClr val="000000"/>
                          </a:solidFill>
                          <a:effectLst/>
                          <a:latin typeface="Times New Roman"/>
                          <a:ea typeface="+mn-ea"/>
                          <a:cs typeface="+mn-cs"/>
                        </a:rPr>
                        <a:t>April</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b="0" i="0" u="none" strike="noStrike" kern="1200">
                          <a:solidFill>
                            <a:srgbClr val="000000"/>
                          </a:solidFill>
                          <a:effectLst/>
                          <a:latin typeface="Times New Roman"/>
                          <a:ea typeface="+mn-ea"/>
                          <a:cs typeface="+mn-cs"/>
                        </a:rPr>
                        <a:t>2012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defTabSz="914400" rtl="0" eaLnBrk="1" fontAlgn="b" latinLnBrk="0" hangingPunct="1">
                        <a:lnSpc>
                          <a:spcPct val="107000"/>
                        </a:lnSpc>
                        <a:spcBef>
                          <a:spcPts val="0"/>
                        </a:spcBef>
                        <a:spcAft>
                          <a:spcPts val="0"/>
                        </a:spcAft>
                      </a:pPr>
                      <a:r>
                        <a:rPr lang="en-US" sz="1600" b="0" i="0" u="none" strike="noStrike" kern="1200" dirty="0">
                          <a:solidFill>
                            <a:srgbClr val="000000"/>
                          </a:solidFill>
                          <a:effectLst/>
                          <a:latin typeface="Times New Roman"/>
                          <a:ea typeface="+mn-ea"/>
                          <a:cs typeface="+mn-cs"/>
                        </a:rPr>
                        <a:t>Training Set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829742"/>
                  </a:ext>
                </a:extLst>
              </a:tr>
              <a:tr h="198120">
                <a:tc>
                  <a:txBody>
                    <a:bodyPr/>
                    <a:lstStyle/>
                    <a:p>
                      <a:pPr marL="0" marR="0" algn="ctr" defTabSz="914400" rtl="0" eaLnBrk="1" fontAlgn="b" latinLnBrk="0" hangingPunct="1">
                        <a:lnSpc>
                          <a:spcPct val="107000"/>
                        </a:lnSpc>
                        <a:spcBef>
                          <a:spcPts val="0"/>
                        </a:spcBef>
                        <a:spcAft>
                          <a:spcPts val="0"/>
                        </a:spcAft>
                      </a:pPr>
                      <a:r>
                        <a:rPr lang="en-US" sz="1600" b="0" i="0" u="none" strike="noStrike" kern="1200" dirty="0">
                          <a:solidFill>
                            <a:srgbClr val="000000"/>
                          </a:solidFill>
                          <a:effectLst/>
                          <a:latin typeface="Times New Roman"/>
                          <a:ea typeface="+mn-ea"/>
                          <a:cs typeface="+mn-cs"/>
                        </a:rPr>
                        <a:t>To</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b="0" i="0" u="none" strike="noStrike" kern="1200" dirty="0">
                          <a:solidFill>
                            <a:srgbClr val="000000"/>
                          </a:solidFill>
                          <a:effectLst/>
                          <a:latin typeface="Times New Roman"/>
                          <a:ea typeface="+mn-ea"/>
                          <a:cs typeface="+mn-cs"/>
                        </a:rPr>
                        <a:t>May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b="0" i="0" u="none" strike="noStrike" kern="1200" dirty="0">
                          <a:solidFill>
                            <a:srgbClr val="000000"/>
                          </a:solidFill>
                          <a:effectLst/>
                          <a:latin typeface="Times New Roman"/>
                          <a:ea typeface="+mn-ea"/>
                          <a:cs typeface="+mn-cs"/>
                        </a:rPr>
                        <a:t>2013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580786618"/>
                  </a:ext>
                </a:extLst>
              </a:tr>
              <a:tr h="198120">
                <a:tc>
                  <a:txBody>
                    <a:bodyPr/>
                    <a:lstStyle/>
                    <a:p>
                      <a:pPr marL="0" marR="0" algn="ctr" defTabSz="914400" rtl="0" eaLnBrk="1" fontAlgn="b" latinLnBrk="0" hangingPunct="1">
                        <a:lnSpc>
                          <a:spcPct val="107000"/>
                        </a:lnSpc>
                        <a:spcBef>
                          <a:spcPts val="0"/>
                        </a:spcBef>
                        <a:spcAft>
                          <a:spcPts val="0"/>
                        </a:spcAft>
                      </a:pPr>
                      <a:r>
                        <a:rPr lang="en-US" sz="1600" b="0" i="0" u="none" strike="noStrike" kern="1200" dirty="0">
                          <a:solidFill>
                            <a:srgbClr val="000000"/>
                          </a:solidFill>
                          <a:effectLst/>
                          <a:latin typeface="Times New Roman"/>
                          <a:ea typeface="+mn-ea"/>
                          <a:cs typeface="+mn-cs"/>
                        </a:rPr>
                        <a:t>From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b="0" i="0" u="none" strike="noStrike" kern="1200">
                          <a:solidFill>
                            <a:srgbClr val="000000"/>
                          </a:solidFill>
                          <a:effectLst/>
                          <a:latin typeface="Times New Roman"/>
                          <a:ea typeface="+mn-ea"/>
                          <a:cs typeface="+mn-cs"/>
                        </a:rPr>
                        <a:t>June</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b="0" i="0" u="none" strike="noStrike" kern="1200" dirty="0">
                          <a:solidFill>
                            <a:srgbClr val="000000"/>
                          </a:solidFill>
                          <a:effectLst/>
                          <a:latin typeface="Times New Roman"/>
                          <a:ea typeface="+mn-ea"/>
                          <a:cs typeface="+mn-cs"/>
                        </a:rPr>
                        <a:t>2013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marL="0" marR="0" algn="ctr" defTabSz="914400" rtl="0" eaLnBrk="1" fontAlgn="b" latinLnBrk="0" hangingPunct="1">
                        <a:lnSpc>
                          <a:spcPct val="107000"/>
                        </a:lnSpc>
                        <a:spcBef>
                          <a:spcPts val="0"/>
                        </a:spcBef>
                        <a:spcAft>
                          <a:spcPts val="0"/>
                        </a:spcAft>
                      </a:pPr>
                      <a:r>
                        <a:rPr lang="en-US" sz="1600" b="0" i="0" u="none" strike="noStrike" kern="1200" dirty="0">
                          <a:solidFill>
                            <a:srgbClr val="000000"/>
                          </a:solidFill>
                          <a:effectLst/>
                          <a:latin typeface="Times New Roman"/>
                          <a:ea typeface="+mn-ea"/>
                          <a:cs typeface="+mn-cs"/>
                        </a:rPr>
                        <a:t>Testing Set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3863872"/>
                  </a:ext>
                </a:extLst>
              </a:tr>
              <a:tr h="198120">
                <a:tc>
                  <a:txBody>
                    <a:bodyPr/>
                    <a:lstStyle/>
                    <a:p>
                      <a:pPr marL="0" marR="0" lvl="0" indent="0" algn="ctr" defTabSz="914400" rtl="0" eaLnBrk="1" fontAlgn="b" latinLnBrk="0" hangingPunct="1">
                        <a:lnSpc>
                          <a:spcPct val="107000"/>
                        </a:lnSpc>
                        <a:spcBef>
                          <a:spcPts val="0"/>
                        </a:spcBef>
                        <a:spcAft>
                          <a:spcPts val="0"/>
                        </a:spcAft>
                        <a:buClrTx/>
                        <a:buSzTx/>
                        <a:buFontTx/>
                        <a:buNone/>
                        <a:tabLst/>
                        <a:defRPr/>
                      </a:pPr>
                      <a:r>
                        <a:rPr lang="en-US" sz="1600" b="0" i="0" u="none" strike="noStrike" kern="1200" dirty="0">
                          <a:solidFill>
                            <a:srgbClr val="000000"/>
                          </a:solidFill>
                          <a:effectLst/>
                          <a:latin typeface="Times New Roman"/>
                          <a:ea typeface="+mn-ea"/>
                          <a:cs typeface="+mn-cs"/>
                        </a:rPr>
                        <a:t>To</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b="0" i="0" u="none" strike="noStrike" kern="1200" dirty="0">
                          <a:solidFill>
                            <a:srgbClr val="000000"/>
                          </a:solidFill>
                          <a:effectLst/>
                          <a:latin typeface="Times New Roman"/>
                          <a:ea typeface="+mn-ea"/>
                          <a:cs typeface="+mn-cs"/>
                        </a:rPr>
                        <a:t>May</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b" latinLnBrk="0" hangingPunct="1">
                        <a:lnSpc>
                          <a:spcPct val="107000"/>
                        </a:lnSpc>
                        <a:spcBef>
                          <a:spcPts val="0"/>
                        </a:spcBef>
                        <a:spcAft>
                          <a:spcPts val="0"/>
                        </a:spcAft>
                      </a:pPr>
                      <a:r>
                        <a:rPr lang="en-US" sz="1600" b="0" i="0" u="none" strike="noStrike" kern="1200" dirty="0">
                          <a:solidFill>
                            <a:srgbClr val="000000"/>
                          </a:solidFill>
                          <a:effectLst/>
                          <a:latin typeface="Times New Roman"/>
                          <a:ea typeface="+mn-ea"/>
                          <a:cs typeface="+mn-cs"/>
                        </a:rPr>
                        <a:t>2014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266047629"/>
                  </a:ext>
                </a:extLst>
              </a:tr>
            </a:tbl>
          </a:graphicData>
        </a:graphic>
      </p:graphicFrame>
      <p:graphicFrame>
        <p:nvGraphicFramePr>
          <p:cNvPr id="37" name="Table 36">
            <a:extLst>
              <a:ext uri="{FF2B5EF4-FFF2-40B4-BE49-F238E27FC236}">
                <a16:creationId xmlns:a16="http://schemas.microsoft.com/office/drawing/2014/main" id="{20ADDF8B-3AD5-433C-B6F8-DC0BD51100B3}"/>
              </a:ext>
            </a:extLst>
          </p:cNvPr>
          <p:cNvGraphicFramePr>
            <a:graphicFrameLocks noGrp="1"/>
          </p:cNvGraphicFramePr>
          <p:nvPr/>
        </p:nvGraphicFramePr>
        <p:xfrm>
          <a:off x="3327078" y="2277311"/>
          <a:ext cx="2826408" cy="2368373"/>
        </p:xfrm>
        <a:graphic>
          <a:graphicData uri="http://schemas.openxmlformats.org/drawingml/2006/table">
            <a:tbl>
              <a:tblPr/>
              <a:tblGrid>
                <a:gridCol w="502701">
                  <a:extLst>
                    <a:ext uri="{9D8B030D-6E8A-4147-A177-3AD203B41FA5}">
                      <a16:colId xmlns:a16="http://schemas.microsoft.com/office/drawing/2014/main" val="20000"/>
                    </a:ext>
                  </a:extLst>
                </a:gridCol>
                <a:gridCol w="2323707">
                  <a:extLst>
                    <a:ext uri="{9D8B030D-6E8A-4147-A177-3AD203B41FA5}">
                      <a16:colId xmlns:a16="http://schemas.microsoft.com/office/drawing/2014/main" val="20001"/>
                    </a:ext>
                  </a:extLst>
                </a:gridCol>
              </a:tblGrid>
              <a:tr h="293422">
                <a:tc>
                  <a:txBody>
                    <a:bodyPr/>
                    <a:lstStyle/>
                    <a:p>
                      <a:pPr algn="ctr" fontAlgn="ctr"/>
                      <a:r>
                        <a:rPr lang="en-US" sz="1400" b="1" i="0" u="none" strike="noStrike" dirty="0">
                          <a:solidFill>
                            <a:srgbClr val="000000"/>
                          </a:solidFill>
                          <a:effectLst/>
                          <a:latin typeface="Times New Roman"/>
                          <a:cs typeface="Times New Roman"/>
                        </a:rPr>
                        <a:t> No.</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Times New Roman"/>
                          <a:cs typeface="Times New Roman"/>
                        </a:rPr>
                        <a:t>Input Variable,  (X)</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8960">
                <a:tc>
                  <a:txBody>
                    <a:bodyPr/>
                    <a:lstStyle/>
                    <a:p>
                      <a:pPr algn="ctr" fontAlgn="ctr"/>
                      <a:r>
                        <a:rPr lang="en-US" sz="1400" b="0" i="0" u="none" strike="noStrike" dirty="0">
                          <a:solidFill>
                            <a:srgbClr val="000000"/>
                          </a:solidFill>
                          <a:effectLst/>
                          <a:latin typeface="Times New Roman"/>
                          <a:cs typeface="Times New Roman"/>
                        </a:rPr>
                        <a:t>1</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 Cloud  Water Content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8960">
                <a:tc>
                  <a:txBody>
                    <a:bodyPr/>
                    <a:lstStyle/>
                    <a:p>
                      <a:pPr algn="ctr" fontAlgn="ctr"/>
                      <a:r>
                        <a:rPr lang="en-US" sz="1400" b="0" i="0" u="none" strike="noStrike" dirty="0">
                          <a:solidFill>
                            <a:srgbClr val="000000"/>
                          </a:solidFill>
                          <a:effectLst/>
                          <a:latin typeface="Times New Roman"/>
                          <a:cs typeface="Times New Roman"/>
                        </a:rPr>
                        <a:t>2</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Cloud Ice  Content</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8960">
                <a:tc>
                  <a:txBody>
                    <a:bodyPr/>
                    <a:lstStyle/>
                    <a:p>
                      <a:pPr algn="ctr" fontAlgn="ctr"/>
                      <a:r>
                        <a:rPr lang="en-US" sz="1400" b="0" i="0" u="none" strike="noStrike">
                          <a:solidFill>
                            <a:srgbClr val="000000"/>
                          </a:solidFill>
                          <a:effectLst/>
                          <a:latin typeface="Times New Roman"/>
                          <a:cs typeface="Times New Roman"/>
                        </a:rPr>
                        <a:t>3</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Surface Pressure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8960">
                <a:tc>
                  <a:txBody>
                    <a:bodyPr/>
                    <a:lstStyle/>
                    <a:p>
                      <a:pPr algn="ctr" fontAlgn="ctr"/>
                      <a:r>
                        <a:rPr lang="en-US" sz="1400" b="0" i="0" u="none" strike="noStrike" dirty="0">
                          <a:solidFill>
                            <a:srgbClr val="000000"/>
                          </a:solidFill>
                          <a:effectLst/>
                          <a:latin typeface="Times New Roman"/>
                          <a:cs typeface="Times New Roman"/>
                        </a:rPr>
                        <a:t>4</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Relative Humidity</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3271">
                <a:tc>
                  <a:txBody>
                    <a:bodyPr/>
                    <a:lstStyle/>
                    <a:p>
                      <a:pPr algn="ctr" fontAlgn="ctr"/>
                      <a:r>
                        <a:rPr lang="en-US" sz="1400" b="0" i="0" u="none" strike="noStrike">
                          <a:solidFill>
                            <a:srgbClr val="000000"/>
                          </a:solidFill>
                          <a:effectLst/>
                          <a:latin typeface="Times New Roman"/>
                          <a:cs typeface="Times New Roman"/>
                        </a:rPr>
                        <a:t>5</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Cloud Cover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8960">
                <a:tc>
                  <a:txBody>
                    <a:bodyPr/>
                    <a:lstStyle/>
                    <a:p>
                      <a:pPr algn="ctr" fontAlgn="ctr"/>
                      <a:r>
                        <a:rPr lang="en-US" sz="1400" b="0" i="0" u="none" strike="noStrike">
                          <a:solidFill>
                            <a:srgbClr val="000000"/>
                          </a:solidFill>
                          <a:effectLst/>
                          <a:latin typeface="Times New Roman"/>
                          <a:cs typeface="Times New Roman"/>
                        </a:rPr>
                        <a:t>6</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de-DE" sz="1400" b="0" i="0" u="none" strike="noStrike" dirty="0">
                          <a:solidFill>
                            <a:srgbClr val="000000"/>
                          </a:solidFill>
                          <a:effectLst/>
                          <a:latin typeface="Times New Roman"/>
                          <a:cs typeface="Times New Roman"/>
                        </a:rPr>
                        <a:t>10m - U Wind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8960">
                <a:tc>
                  <a:txBody>
                    <a:bodyPr/>
                    <a:lstStyle/>
                    <a:p>
                      <a:pPr algn="ctr" fontAlgn="ctr"/>
                      <a:r>
                        <a:rPr lang="en-US" sz="1400" b="0" i="0" u="none" strike="noStrike" dirty="0">
                          <a:solidFill>
                            <a:srgbClr val="000000"/>
                          </a:solidFill>
                          <a:effectLst/>
                          <a:latin typeface="Times New Roman"/>
                          <a:cs typeface="Times New Roman"/>
                        </a:rPr>
                        <a:t>7</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10m - V Wind</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896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Times New Roman"/>
                          <a:cs typeface="Times New Roman"/>
                        </a:rPr>
                        <a:t>8</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Times New Roman"/>
                          <a:cs typeface="Times New Roman"/>
                        </a:rPr>
                        <a:t>2-m Temperature</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4994795"/>
                  </a:ext>
                </a:extLst>
              </a:tr>
              <a:tr h="228960">
                <a:tc>
                  <a:txBody>
                    <a:bodyPr/>
                    <a:lstStyle/>
                    <a:p>
                      <a:pPr algn="ctr" fontAlgn="ctr"/>
                      <a:r>
                        <a:rPr lang="en-US" sz="1400" b="0" i="0" u="none" strike="noStrike" dirty="0">
                          <a:solidFill>
                            <a:srgbClr val="000000"/>
                          </a:solidFill>
                          <a:effectLst/>
                          <a:latin typeface="Times New Roman"/>
                          <a:cs typeface="Times New Roman"/>
                        </a:rPr>
                        <a:t>9</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a:cs typeface="Times New Roman"/>
                        </a:rPr>
                        <a:t>Surface solar radiation down </a:t>
                      </a:r>
                    </a:p>
                  </a:txBody>
                  <a:tcPr marL="12700" marR="12700" marT="1270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5869996"/>
                  </a:ext>
                </a:extLst>
              </a:tr>
            </a:tbl>
          </a:graphicData>
        </a:graphic>
      </p:graphicFrame>
      <p:sp>
        <p:nvSpPr>
          <p:cNvPr id="17" name="Rectangle 16">
            <a:extLst>
              <a:ext uri="{FF2B5EF4-FFF2-40B4-BE49-F238E27FC236}">
                <a16:creationId xmlns:a16="http://schemas.microsoft.com/office/drawing/2014/main" id="{B6DB53A0-7CD6-415F-A851-630E871B4C02}"/>
              </a:ext>
            </a:extLst>
          </p:cNvPr>
          <p:cNvSpPr/>
          <p:nvPr/>
        </p:nvSpPr>
        <p:spPr>
          <a:xfrm>
            <a:off x="51872" y="516900"/>
            <a:ext cx="1819729"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Data Description:</a:t>
            </a:r>
            <a:endParaRPr lang="en-US" dirty="0"/>
          </a:p>
        </p:txBody>
      </p:sp>
    </p:spTree>
    <p:extLst>
      <p:ext uri="{BB962C8B-B14F-4D97-AF65-F5344CB8AC3E}">
        <p14:creationId xmlns:p14="http://schemas.microsoft.com/office/powerpoint/2010/main" val="2957906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8B3D69-FF52-471A-A148-F1F458B1FF67}"/>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4FDDCA13-0E6A-47E9-8F60-A88DEC762D91}"/>
              </a:ext>
            </a:extLst>
          </p:cNvPr>
          <p:cNvSpPr>
            <a:spLocks noGrp="1"/>
          </p:cNvSpPr>
          <p:nvPr>
            <p:ph type="sldNum" sz="quarter" idx="12"/>
          </p:nvPr>
        </p:nvSpPr>
        <p:spPr/>
        <p:txBody>
          <a:bodyPr/>
          <a:lstStyle/>
          <a:p>
            <a:fld id="{DE7368CD-0EFD-4356-BCD4-9FE5F856A1D8}" type="slidenum">
              <a:rPr lang="en-US" smtClean="0"/>
              <a:t>19</a:t>
            </a:fld>
            <a:endParaRPr lang="en-US"/>
          </a:p>
        </p:txBody>
      </p:sp>
      <p:sp>
        <p:nvSpPr>
          <p:cNvPr id="10" name="Rectangle 9">
            <a:extLst>
              <a:ext uri="{FF2B5EF4-FFF2-40B4-BE49-F238E27FC236}">
                <a16:creationId xmlns:a16="http://schemas.microsoft.com/office/drawing/2014/main" id="{EC28D5F1-ABDC-49EA-8C0A-568F01431B18}"/>
              </a:ext>
            </a:extLst>
          </p:cNvPr>
          <p:cNvSpPr/>
          <p:nvPr/>
        </p:nvSpPr>
        <p:spPr>
          <a:xfrm>
            <a:off x="3374860" y="45469"/>
            <a:ext cx="2304221"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Data Preprocessing</a:t>
            </a:r>
            <a:endParaRPr lang="en-US" sz="2000" b="1" dirty="0"/>
          </a:p>
        </p:txBody>
      </p:sp>
      <p:sp>
        <p:nvSpPr>
          <p:cNvPr id="21" name="Rectangle 20">
            <a:extLst>
              <a:ext uri="{FF2B5EF4-FFF2-40B4-BE49-F238E27FC236}">
                <a16:creationId xmlns:a16="http://schemas.microsoft.com/office/drawing/2014/main" id="{91CE5C95-44A9-4FAD-B813-398F23477932}"/>
              </a:ext>
            </a:extLst>
          </p:cNvPr>
          <p:cNvSpPr/>
          <p:nvPr/>
        </p:nvSpPr>
        <p:spPr>
          <a:xfrm>
            <a:off x="2468882" y="6183037"/>
            <a:ext cx="4659630" cy="307777"/>
          </a:xfrm>
          <a:prstGeom prst="rect">
            <a:avLst/>
          </a:prstGeom>
        </p:spPr>
        <p:txBody>
          <a:bodyPr wrap="square">
            <a:spAutoFit/>
          </a:bodyPr>
          <a:lstStyle/>
          <a:p>
            <a:r>
              <a:rPr lang="en-US" sz="1400" dirty="0">
                <a:latin typeface="Times New Roman" panose="02020603050405020304" pitchFamily="18" charset="0"/>
                <a:cs typeface="Times New Roman" panose="02020603050405020304" pitchFamily="18" charset="0"/>
              </a:rPr>
              <a:t>Scatter plot of the observed solar power vs. Solar Irradiance</a:t>
            </a:r>
          </a:p>
        </p:txBody>
      </p:sp>
      <p:sp>
        <p:nvSpPr>
          <p:cNvPr id="26" name="Rectangle 25">
            <a:extLst>
              <a:ext uri="{FF2B5EF4-FFF2-40B4-BE49-F238E27FC236}">
                <a16:creationId xmlns:a16="http://schemas.microsoft.com/office/drawing/2014/main" id="{50A6BA0D-2706-4EE8-A8A9-120F1854D531}"/>
              </a:ext>
            </a:extLst>
          </p:cNvPr>
          <p:cNvSpPr/>
          <p:nvPr/>
        </p:nvSpPr>
        <p:spPr>
          <a:xfrm>
            <a:off x="932329" y="2382691"/>
            <a:ext cx="6956612" cy="369332"/>
          </a:xfrm>
          <a:prstGeom prst="rect">
            <a:avLst/>
          </a:prstGeom>
        </p:spPr>
        <p:txBody>
          <a:bodyPr wrap="square">
            <a:spAutoFit/>
          </a:bodyPr>
          <a:lstStyle/>
          <a:p>
            <a:pPr>
              <a:defRPr/>
            </a:pPr>
            <a:r>
              <a:rPr lang="en-US" dirty="0">
                <a:solidFill>
                  <a:schemeClr val="tx1">
                    <a:lumMod val="95000"/>
                    <a:lumOff val="5000"/>
                  </a:schemeClr>
                </a:solidFill>
                <a:latin typeface="Times New Roman"/>
                <a:cs typeface="Times New Roman"/>
              </a:rPr>
              <a:t>Solar Power vs. Surface Solar Irradiance Down (SSRD) provide by NWP </a:t>
            </a:r>
          </a:p>
        </p:txBody>
      </p:sp>
      <p:graphicFrame>
        <p:nvGraphicFramePr>
          <p:cNvPr id="27" name="Diagram 26">
            <a:extLst>
              <a:ext uri="{FF2B5EF4-FFF2-40B4-BE49-F238E27FC236}">
                <a16:creationId xmlns:a16="http://schemas.microsoft.com/office/drawing/2014/main" id="{7A949CE4-D5A9-42FA-AD35-192852870747}"/>
              </a:ext>
            </a:extLst>
          </p:cNvPr>
          <p:cNvGraphicFramePr/>
          <p:nvPr>
            <p:extLst>
              <p:ext uri="{D42A27DB-BD31-4B8C-83A1-F6EECF244321}">
                <p14:modId xmlns:p14="http://schemas.microsoft.com/office/powerpoint/2010/main" val="2185351496"/>
              </p:ext>
            </p:extLst>
          </p:nvPr>
        </p:nvGraphicFramePr>
        <p:xfrm>
          <a:off x="777240" y="299816"/>
          <a:ext cx="7696200" cy="1440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a14="http://schemas.microsoft.com/office/drawing/2010/main">
        <mc:Choice Requires="a14">
          <p:graphicFrame>
            <p:nvGraphicFramePr>
              <p:cNvPr id="28" name="Table 27">
                <a:extLst>
                  <a:ext uri="{FF2B5EF4-FFF2-40B4-BE49-F238E27FC236}">
                    <a16:creationId xmlns:a16="http://schemas.microsoft.com/office/drawing/2014/main" id="{099821AB-4FE2-4B2F-9DD5-E3BD88519452}"/>
                  </a:ext>
                </a:extLst>
              </p:cNvPr>
              <p:cNvGraphicFramePr>
                <a:graphicFrameLocks noGrp="1"/>
              </p:cNvGraphicFramePr>
              <p:nvPr>
                <p:extLst>
                  <p:ext uri="{D42A27DB-BD31-4B8C-83A1-F6EECF244321}">
                    <p14:modId xmlns:p14="http://schemas.microsoft.com/office/powerpoint/2010/main" val="4145561915"/>
                  </p:ext>
                </p:extLst>
              </p:nvPr>
            </p:nvGraphicFramePr>
            <p:xfrm>
              <a:off x="131431" y="1633723"/>
              <a:ext cx="3291840" cy="762000"/>
            </p:xfrm>
            <a:graphic>
              <a:graphicData uri="http://schemas.openxmlformats.org/drawingml/2006/table">
                <a:tbl>
                  <a:tblPr firstRow="1" firstCol="1" bandRow="1"/>
                  <a:tblGrid>
                    <a:gridCol w="3291840">
                      <a:extLst>
                        <a:ext uri="{9D8B030D-6E8A-4147-A177-3AD203B41FA5}">
                          <a16:colId xmlns:a16="http://schemas.microsoft.com/office/drawing/2014/main" val="385652894"/>
                        </a:ext>
                      </a:extLst>
                    </a:gridCol>
                  </a:tblGrid>
                  <a:tr h="762000">
                    <a:tc>
                      <a:txBody>
                        <a:bodyPr/>
                        <a:lstStyle/>
                        <a:p>
                          <a:pPr marL="0" marR="0" algn="ctr">
                            <a:spcBef>
                              <a:spcPts val="0"/>
                            </a:spcBef>
                            <a:spcAft>
                              <a:spcPts val="0"/>
                            </a:spcAft>
                          </a:pPr>
                          <a14:m>
                            <m:oMath xmlns:m="http://schemas.openxmlformats.org/officeDocument/2006/math">
                              <m:r>
                                <a:rPr lang="en-US" sz="1800" b="0" i="1" dirty="0" smtClean="0">
                                  <a:effectLst/>
                                  <a:latin typeface="Cambria Math" panose="02040503050406030204" pitchFamily="18" charset="0"/>
                                  <a:ea typeface="Cambria Math" panose="02040503050406030204" pitchFamily="18" charset="0"/>
                                </a:rPr>
                                <m:t>𝐴𝑣𝑔</m:t>
                              </m:r>
                              <m:r>
                                <a:rPr lang="en-US" sz="1800" b="0" i="1" dirty="0" smtClean="0">
                                  <a:effectLst/>
                                  <a:latin typeface="Cambria Math" panose="02040503050406030204" pitchFamily="18" charset="0"/>
                                  <a:ea typeface="Cambria Math" panose="02040503050406030204" pitchFamily="18" charset="0"/>
                                </a:rPr>
                                <m:t>(</m:t>
                              </m:r>
                              <m:r>
                                <a:rPr lang="en-US" sz="1800" b="0" i="1" dirty="0" smtClean="0">
                                  <a:effectLst/>
                                  <a:latin typeface="Cambria Math" panose="02040503050406030204" pitchFamily="18" charset="0"/>
                                  <a:ea typeface="Cambria Math" panose="02040503050406030204" pitchFamily="18" charset="0"/>
                                </a:rPr>
                                <m:t>𝑡</m:t>
                              </m:r>
                              <m:r>
                                <a:rPr lang="en-US" sz="1800" b="0" i="1" dirty="0" smtClean="0">
                                  <a:effectLst/>
                                  <a:latin typeface="Cambria Math" panose="02040503050406030204" pitchFamily="18" charset="0"/>
                                  <a:ea typeface="Cambria Math" panose="02040503050406030204" pitchFamily="18" charset="0"/>
                                </a:rPr>
                                <m:t>)</m:t>
                              </m:r>
                            </m:oMath>
                          </a14:m>
                          <a:r>
                            <a:rPr lang="en-US" sz="1800" dirty="0">
                              <a:effectLst/>
                              <a:ea typeface="MS Mincho" panose="02020609040205080304" pitchFamily="49" charset="-128"/>
                            </a:rPr>
                            <a:t>=</a:t>
                          </a:r>
                          <a14:m>
                            <m:oMath xmlns:m="http://schemas.openxmlformats.org/officeDocument/2006/math">
                              <m:f>
                                <m:fPr>
                                  <m:ctrlPr>
                                    <a:rPr lang="en-US" sz="1800" i="1" smtClean="0">
                                      <a:effectLst/>
                                      <a:latin typeface="Cambria Math" panose="02040503050406030204" pitchFamily="18" charset="0"/>
                                      <a:ea typeface="MS Mincho" panose="02020609040205080304" pitchFamily="49" charset="-128"/>
                                    </a:rPr>
                                  </m:ctrlPr>
                                </m:fPr>
                                <m:num>
                                  <m:r>
                                    <a:rPr lang="en-US" sz="1800" b="0" i="1" smtClean="0">
                                      <a:effectLst/>
                                      <a:latin typeface="Cambria Math" panose="02040503050406030204" pitchFamily="18" charset="0"/>
                                      <a:ea typeface="MS Mincho" panose="02020609040205080304" pitchFamily="49" charset="-128"/>
                                    </a:rPr>
                                    <m:t>𝐴𝑐𝑐𝑢𝑚</m:t>
                                  </m:r>
                                  <m:d>
                                    <m:dPr>
                                      <m:ctrlPr>
                                        <a:rPr lang="en-US" sz="1800" b="0" i="1" smtClean="0">
                                          <a:effectLst/>
                                          <a:latin typeface="Cambria Math" panose="02040503050406030204" pitchFamily="18" charset="0"/>
                                          <a:ea typeface="MS Mincho" panose="02020609040205080304" pitchFamily="49" charset="-128"/>
                                        </a:rPr>
                                      </m:ctrlPr>
                                    </m:dPr>
                                    <m:e>
                                      <m:r>
                                        <a:rPr lang="en-US" sz="1800" b="0" i="1" smtClean="0">
                                          <a:effectLst/>
                                          <a:latin typeface="Cambria Math" panose="02040503050406030204" pitchFamily="18" charset="0"/>
                                          <a:ea typeface="MS Mincho" panose="02020609040205080304" pitchFamily="49" charset="-128"/>
                                        </a:rPr>
                                        <m:t>𝑡</m:t>
                                      </m:r>
                                      <m:r>
                                        <a:rPr lang="en-US" sz="1800" b="0" i="1" smtClean="0">
                                          <a:effectLst/>
                                          <a:latin typeface="Cambria Math" panose="02040503050406030204" pitchFamily="18" charset="0"/>
                                          <a:ea typeface="MS Mincho" panose="02020609040205080304" pitchFamily="49" charset="-128"/>
                                        </a:rPr>
                                        <m:t>+1</m:t>
                                      </m:r>
                                    </m:e>
                                  </m:d>
                                  <m:r>
                                    <a:rPr lang="en-US" sz="1800" b="0" i="1" smtClean="0">
                                      <a:effectLst/>
                                      <a:latin typeface="Cambria Math" panose="02040503050406030204" pitchFamily="18" charset="0"/>
                                      <a:ea typeface="MS Mincho" panose="02020609040205080304" pitchFamily="49" charset="-128"/>
                                    </a:rPr>
                                    <m:t>−</m:t>
                                  </m:r>
                                  <m:r>
                                    <a:rPr lang="en-US" sz="1800" b="0" i="1" smtClean="0">
                                      <a:effectLst/>
                                      <a:latin typeface="Cambria Math" panose="02040503050406030204" pitchFamily="18" charset="0"/>
                                      <a:ea typeface="MS Mincho" panose="02020609040205080304" pitchFamily="49" charset="-128"/>
                                    </a:rPr>
                                    <m:t>𝐴𝑐𝑐𝑢𝑚</m:t>
                                  </m:r>
                                  <m:r>
                                    <a:rPr lang="en-US" sz="1800" b="0" i="1" smtClean="0">
                                      <a:effectLst/>
                                      <a:latin typeface="Cambria Math" panose="02040503050406030204" pitchFamily="18" charset="0"/>
                                      <a:ea typeface="MS Mincho" panose="02020609040205080304" pitchFamily="49" charset="-128"/>
                                    </a:rPr>
                                    <m:t>(</m:t>
                                  </m:r>
                                  <m:r>
                                    <a:rPr lang="en-US" sz="1800" b="0" i="1" smtClean="0">
                                      <a:effectLst/>
                                      <a:latin typeface="Cambria Math" panose="02040503050406030204" pitchFamily="18" charset="0"/>
                                      <a:ea typeface="MS Mincho" panose="02020609040205080304" pitchFamily="49" charset="-128"/>
                                    </a:rPr>
                                    <m:t>𝑡</m:t>
                                  </m:r>
                                  <m:r>
                                    <a:rPr lang="en-US" sz="1800" b="0" i="1" smtClean="0">
                                      <a:effectLst/>
                                      <a:latin typeface="Cambria Math" panose="02040503050406030204" pitchFamily="18" charset="0"/>
                                      <a:ea typeface="MS Mincho" panose="02020609040205080304" pitchFamily="49" charset="-128"/>
                                    </a:rPr>
                                    <m:t>)</m:t>
                                  </m:r>
                                </m:num>
                                <m:den>
                                  <m:r>
                                    <a:rPr lang="en-US" sz="1800" b="0" i="1" smtClean="0">
                                      <a:effectLst/>
                                      <a:latin typeface="Cambria Math" panose="02040503050406030204" pitchFamily="18" charset="0"/>
                                      <a:ea typeface="MS Mincho" panose="02020609040205080304" pitchFamily="49" charset="-128"/>
                                    </a:rPr>
                                    <m:t>3600</m:t>
                                  </m:r>
                                </m:den>
                              </m:f>
                            </m:oMath>
                          </a14:m>
                          <a:endParaRPr lang="en-US" sz="1800" dirty="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solidFill>
                          <a:schemeClr val="bg1"/>
                        </a:solidFill>
                      </a:tcPr>
                    </a:tc>
                    <a:extLst>
                      <a:ext uri="{0D108BD9-81ED-4DB2-BD59-A6C34878D82A}">
                        <a16:rowId xmlns:a16="http://schemas.microsoft.com/office/drawing/2014/main" val="4148712617"/>
                      </a:ext>
                    </a:extLst>
                  </a:tr>
                </a:tbl>
              </a:graphicData>
            </a:graphic>
          </p:graphicFrame>
        </mc:Choice>
        <mc:Fallback xmlns="">
          <p:graphicFrame>
            <p:nvGraphicFramePr>
              <p:cNvPr id="28" name="Table 27">
                <a:extLst>
                  <a:ext uri="{FF2B5EF4-FFF2-40B4-BE49-F238E27FC236}">
                    <a16:creationId xmlns:a16="http://schemas.microsoft.com/office/drawing/2014/main" id="{099821AB-4FE2-4B2F-9DD5-E3BD88519452}"/>
                  </a:ext>
                </a:extLst>
              </p:cNvPr>
              <p:cNvGraphicFramePr>
                <a:graphicFrameLocks noGrp="1"/>
              </p:cNvGraphicFramePr>
              <p:nvPr>
                <p:extLst>
                  <p:ext uri="{D42A27DB-BD31-4B8C-83A1-F6EECF244321}">
                    <p14:modId xmlns:p14="http://schemas.microsoft.com/office/powerpoint/2010/main" val="4145561915"/>
                  </p:ext>
                </p:extLst>
              </p:nvPr>
            </p:nvGraphicFramePr>
            <p:xfrm>
              <a:off x="131431" y="1633723"/>
              <a:ext cx="3291840" cy="762000"/>
            </p:xfrm>
            <a:graphic>
              <a:graphicData uri="http://schemas.openxmlformats.org/drawingml/2006/table">
                <a:tbl>
                  <a:tblPr firstRow="1" firstCol="1" bandRow="1"/>
                  <a:tblGrid>
                    <a:gridCol w="3291840">
                      <a:extLst>
                        <a:ext uri="{9D8B030D-6E8A-4147-A177-3AD203B41FA5}">
                          <a16:colId xmlns:a16="http://schemas.microsoft.com/office/drawing/2014/main" val="385652894"/>
                        </a:ext>
                      </a:extLst>
                    </a:gridCol>
                  </a:tblGrid>
                  <a:tr h="762000">
                    <a:tc>
                      <a:txBody>
                        <a:bodyPr/>
                        <a:lstStyle/>
                        <a:p>
                          <a:endParaRPr lang="en-US"/>
                        </a:p>
                      </a:txBody>
                      <a:tcPr marL="68580" marR="68580" marT="0" marB="0" anchor="ctr">
                        <a:lnL>
                          <a:noFill/>
                        </a:lnL>
                        <a:lnR>
                          <a:noFill/>
                        </a:lnR>
                        <a:lnT>
                          <a:noFill/>
                        </a:lnT>
                        <a:lnB>
                          <a:noFill/>
                        </a:lnB>
                        <a:blipFill>
                          <a:blip r:embed="rId7"/>
                          <a:stretch>
                            <a:fillRect t="794"/>
                          </a:stretch>
                        </a:blipFill>
                      </a:tcPr>
                    </a:tc>
                    <a:extLst>
                      <a:ext uri="{0D108BD9-81ED-4DB2-BD59-A6C34878D82A}">
                        <a16:rowId xmlns:a16="http://schemas.microsoft.com/office/drawing/2014/main" val="4148712617"/>
                      </a:ext>
                    </a:extLst>
                  </a:tr>
                </a:tbl>
              </a:graphicData>
            </a:graphic>
          </p:graphicFrame>
        </mc:Fallback>
      </mc:AlternateContent>
      <p:pic>
        <p:nvPicPr>
          <p:cNvPr id="29" name="Picture 28">
            <a:extLst>
              <a:ext uri="{FF2B5EF4-FFF2-40B4-BE49-F238E27FC236}">
                <a16:creationId xmlns:a16="http://schemas.microsoft.com/office/drawing/2014/main" id="{A20F79E2-F9B4-41DF-84AC-BEDC67077B1F}"/>
              </a:ext>
            </a:extLst>
          </p:cNvPr>
          <p:cNvPicPr>
            <a:picLocks noChangeAspect="1"/>
          </p:cNvPicPr>
          <p:nvPr/>
        </p:nvPicPr>
        <p:blipFill>
          <a:blip r:embed="rId8"/>
          <a:stretch>
            <a:fillRect/>
          </a:stretch>
        </p:blipFill>
        <p:spPr>
          <a:xfrm>
            <a:off x="394304" y="2740860"/>
            <a:ext cx="8092359" cy="3432209"/>
          </a:xfrm>
          <a:prstGeom prst="rect">
            <a:avLst/>
          </a:prstGeom>
        </p:spPr>
      </p:pic>
      <p:sp>
        <p:nvSpPr>
          <p:cNvPr id="30" name="Rectangle 29">
            <a:extLst>
              <a:ext uri="{FF2B5EF4-FFF2-40B4-BE49-F238E27FC236}">
                <a16:creationId xmlns:a16="http://schemas.microsoft.com/office/drawing/2014/main" id="{ED07C097-0782-447C-B5F4-2026E6F6AA21}"/>
              </a:ext>
            </a:extLst>
          </p:cNvPr>
          <p:cNvSpPr/>
          <p:nvPr/>
        </p:nvSpPr>
        <p:spPr>
          <a:xfrm>
            <a:off x="2286000" y="1444073"/>
            <a:ext cx="4572000" cy="369332"/>
          </a:xfrm>
          <a:prstGeom prst="rect">
            <a:avLst/>
          </a:prstGeom>
        </p:spPr>
        <p:txBody>
          <a:bodyPr>
            <a:spAutoFit/>
          </a:bodyPr>
          <a:lstStyle/>
          <a:p>
            <a:pPr algn="ctr">
              <a:defRPr/>
            </a:pPr>
            <a:r>
              <a:rPr lang="en-US" dirty="0">
                <a:solidFill>
                  <a:schemeClr val="tx1">
                    <a:lumMod val="95000"/>
                    <a:lumOff val="5000"/>
                  </a:schemeClr>
                </a:solidFill>
                <a:latin typeface="Times New Roman"/>
                <a:cs typeface="Times New Roman"/>
              </a:rPr>
              <a:t>Flowchart of Data Preparation</a:t>
            </a:r>
          </a:p>
        </p:txBody>
      </p:sp>
    </p:spTree>
    <p:extLst>
      <p:ext uri="{BB962C8B-B14F-4D97-AF65-F5344CB8AC3E}">
        <p14:creationId xmlns:p14="http://schemas.microsoft.com/office/powerpoint/2010/main" val="641143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098D751-48CB-42D3-8AF1-77E830FEF912}"/>
              </a:ext>
            </a:extLst>
          </p:cNvPr>
          <p:cNvSpPr>
            <a:spLocks noGrp="1"/>
          </p:cNvSpPr>
          <p:nvPr>
            <p:ph type="sldNum" sz="quarter" idx="12"/>
          </p:nvPr>
        </p:nvSpPr>
        <p:spPr>
          <a:xfrm>
            <a:off x="7108936" y="6521687"/>
            <a:ext cx="2057400" cy="365125"/>
          </a:xfrm>
        </p:spPr>
        <p:txBody>
          <a:bodyPr/>
          <a:lstStyle/>
          <a:p>
            <a:fld id="{DE7368CD-0EFD-4356-BCD4-9FE5F856A1D8}" type="slidenum">
              <a:rPr lang="en-US" smtClean="0"/>
              <a:t>2</a:t>
            </a:fld>
            <a:endParaRPr lang="en-US" dirty="0"/>
          </a:p>
        </p:txBody>
      </p:sp>
      <p:pic>
        <p:nvPicPr>
          <p:cNvPr id="5" name="Picture 4">
            <a:extLst>
              <a:ext uri="{FF2B5EF4-FFF2-40B4-BE49-F238E27FC236}">
                <a16:creationId xmlns:a16="http://schemas.microsoft.com/office/drawing/2014/main" id="{508CFF70-537B-4D30-8C81-774DED52DE97}"/>
              </a:ext>
            </a:extLst>
          </p:cNvPr>
          <p:cNvPicPr>
            <a:picLocks noChangeAspect="1"/>
          </p:cNvPicPr>
          <p:nvPr/>
        </p:nvPicPr>
        <p:blipFill>
          <a:blip r:embed="rId2"/>
          <a:stretch>
            <a:fillRect/>
          </a:stretch>
        </p:blipFill>
        <p:spPr>
          <a:xfrm>
            <a:off x="672651" y="1106999"/>
            <a:ext cx="5695950" cy="5249352"/>
          </a:xfrm>
          <a:prstGeom prst="rect">
            <a:avLst/>
          </a:prstGeom>
        </p:spPr>
      </p:pic>
      <p:sp>
        <p:nvSpPr>
          <p:cNvPr id="9" name="Rectangle 8">
            <a:extLst>
              <a:ext uri="{FF2B5EF4-FFF2-40B4-BE49-F238E27FC236}">
                <a16:creationId xmlns:a16="http://schemas.microsoft.com/office/drawing/2014/main" id="{6C1A1ADB-8DE1-4C21-BBC0-1511C6973033}"/>
              </a:ext>
            </a:extLst>
          </p:cNvPr>
          <p:cNvSpPr/>
          <p:nvPr/>
        </p:nvSpPr>
        <p:spPr>
          <a:xfrm>
            <a:off x="2915136" y="52287"/>
            <a:ext cx="3021981"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Dissertation Organization</a:t>
            </a:r>
          </a:p>
        </p:txBody>
      </p:sp>
      <p:sp>
        <p:nvSpPr>
          <p:cNvPr id="11" name="Rectangle 10">
            <a:extLst>
              <a:ext uri="{FF2B5EF4-FFF2-40B4-BE49-F238E27FC236}">
                <a16:creationId xmlns:a16="http://schemas.microsoft.com/office/drawing/2014/main" id="{06B8FC9A-A8A6-4FAF-8F80-E6AA9466B794}"/>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0BDC7040-47E4-4197-AB72-79381A3740E2}"/>
              </a:ext>
            </a:extLst>
          </p:cNvPr>
          <p:cNvSpPr/>
          <p:nvPr/>
        </p:nvSpPr>
        <p:spPr>
          <a:xfrm>
            <a:off x="2514581" y="597453"/>
            <a:ext cx="2012089"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Dissertation Layout</a:t>
            </a:r>
          </a:p>
        </p:txBody>
      </p:sp>
      <p:grpSp>
        <p:nvGrpSpPr>
          <p:cNvPr id="10" name="Group 9">
            <a:extLst>
              <a:ext uri="{FF2B5EF4-FFF2-40B4-BE49-F238E27FC236}">
                <a16:creationId xmlns:a16="http://schemas.microsoft.com/office/drawing/2014/main" id="{C23787E9-EC27-4EC5-BE5D-15AB660F4010}"/>
              </a:ext>
            </a:extLst>
          </p:cNvPr>
          <p:cNvGrpSpPr/>
          <p:nvPr/>
        </p:nvGrpSpPr>
        <p:grpSpPr>
          <a:xfrm>
            <a:off x="6337989" y="597453"/>
            <a:ext cx="2850686" cy="5803158"/>
            <a:chOff x="6337989" y="597453"/>
            <a:chExt cx="2850686" cy="5803158"/>
          </a:xfrm>
        </p:grpSpPr>
        <p:sp>
          <p:nvSpPr>
            <p:cNvPr id="2" name="Rectangle 1">
              <a:extLst>
                <a:ext uri="{FF2B5EF4-FFF2-40B4-BE49-F238E27FC236}">
                  <a16:creationId xmlns:a16="http://schemas.microsoft.com/office/drawing/2014/main" id="{48E28001-464F-47C3-9C16-CEA8BBFB0B9D}"/>
                </a:ext>
              </a:extLst>
            </p:cNvPr>
            <p:cNvSpPr/>
            <p:nvPr/>
          </p:nvSpPr>
          <p:spPr>
            <a:xfrm>
              <a:off x="6784780" y="597453"/>
              <a:ext cx="2076209" cy="369332"/>
            </a:xfrm>
            <a:prstGeom prst="rect">
              <a:avLst/>
            </a:prstGeom>
          </p:spPr>
          <p:txBody>
            <a:bodyPr wrap="none">
              <a:spAutoFit/>
            </a:bodyPr>
            <a:lstStyle/>
            <a:p>
              <a:r>
                <a:rPr lang="en-US" dirty="0">
                  <a:solidFill>
                    <a:srgbClr val="0070C0"/>
                  </a:solidFill>
                  <a:latin typeface="Times New Roman" panose="02020603050405020304" pitchFamily="18" charset="0"/>
                  <a:cs typeface="Times New Roman" panose="02020603050405020304" pitchFamily="18" charset="0"/>
                </a:rPr>
                <a:t>Presentation Outline</a:t>
              </a:r>
              <a:endParaRPr lang="en-US" dirty="0">
                <a:solidFill>
                  <a:srgbClr val="0070C0"/>
                </a:solidFill>
              </a:endParaRPr>
            </a:p>
          </p:txBody>
        </p:sp>
        <p:grpSp>
          <p:nvGrpSpPr>
            <p:cNvPr id="8" name="Group 7">
              <a:extLst>
                <a:ext uri="{FF2B5EF4-FFF2-40B4-BE49-F238E27FC236}">
                  <a16:creationId xmlns:a16="http://schemas.microsoft.com/office/drawing/2014/main" id="{64A4A45C-D189-4E8B-90F4-D50AAE43543B}"/>
                </a:ext>
              </a:extLst>
            </p:cNvPr>
            <p:cNvGrpSpPr/>
            <p:nvPr/>
          </p:nvGrpSpPr>
          <p:grpSpPr>
            <a:xfrm>
              <a:off x="6337990" y="3009469"/>
              <a:ext cx="2281201" cy="2568372"/>
              <a:chOff x="6574135" y="2735899"/>
              <a:chExt cx="2281201" cy="2568372"/>
            </a:xfrm>
          </p:grpSpPr>
          <p:sp>
            <p:nvSpPr>
              <p:cNvPr id="6" name="Right Brace 5">
                <a:extLst>
                  <a:ext uri="{FF2B5EF4-FFF2-40B4-BE49-F238E27FC236}">
                    <a16:creationId xmlns:a16="http://schemas.microsoft.com/office/drawing/2014/main" id="{9D49D5C4-6F61-4996-A48B-1C508C7144A7}"/>
                  </a:ext>
                </a:extLst>
              </p:cNvPr>
              <p:cNvSpPr/>
              <p:nvPr/>
            </p:nvSpPr>
            <p:spPr>
              <a:xfrm>
                <a:off x="6574135" y="2735899"/>
                <a:ext cx="394430" cy="2568372"/>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ectangle 6">
                <a:extLst>
                  <a:ext uri="{FF2B5EF4-FFF2-40B4-BE49-F238E27FC236}">
                    <a16:creationId xmlns:a16="http://schemas.microsoft.com/office/drawing/2014/main" id="{F45CF8C5-4FA1-46C8-B125-F36D298849B8}"/>
                  </a:ext>
                </a:extLst>
              </p:cNvPr>
              <p:cNvSpPr/>
              <p:nvPr/>
            </p:nvSpPr>
            <p:spPr>
              <a:xfrm>
                <a:off x="7106695" y="3731424"/>
                <a:ext cx="1748641" cy="646331"/>
              </a:xfrm>
              <a:prstGeom prst="rect">
                <a:avLst/>
              </a:prstGeom>
              <a:ln>
                <a:noFill/>
              </a:ln>
            </p:spPr>
            <p:txBody>
              <a:bodyPr wrap="square">
                <a:spAutoFit/>
              </a:bodyPr>
              <a:lstStyle/>
              <a:p>
                <a:pPr algn="ctr"/>
                <a:r>
                  <a:rPr lang="en-US" dirty="0">
                    <a:solidFill>
                      <a:srgbClr val="0070C0"/>
                    </a:solidFill>
                    <a:latin typeface="Times New Roman" panose="02020603050405020304" pitchFamily="18" charset="0"/>
                    <a:cs typeface="Times New Roman" panose="02020603050405020304" pitchFamily="18" charset="0"/>
                  </a:rPr>
                  <a:t>Modeling and Results</a:t>
                </a:r>
                <a:endParaRPr lang="en-US" dirty="0">
                  <a:solidFill>
                    <a:srgbClr val="0070C0"/>
                  </a:solidFill>
                </a:endParaRPr>
              </a:p>
            </p:txBody>
          </p:sp>
        </p:grpSp>
        <p:grpSp>
          <p:nvGrpSpPr>
            <p:cNvPr id="12" name="Group 11">
              <a:extLst>
                <a:ext uri="{FF2B5EF4-FFF2-40B4-BE49-F238E27FC236}">
                  <a16:creationId xmlns:a16="http://schemas.microsoft.com/office/drawing/2014/main" id="{9E3F8E45-ABA6-4C55-81E2-5CD8648DDF06}"/>
                </a:ext>
              </a:extLst>
            </p:cNvPr>
            <p:cNvGrpSpPr/>
            <p:nvPr/>
          </p:nvGrpSpPr>
          <p:grpSpPr>
            <a:xfrm>
              <a:off x="6337989" y="1076518"/>
              <a:ext cx="2850686" cy="1861634"/>
              <a:chOff x="6280490" y="2862290"/>
              <a:chExt cx="2850686" cy="2553407"/>
            </a:xfrm>
          </p:grpSpPr>
          <p:sp>
            <p:nvSpPr>
              <p:cNvPr id="13" name="Right Brace 12">
                <a:extLst>
                  <a:ext uri="{FF2B5EF4-FFF2-40B4-BE49-F238E27FC236}">
                    <a16:creationId xmlns:a16="http://schemas.microsoft.com/office/drawing/2014/main" id="{C8B6DB10-1A73-484D-BC6F-D64CD16B4843}"/>
                  </a:ext>
                </a:extLst>
              </p:cNvPr>
              <p:cNvSpPr/>
              <p:nvPr/>
            </p:nvSpPr>
            <p:spPr>
              <a:xfrm>
                <a:off x="6280490" y="2862290"/>
                <a:ext cx="397305" cy="2553407"/>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65FFA71E-A6D8-4AC5-BCF7-C758A6DEEB70}"/>
                  </a:ext>
                </a:extLst>
              </p:cNvPr>
              <p:cNvSpPr/>
              <p:nvPr/>
            </p:nvSpPr>
            <p:spPr>
              <a:xfrm>
                <a:off x="6531971" y="2930439"/>
                <a:ext cx="2599205" cy="2406222"/>
              </a:xfrm>
              <a:prstGeom prst="rect">
                <a:avLst/>
              </a:prstGeom>
              <a:ln>
                <a:noFill/>
              </a:ln>
            </p:spPr>
            <p:txBody>
              <a:bodyPr wrap="square">
                <a:spAutoFit/>
              </a:bodyPr>
              <a:lstStyle/>
              <a:p>
                <a:pPr algn="ctr"/>
                <a:r>
                  <a:rPr lang="en-US" dirty="0">
                    <a:solidFill>
                      <a:srgbClr val="0070C0"/>
                    </a:solidFill>
                    <a:latin typeface="Times New Roman" panose="02020603050405020304" pitchFamily="18" charset="0"/>
                    <a:cs typeface="Times New Roman" panose="02020603050405020304" pitchFamily="18" charset="0"/>
                  </a:rPr>
                  <a:t>Highlights, Motivation, Literature Review, Problem Statement &amp; Contribution, </a:t>
                </a:r>
              </a:p>
              <a:p>
                <a:pPr algn="ctr"/>
                <a:r>
                  <a:rPr lang="en-US" dirty="0">
                    <a:solidFill>
                      <a:srgbClr val="0070C0"/>
                    </a:solidFill>
                    <a:latin typeface="Times New Roman" panose="02020603050405020304" pitchFamily="18" charset="0"/>
                    <a:cs typeface="Times New Roman" panose="02020603050405020304" pitchFamily="18" charset="0"/>
                  </a:rPr>
                  <a:t>Theoretical Background &amp; Methodology </a:t>
                </a:r>
                <a:endParaRPr lang="en-US" dirty="0">
                  <a:solidFill>
                    <a:srgbClr val="0070C0"/>
                  </a:solidFill>
                </a:endParaRPr>
              </a:p>
            </p:txBody>
          </p:sp>
        </p:grpSp>
        <p:grpSp>
          <p:nvGrpSpPr>
            <p:cNvPr id="17" name="Group 16">
              <a:extLst>
                <a:ext uri="{FF2B5EF4-FFF2-40B4-BE49-F238E27FC236}">
                  <a16:creationId xmlns:a16="http://schemas.microsoft.com/office/drawing/2014/main" id="{E649C9C9-B606-4824-BC63-73B81A0CF131}"/>
                </a:ext>
              </a:extLst>
            </p:cNvPr>
            <p:cNvGrpSpPr/>
            <p:nvPr/>
          </p:nvGrpSpPr>
          <p:grpSpPr>
            <a:xfrm>
              <a:off x="6344630" y="5645393"/>
              <a:ext cx="2274560" cy="755218"/>
              <a:chOff x="6558895" y="2766379"/>
              <a:chExt cx="2274560" cy="2568372"/>
            </a:xfrm>
          </p:grpSpPr>
          <p:sp>
            <p:nvSpPr>
              <p:cNvPr id="18" name="Right Brace 17">
                <a:extLst>
                  <a:ext uri="{FF2B5EF4-FFF2-40B4-BE49-F238E27FC236}">
                    <a16:creationId xmlns:a16="http://schemas.microsoft.com/office/drawing/2014/main" id="{D67BC22A-3620-425A-B8BD-88EB3937C35C}"/>
                  </a:ext>
                </a:extLst>
              </p:cNvPr>
              <p:cNvSpPr/>
              <p:nvPr/>
            </p:nvSpPr>
            <p:spPr>
              <a:xfrm>
                <a:off x="6558895" y="2766379"/>
                <a:ext cx="394430" cy="2568372"/>
              </a:xfrm>
              <a:prstGeom prst="righ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A1759EE7-0443-480F-A843-9C3BC4519D1A}"/>
                  </a:ext>
                </a:extLst>
              </p:cNvPr>
              <p:cNvSpPr/>
              <p:nvPr/>
            </p:nvSpPr>
            <p:spPr>
              <a:xfrm>
                <a:off x="7084814" y="2951531"/>
                <a:ext cx="1748641" cy="2198065"/>
              </a:xfrm>
              <a:prstGeom prst="rect">
                <a:avLst/>
              </a:prstGeom>
              <a:ln>
                <a:noFill/>
              </a:ln>
            </p:spPr>
            <p:txBody>
              <a:bodyPr wrap="square">
                <a:spAutoFit/>
              </a:bodyPr>
              <a:lstStyle/>
              <a:p>
                <a:pPr algn="ctr"/>
                <a:r>
                  <a:rPr lang="en-US" dirty="0">
                    <a:solidFill>
                      <a:srgbClr val="0070C0"/>
                    </a:solidFill>
                    <a:latin typeface="Times New Roman" panose="02020603050405020304" pitchFamily="18" charset="0"/>
                    <a:cs typeface="Times New Roman" panose="02020603050405020304" pitchFamily="18" charset="0"/>
                  </a:rPr>
                  <a:t>Conclusions and Future Work</a:t>
                </a:r>
                <a:endParaRPr lang="en-US" dirty="0">
                  <a:solidFill>
                    <a:srgbClr val="0070C0"/>
                  </a:solidFill>
                </a:endParaRPr>
              </a:p>
            </p:txBody>
          </p:sp>
        </p:grpSp>
      </p:grpSp>
      <p:sp>
        <p:nvSpPr>
          <p:cNvPr id="3" name="Rectangle 2">
            <a:extLst>
              <a:ext uri="{FF2B5EF4-FFF2-40B4-BE49-F238E27FC236}">
                <a16:creationId xmlns:a16="http://schemas.microsoft.com/office/drawing/2014/main" id="{4F554FED-4DF2-468D-A0B9-31B9BE3E09FA}"/>
              </a:ext>
            </a:extLst>
          </p:cNvPr>
          <p:cNvSpPr/>
          <p:nvPr/>
        </p:nvSpPr>
        <p:spPr>
          <a:xfrm>
            <a:off x="-1" y="6423903"/>
            <a:ext cx="9144000" cy="261610"/>
          </a:xfrm>
          <a:prstGeom prst="rect">
            <a:avLst/>
          </a:prstGeom>
        </p:spPr>
        <p:txBody>
          <a:bodyPr wrap="square">
            <a:spAutoFit/>
          </a:bodyPr>
          <a:lstStyle/>
          <a:p>
            <a:r>
              <a:rPr lang="en-US" sz="1100" dirty="0">
                <a:solidFill>
                  <a:srgbClr val="FF0000"/>
                </a:solidFill>
                <a:hlinkClick r:id="rId3">
                  <a:extLst>
                    <a:ext uri="{A12FA001-AC4F-418D-AE19-62706E023703}">
                      <ahyp:hlinkClr xmlns:ahyp="http://schemas.microsoft.com/office/drawing/2018/hyperlinkcolor" val="tx"/>
                    </a:ext>
                  </a:extLst>
                </a:hlinkClick>
              </a:rPr>
              <a:t>https://www.researchgate.net/publication/328757565_A_Post-processing_Approach_for_Solar_Power_Combined_Forecasts_of_Ramp_Events/download</a:t>
            </a:r>
            <a:r>
              <a:rPr lang="en-US" sz="1100" dirty="0">
                <a:solidFill>
                  <a:srgbClr val="FF0000"/>
                </a:solidFill>
              </a:rPr>
              <a:t> </a:t>
            </a:r>
          </a:p>
        </p:txBody>
      </p:sp>
    </p:spTree>
    <p:extLst>
      <p:ext uri="{BB962C8B-B14F-4D97-AF65-F5344CB8AC3E}">
        <p14:creationId xmlns:p14="http://schemas.microsoft.com/office/powerpoint/2010/main" val="42943226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8B3D69-FF52-471A-A148-F1F458B1FF67}"/>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4FDDCA13-0E6A-47E9-8F60-A88DEC762D91}"/>
              </a:ext>
            </a:extLst>
          </p:cNvPr>
          <p:cNvSpPr>
            <a:spLocks noGrp="1"/>
          </p:cNvSpPr>
          <p:nvPr>
            <p:ph type="sldNum" sz="quarter" idx="12"/>
          </p:nvPr>
        </p:nvSpPr>
        <p:spPr/>
        <p:txBody>
          <a:bodyPr/>
          <a:lstStyle/>
          <a:p>
            <a:fld id="{DE7368CD-0EFD-4356-BCD4-9FE5F856A1D8}" type="slidenum">
              <a:rPr lang="en-US" smtClean="0"/>
              <a:t>20</a:t>
            </a:fld>
            <a:endParaRPr lang="en-US"/>
          </a:p>
        </p:txBody>
      </p:sp>
      <p:sp>
        <p:nvSpPr>
          <p:cNvPr id="10" name="Rectangle 9">
            <a:extLst>
              <a:ext uri="{FF2B5EF4-FFF2-40B4-BE49-F238E27FC236}">
                <a16:creationId xmlns:a16="http://schemas.microsoft.com/office/drawing/2014/main" id="{EC28D5F1-ABDC-49EA-8C0A-568F01431B18}"/>
              </a:ext>
            </a:extLst>
          </p:cNvPr>
          <p:cNvSpPr/>
          <p:nvPr/>
        </p:nvSpPr>
        <p:spPr>
          <a:xfrm>
            <a:off x="3374860" y="45469"/>
            <a:ext cx="2304221"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Data Preprocessing</a:t>
            </a:r>
            <a:endParaRPr lang="en-US" sz="2000" b="1" dirty="0"/>
          </a:p>
        </p:txBody>
      </p:sp>
      <p:graphicFrame>
        <p:nvGraphicFramePr>
          <p:cNvPr id="27" name="Diagram 26">
            <a:extLst>
              <a:ext uri="{FF2B5EF4-FFF2-40B4-BE49-F238E27FC236}">
                <a16:creationId xmlns:a16="http://schemas.microsoft.com/office/drawing/2014/main" id="{7A949CE4-D5A9-42FA-AD35-192852870747}"/>
              </a:ext>
            </a:extLst>
          </p:cNvPr>
          <p:cNvGraphicFramePr/>
          <p:nvPr>
            <p:extLst>
              <p:ext uri="{D42A27DB-BD31-4B8C-83A1-F6EECF244321}">
                <p14:modId xmlns:p14="http://schemas.microsoft.com/office/powerpoint/2010/main" val="2898864494"/>
              </p:ext>
            </p:extLst>
          </p:nvPr>
        </p:nvGraphicFramePr>
        <p:xfrm>
          <a:off x="777240" y="299816"/>
          <a:ext cx="7696200" cy="1440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Rectangle 29">
            <a:extLst>
              <a:ext uri="{FF2B5EF4-FFF2-40B4-BE49-F238E27FC236}">
                <a16:creationId xmlns:a16="http://schemas.microsoft.com/office/drawing/2014/main" id="{ED07C097-0782-447C-B5F4-2026E6F6AA21}"/>
              </a:ext>
            </a:extLst>
          </p:cNvPr>
          <p:cNvSpPr/>
          <p:nvPr/>
        </p:nvSpPr>
        <p:spPr>
          <a:xfrm>
            <a:off x="2286000" y="1444073"/>
            <a:ext cx="4572000" cy="369332"/>
          </a:xfrm>
          <a:prstGeom prst="rect">
            <a:avLst/>
          </a:prstGeom>
        </p:spPr>
        <p:txBody>
          <a:bodyPr>
            <a:spAutoFit/>
          </a:bodyPr>
          <a:lstStyle/>
          <a:p>
            <a:pPr algn="ctr">
              <a:defRPr/>
            </a:pPr>
            <a:r>
              <a:rPr lang="en-US" dirty="0">
                <a:solidFill>
                  <a:schemeClr val="tx1">
                    <a:lumMod val="95000"/>
                    <a:lumOff val="5000"/>
                  </a:schemeClr>
                </a:solidFill>
                <a:latin typeface="Times New Roman"/>
                <a:cs typeface="Times New Roman"/>
              </a:rPr>
              <a:t>Flowchart of Data Preparation</a:t>
            </a:r>
          </a:p>
        </p:txBody>
      </p:sp>
      <p:sp>
        <p:nvSpPr>
          <p:cNvPr id="11" name="Rectangle 10">
            <a:extLst>
              <a:ext uri="{FF2B5EF4-FFF2-40B4-BE49-F238E27FC236}">
                <a16:creationId xmlns:a16="http://schemas.microsoft.com/office/drawing/2014/main" id="{B268D0FA-E4D2-45B5-A973-3C89757B6EC6}"/>
              </a:ext>
            </a:extLst>
          </p:cNvPr>
          <p:cNvSpPr/>
          <p:nvPr/>
        </p:nvSpPr>
        <p:spPr>
          <a:xfrm>
            <a:off x="76199" y="1601445"/>
            <a:ext cx="2053896" cy="338554"/>
          </a:xfrm>
          <a:prstGeom prst="rect">
            <a:avLst/>
          </a:prstGeom>
          <a:noFill/>
        </p:spPr>
        <p:txBody>
          <a:bodyPr wrap="none">
            <a:spAutoFit/>
          </a:bodyPr>
          <a:lstStyle/>
          <a:p>
            <a:pPr marR="35560" fontAlgn="base">
              <a:spcAft>
                <a:spcPts val="440"/>
              </a:spcAft>
              <a:buClr>
                <a:srgbClr val="000000"/>
              </a:buClr>
              <a:buSzPts val="1200"/>
            </a:pPr>
            <a:r>
              <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September 24</a:t>
            </a:r>
            <a:r>
              <a:rPr lang="en-US" sz="1600" baseline="300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th</a:t>
            </a:r>
            <a:r>
              <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2013</a:t>
            </a:r>
          </a:p>
        </p:txBody>
      </p:sp>
      <p:pic>
        <p:nvPicPr>
          <p:cNvPr id="12" name="Picture 11">
            <a:extLst>
              <a:ext uri="{FF2B5EF4-FFF2-40B4-BE49-F238E27FC236}">
                <a16:creationId xmlns:a16="http://schemas.microsoft.com/office/drawing/2014/main" id="{75645ACB-876F-4BE5-9628-D6427202309D}"/>
              </a:ext>
            </a:extLst>
          </p:cNvPr>
          <p:cNvPicPr>
            <a:picLocks noChangeAspect="1"/>
          </p:cNvPicPr>
          <p:nvPr/>
        </p:nvPicPr>
        <p:blipFill>
          <a:blip r:embed="rId7"/>
          <a:stretch>
            <a:fillRect/>
          </a:stretch>
        </p:blipFill>
        <p:spPr>
          <a:xfrm>
            <a:off x="154482" y="1976292"/>
            <a:ext cx="3667855" cy="2750966"/>
          </a:xfrm>
          <a:prstGeom prst="rect">
            <a:avLst/>
          </a:prstGeom>
        </p:spPr>
      </p:pic>
      <p:pic>
        <p:nvPicPr>
          <p:cNvPr id="13" name="Picture 12">
            <a:extLst>
              <a:ext uri="{FF2B5EF4-FFF2-40B4-BE49-F238E27FC236}">
                <a16:creationId xmlns:a16="http://schemas.microsoft.com/office/drawing/2014/main" id="{A13B6183-16AE-4410-82E0-8EC6DA975492}"/>
              </a:ext>
            </a:extLst>
          </p:cNvPr>
          <p:cNvPicPr>
            <a:picLocks noChangeAspect="1"/>
          </p:cNvPicPr>
          <p:nvPr/>
        </p:nvPicPr>
        <p:blipFill>
          <a:blip r:embed="rId8"/>
          <a:stretch>
            <a:fillRect/>
          </a:stretch>
        </p:blipFill>
        <p:spPr>
          <a:xfrm>
            <a:off x="5476145" y="1918902"/>
            <a:ext cx="3667855" cy="2750966"/>
          </a:xfrm>
          <a:prstGeom prst="rect">
            <a:avLst/>
          </a:prstGeom>
        </p:spPr>
      </p:pic>
      <p:pic>
        <p:nvPicPr>
          <p:cNvPr id="14" name="Picture 13">
            <a:extLst>
              <a:ext uri="{FF2B5EF4-FFF2-40B4-BE49-F238E27FC236}">
                <a16:creationId xmlns:a16="http://schemas.microsoft.com/office/drawing/2014/main" id="{7E1D228D-1849-45DD-8344-BA844CBA4662}"/>
              </a:ext>
            </a:extLst>
          </p:cNvPr>
          <p:cNvPicPr>
            <a:picLocks noChangeAspect="1"/>
          </p:cNvPicPr>
          <p:nvPr/>
        </p:nvPicPr>
        <p:blipFill rotWithShape="1">
          <a:blip r:embed="rId9"/>
          <a:srcRect b="4943"/>
          <a:stretch/>
        </p:blipFill>
        <p:spPr>
          <a:xfrm>
            <a:off x="2127801" y="4596705"/>
            <a:ext cx="5113732" cy="2230240"/>
          </a:xfrm>
          <a:prstGeom prst="rect">
            <a:avLst/>
          </a:prstGeom>
          <a:ln>
            <a:noFill/>
          </a:ln>
        </p:spPr>
      </p:pic>
      <p:sp>
        <p:nvSpPr>
          <p:cNvPr id="15" name="Rectangle 14">
            <a:extLst>
              <a:ext uri="{FF2B5EF4-FFF2-40B4-BE49-F238E27FC236}">
                <a16:creationId xmlns:a16="http://schemas.microsoft.com/office/drawing/2014/main" id="{1F52C2C8-1784-459B-9EE1-15261A0403C0}"/>
              </a:ext>
            </a:extLst>
          </p:cNvPr>
          <p:cNvSpPr/>
          <p:nvPr/>
        </p:nvSpPr>
        <p:spPr>
          <a:xfrm>
            <a:off x="126627" y="5478945"/>
            <a:ext cx="2416955" cy="636072"/>
          </a:xfrm>
          <a:prstGeom prst="rect">
            <a:avLst/>
          </a:prstGeom>
          <a:noFill/>
        </p:spPr>
        <p:txBody>
          <a:bodyPr wrap="square">
            <a:spAutoFit/>
          </a:bodyPr>
          <a:lstStyle/>
          <a:p>
            <a:pPr marR="35560" fontAlgn="base">
              <a:spcAft>
                <a:spcPts val="440"/>
              </a:spcAft>
              <a:buClr>
                <a:srgbClr val="000000"/>
              </a:buClr>
              <a:buSzPts val="1200"/>
            </a:pPr>
            <a:r>
              <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One week: </a:t>
            </a:r>
          </a:p>
          <a:p>
            <a:pPr marR="35560" fontAlgn="base">
              <a:spcAft>
                <a:spcPts val="440"/>
              </a:spcAft>
              <a:buClr>
                <a:srgbClr val="000000"/>
              </a:buClr>
              <a:buSzPts val="1200"/>
            </a:pPr>
            <a:r>
              <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August 14</a:t>
            </a:r>
            <a:r>
              <a:rPr lang="en-US" sz="1600" baseline="300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th </a:t>
            </a:r>
            <a:r>
              <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to 20</a:t>
            </a:r>
            <a:r>
              <a:rPr lang="en-US" sz="1600" baseline="300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th </a:t>
            </a:r>
            <a:r>
              <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,2012</a:t>
            </a:r>
          </a:p>
        </p:txBody>
      </p:sp>
      <p:sp>
        <p:nvSpPr>
          <p:cNvPr id="16" name="Rectangle 15">
            <a:extLst>
              <a:ext uri="{FF2B5EF4-FFF2-40B4-BE49-F238E27FC236}">
                <a16:creationId xmlns:a16="http://schemas.microsoft.com/office/drawing/2014/main" id="{F8DE6A15-ADF4-487D-BF0D-C770896C77C1}"/>
              </a:ext>
            </a:extLst>
          </p:cNvPr>
          <p:cNvSpPr/>
          <p:nvPr/>
        </p:nvSpPr>
        <p:spPr>
          <a:xfrm>
            <a:off x="3725928" y="3430055"/>
            <a:ext cx="1584589" cy="882293"/>
          </a:xfrm>
          <a:prstGeom prst="rect">
            <a:avLst/>
          </a:prstGeom>
          <a:noFill/>
        </p:spPr>
        <p:txBody>
          <a:bodyPr wrap="square">
            <a:spAutoFit/>
          </a:bodyPr>
          <a:lstStyle/>
          <a:p>
            <a:pPr marR="35560" algn="ctr" fontAlgn="base">
              <a:spcAft>
                <a:spcPts val="440"/>
              </a:spcAft>
              <a:buClr>
                <a:srgbClr val="000000"/>
              </a:buClr>
              <a:buSzPts val="1200"/>
            </a:pPr>
            <a:r>
              <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Filling of missing data</a:t>
            </a:r>
          </a:p>
          <a:p>
            <a:pPr marR="35560" algn="ctr" fontAlgn="base">
              <a:spcAft>
                <a:spcPts val="440"/>
              </a:spcAft>
              <a:buClr>
                <a:srgbClr val="000000"/>
              </a:buClr>
              <a:buSzPts val="1200"/>
            </a:pPr>
            <a:r>
              <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by interpolation</a:t>
            </a:r>
          </a:p>
        </p:txBody>
      </p:sp>
      <p:sp>
        <p:nvSpPr>
          <p:cNvPr id="2" name="Rectangle 1">
            <a:extLst>
              <a:ext uri="{FF2B5EF4-FFF2-40B4-BE49-F238E27FC236}">
                <a16:creationId xmlns:a16="http://schemas.microsoft.com/office/drawing/2014/main" id="{FAF61D23-6ADB-4468-A616-F16CF75E1C01}"/>
              </a:ext>
            </a:extLst>
          </p:cNvPr>
          <p:cNvSpPr/>
          <p:nvPr/>
        </p:nvSpPr>
        <p:spPr>
          <a:xfrm>
            <a:off x="3550379" y="2026344"/>
            <a:ext cx="2043242" cy="954107"/>
          </a:xfrm>
          <a:prstGeom prst="rect">
            <a:avLst/>
          </a:prstGeom>
        </p:spPr>
        <p:txBody>
          <a:bodyPr wrap="square">
            <a:spAutoFit/>
          </a:bodyPr>
          <a:lstStyle/>
          <a:p>
            <a:r>
              <a:rPr lang="en-US" sz="1400" dirty="0">
                <a:latin typeface="Times New Roman" panose="02020603050405020304" pitchFamily="18" charset="0"/>
                <a:ea typeface="MS Mincho" panose="02020609040205080304" pitchFamily="49" charset="-128"/>
                <a:cs typeface="Times New Roman" panose="02020603050405020304" pitchFamily="18" charset="0"/>
                <a:sym typeface="Wingdings" panose="05000000000000000000" pitchFamily="2" charset="2"/>
              </a:rPr>
              <a:t>There are m</a:t>
            </a:r>
            <a:r>
              <a:rPr lang="en-US" sz="1400" dirty="0">
                <a:latin typeface="Times New Roman" panose="02020603050405020304" pitchFamily="18" charset="0"/>
                <a:ea typeface="MS Mincho" panose="02020609040205080304" pitchFamily="49" charset="-128"/>
                <a:cs typeface="Times New Roman" panose="02020603050405020304" pitchFamily="18" charset="0"/>
              </a:rPr>
              <a:t>issing data:</a:t>
            </a:r>
          </a:p>
          <a:p>
            <a:r>
              <a:rPr lang="en-US" sz="1400" dirty="0">
                <a:latin typeface="Times New Roman" panose="02020603050405020304" pitchFamily="18" charset="0"/>
                <a:ea typeface="MS Mincho" panose="02020609040205080304" pitchFamily="49" charset="-128"/>
                <a:cs typeface="Times New Roman" panose="02020603050405020304" pitchFamily="18" charset="0"/>
              </a:rPr>
              <a:t>All minutes at hour=9 and some minutes at hour=10, 12, and 14.</a:t>
            </a:r>
          </a:p>
        </p:txBody>
      </p:sp>
      <p:sp>
        <p:nvSpPr>
          <p:cNvPr id="5" name="Arrow: Right 4">
            <a:extLst>
              <a:ext uri="{FF2B5EF4-FFF2-40B4-BE49-F238E27FC236}">
                <a16:creationId xmlns:a16="http://schemas.microsoft.com/office/drawing/2014/main" id="{814FB8E9-6FB2-44ED-B08C-365398E02696}"/>
              </a:ext>
            </a:extLst>
          </p:cNvPr>
          <p:cNvSpPr/>
          <p:nvPr/>
        </p:nvSpPr>
        <p:spPr>
          <a:xfrm>
            <a:off x="3956597" y="3019591"/>
            <a:ext cx="1140745" cy="332184"/>
          </a:xfrm>
          <a:prstGeom prst="rightArrow">
            <a:avLst/>
          </a:prstGeom>
          <a:noFill/>
          <a:ln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0841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288241-5C4D-4614-8CEB-A9BA6F1DEE56}"/>
              </a:ext>
            </a:extLst>
          </p:cNvPr>
          <p:cNvSpPr>
            <a:spLocks noGrp="1"/>
          </p:cNvSpPr>
          <p:nvPr>
            <p:ph type="sldNum" sz="quarter" idx="12"/>
          </p:nvPr>
        </p:nvSpPr>
        <p:spPr/>
        <p:txBody>
          <a:bodyPr/>
          <a:lstStyle/>
          <a:p>
            <a:fld id="{DE7368CD-0EFD-4356-BCD4-9FE5F856A1D8}" type="slidenum">
              <a:rPr lang="en-US" smtClean="0"/>
              <a:t>21</a:t>
            </a:fld>
            <a:endParaRPr lang="en-US"/>
          </a:p>
        </p:txBody>
      </p:sp>
      <p:sp>
        <p:nvSpPr>
          <p:cNvPr id="10" name="Rectangle 9">
            <a:extLst>
              <a:ext uri="{FF2B5EF4-FFF2-40B4-BE49-F238E27FC236}">
                <a16:creationId xmlns:a16="http://schemas.microsoft.com/office/drawing/2014/main" id="{5B406E86-7F86-4659-9451-786901FE5267}"/>
              </a:ext>
            </a:extLst>
          </p:cNvPr>
          <p:cNvSpPr/>
          <p:nvPr/>
        </p:nvSpPr>
        <p:spPr>
          <a:xfrm>
            <a:off x="2286000" y="1447348"/>
            <a:ext cx="4572000" cy="369332"/>
          </a:xfrm>
          <a:prstGeom prst="rect">
            <a:avLst/>
          </a:prstGeom>
        </p:spPr>
        <p:txBody>
          <a:bodyPr>
            <a:spAutoFit/>
          </a:bodyPr>
          <a:lstStyle/>
          <a:p>
            <a:pPr algn="ctr">
              <a:defRPr/>
            </a:pPr>
            <a:r>
              <a:rPr lang="en-US" dirty="0">
                <a:solidFill>
                  <a:schemeClr val="tx1">
                    <a:lumMod val="95000"/>
                    <a:lumOff val="5000"/>
                  </a:schemeClr>
                </a:solidFill>
                <a:latin typeface="Times New Roman"/>
                <a:cs typeface="Times New Roman"/>
              </a:rPr>
              <a:t>Flowchart of Data Preparation</a:t>
            </a:r>
          </a:p>
        </p:txBody>
      </p:sp>
      <p:sp>
        <p:nvSpPr>
          <p:cNvPr id="11" name="Rectangle 10">
            <a:extLst>
              <a:ext uri="{FF2B5EF4-FFF2-40B4-BE49-F238E27FC236}">
                <a16:creationId xmlns:a16="http://schemas.microsoft.com/office/drawing/2014/main" id="{174B9E00-F515-426D-9A8C-CAD0D557FACB}"/>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36B6419C-FF25-499C-83B3-A169E29A7336}"/>
              </a:ext>
            </a:extLst>
          </p:cNvPr>
          <p:cNvSpPr/>
          <p:nvPr/>
        </p:nvSpPr>
        <p:spPr>
          <a:xfrm>
            <a:off x="3374860" y="45469"/>
            <a:ext cx="2304221"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Data Preprocessing</a:t>
            </a:r>
            <a:endParaRPr lang="en-US" sz="2000" b="1" dirty="0"/>
          </a:p>
        </p:txBody>
      </p:sp>
      <p:sp>
        <p:nvSpPr>
          <p:cNvPr id="14" name="Rectangle 13">
            <a:extLst>
              <a:ext uri="{FF2B5EF4-FFF2-40B4-BE49-F238E27FC236}">
                <a16:creationId xmlns:a16="http://schemas.microsoft.com/office/drawing/2014/main" id="{19BA6B12-3D9C-4140-A6C4-AACBD795E2E6}"/>
              </a:ext>
            </a:extLst>
          </p:cNvPr>
          <p:cNvSpPr/>
          <p:nvPr/>
        </p:nvSpPr>
        <p:spPr>
          <a:xfrm>
            <a:off x="0" y="1808257"/>
            <a:ext cx="9144000" cy="2585323"/>
          </a:xfrm>
          <a:prstGeom prst="rect">
            <a:avLst/>
          </a:prstGeom>
        </p:spPr>
        <p:txBody>
          <a:bodyPr wrap="square">
            <a:spAutoFit/>
          </a:bodyPr>
          <a:lstStyle/>
          <a:p>
            <a:pPr marL="342900" indent="-342900">
              <a:buFont typeface="+mj-lt"/>
              <a:buAutoNum type="arabicPeriod"/>
            </a:pPr>
            <a:r>
              <a:rPr lang="en-US" dirty="0">
                <a:latin typeface="Times New Roman" panose="02020603050405020304" pitchFamily="18" charset="0"/>
                <a:cs typeface="Times New Roman" panose="02020603050405020304" pitchFamily="18" charset="0"/>
              </a:rPr>
              <a:t>Pick up a feature from the available features set;</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Run the model with this feature;</a:t>
            </a:r>
          </a:p>
          <a:p>
            <a:pPr marL="342900" indent="-342900">
              <a:buFont typeface="+mj-lt"/>
              <a:buAutoNum type="arabicPeriod"/>
            </a:pPr>
            <a:r>
              <a:rPr lang="en-US" dirty="0">
                <a:latin typeface="Times New Roman" panose="02020603050405020304" pitchFamily="18" charset="0"/>
                <a:cs typeface="Times New Roman" panose="02020603050405020304" pitchFamily="18" charset="0"/>
              </a:rPr>
              <a:t>Score the model, by using the following score: Max(Diff. Index), 				 </a:t>
            </a:r>
          </a:p>
          <a:p>
            <a:r>
              <a:rPr lang="en-US" dirty="0">
                <a:latin typeface="Times New Roman" panose="02020603050405020304" pitchFamily="18" charset="0"/>
                <a:cs typeface="Times New Roman" panose="02020603050405020304" pitchFamily="18" charset="0"/>
              </a:rPr>
              <a:t>      where </a:t>
            </a:r>
            <a:r>
              <a:rPr lang="en-US" b="1" i="1" dirty="0">
                <a:latin typeface="Times New Roman" panose="02020603050405020304" pitchFamily="18" charset="0"/>
                <a:cs typeface="Times New Roman" panose="02020603050405020304" pitchFamily="18" charset="0"/>
              </a:rPr>
              <a:t>Diff. Index</a:t>
            </a:r>
            <a:r>
              <a:rPr lang="en-US" dirty="0">
                <a:latin typeface="Times New Roman" panose="02020603050405020304" pitchFamily="18" charset="0"/>
                <a:cs typeface="Times New Roman" panose="02020603050405020304" pitchFamily="18" charset="0"/>
              </a:rPr>
              <a:t> is the difference between true and false ramp events; </a:t>
            </a:r>
          </a:p>
          <a:p>
            <a:pPr marL="342900" indent="-342900">
              <a:buFont typeface="+mj-lt"/>
              <a:buAutoNum type="arabicPeriod" startAt="4"/>
            </a:pPr>
            <a:r>
              <a:rPr lang="en-US" dirty="0">
                <a:latin typeface="Times New Roman" panose="02020603050405020304" pitchFamily="18" charset="0"/>
                <a:cs typeface="Times New Roman" panose="02020603050405020304" pitchFamily="18" charset="0"/>
              </a:rPr>
              <a:t>Add another feature to the selected features;</a:t>
            </a:r>
          </a:p>
          <a:p>
            <a:pPr marL="342900" indent="-342900">
              <a:buFont typeface="+mj-lt"/>
              <a:buAutoNum type="arabicPeriod" startAt="4"/>
            </a:pPr>
            <a:r>
              <a:rPr lang="en-US" dirty="0">
                <a:latin typeface="Times New Roman" panose="02020603050405020304" pitchFamily="18" charset="0"/>
                <a:cs typeface="Times New Roman" panose="02020603050405020304" pitchFamily="18" charset="0"/>
              </a:rPr>
              <a:t>Repeat steps 2 and 3;</a:t>
            </a:r>
          </a:p>
          <a:p>
            <a:pPr marL="342900" indent="-342900">
              <a:buFont typeface="+mj-lt"/>
              <a:buAutoNum type="arabicPeriod" startAt="4"/>
            </a:pPr>
            <a:r>
              <a:rPr lang="en-US" dirty="0">
                <a:latin typeface="Times New Roman" panose="02020603050405020304" pitchFamily="18" charset="0"/>
                <a:cs typeface="Times New Roman" panose="02020603050405020304" pitchFamily="18" charset="0"/>
              </a:rPr>
              <a:t>Choose subset of features with the best score, remove the selected from the available features;</a:t>
            </a:r>
          </a:p>
          <a:p>
            <a:pPr marL="342900" indent="-342900">
              <a:buFont typeface="+mj-lt"/>
              <a:buAutoNum type="arabicPeriod" startAt="4"/>
            </a:pPr>
            <a:r>
              <a:rPr lang="en-US" dirty="0">
                <a:latin typeface="Times New Roman" panose="02020603050405020304" pitchFamily="18" charset="0"/>
                <a:cs typeface="Times New Roman" panose="02020603050405020304" pitchFamily="18" charset="0"/>
              </a:rPr>
              <a:t>Repeat steps 1 to 6;</a:t>
            </a:r>
          </a:p>
          <a:p>
            <a:pPr marL="342900" indent="-342900">
              <a:buFont typeface="+mj-lt"/>
              <a:buAutoNum type="arabicPeriod" startAt="4"/>
            </a:pPr>
            <a:r>
              <a:rPr lang="en-US" dirty="0">
                <a:latin typeface="Times New Roman" panose="02020603050405020304" pitchFamily="18" charset="0"/>
                <a:cs typeface="Times New Roman" panose="02020603050405020304" pitchFamily="18" charset="0"/>
              </a:rPr>
              <a:t>If there is no longer any feature to select, Stop.</a:t>
            </a:r>
            <a:endParaRPr lang="en-US" altLang="en-US"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48620EBB-D986-4729-BF48-DDF3B68C69BF}"/>
              </a:ext>
            </a:extLst>
          </p:cNvPr>
          <p:cNvPicPr>
            <a:picLocks noChangeAspect="1"/>
          </p:cNvPicPr>
          <p:nvPr/>
        </p:nvPicPr>
        <p:blipFill>
          <a:blip r:embed="rId2"/>
          <a:stretch>
            <a:fillRect/>
          </a:stretch>
        </p:blipFill>
        <p:spPr>
          <a:xfrm>
            <a:off x="339759" y="4490114"/>
            <a:ext cx="5181243" cy="2327510"/>
          </a:xfrm>
          <a:prstGeom prst="rect">
            <a:avLst/>
          </a:prstGeom>
        </p:spPr>
      </p:pic>
      <p:grpSp>
        <p:nvGrpSpPr>
          <p:cNvPr id="17" name="Group 16">
            <a:extLst>
              <a:ext uri="{FF2B5EF4-FFF2-40B4-BE49-F238E27FC236}">
                <a16:creationId xmlns:a16="http://schemas.microsoft.com/office/drawing/2014/main" id="{BD981A96-092B-4F65-81CF-1F2E81C3F84E}"/>
              </a:ext>
            </a:extLst>
          </p:cNvPr>
          <p:cNvGrpSpPr/>
          <p:nvPr/>
        </p:nvGrpSpPr>
        <p:grpSpPr>
          <a:xfrm>
            <a:off x="5061155" y="3999646"/>
            <a:ext cx="3897475" cy="980936"/>
            <a:chOff x="5154970" y="647159"/>
            <a:chExt cx="3897475" cy="980936"/>
          </a:xfrm>
        </p:grpSpPr>
        <p:sp>
          <p:nvSpPr>
            <p:cNvPr id="18" name="Rectangle 17">
              <a:extLst>
                <a:ext uri="{FF2B5EF4-FFF2-40B4-BE49-F238E27FC236}">
                  <a16:creationId xmlns:a16="http://schemas.microsoft.com/office/drawing/2014/main" id="{56D88AFC-1EC3-4B44-917B-991152564825}"/>
                </a:ext>
              </a:extLst>
            </p:cNvPr>
            <p:cNvSpPr/>
            <p:nvPr/>
          </p:nvSpPr>
          <p:spPr>
            <a:xfrm>
              <a:off x="5368812" y="647159"/>
              <a:ext cx="3683633" cy="923330"/>
            </a:xfrm>
            <a:prstGeom prst="rect">
              <a:avLst/>
            </a:prstGeom>
            <a:ln>
              <a:solidFill>
                <a:srgbClr val="92D050"/>
              </a:solidFill>
            </a:ln>
          </p:spPr>
          <p:txBody>
            <a:bodyPr wrap="square">
              <a:spAutoFit/>
            </a:bodyPr>
            <a:lstStyle/>
            <a:p>
              <a:r>
                <a:rPr lang="en-US" b="1" dirty="0">
                  <a:latin typeface="Times New Roman" panose="02020603050405020304" pitchFamily="18" charset="0"/>
                  <a:cs typeface="Times New Roman" panose="02020603050405020304" pitchFamily="18" charset="0"/>
                </a:rPr>
                <a:t>Objective: </a:t>
              </a:r>
              <a:r>
                <a:rPr lang="en-US" dirty="0">
                  <a:latin typeface="Times New Roman" panose="02020603050405020304" pitchFamily="18" charset="0"/>
                  <a:cs typeface="Times New Roman" panose="02020603050405020304" pitchFamily="18" charset="0"/>
                </a:rPr>
                <a:t>Increase the true events,      	           Decrease the false events.</a:t>
              </a:r>
            </a:p>
            <a:p>
              <a:endParaRPr lang="en-US" dirty="0">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E644D876-F528-40F3-AEC7-07E4C6CBEE44}"/>
                </a:ext>
              </a:extLst>
            </p:cNvPr>
            <p:cNvGrpSpPr/>
            <p:nvPr/>
          </p:nvGrpSpPr>
          <p:grpSpPr>
            <a:xfrm>
              <a:off x="5154970" y="1256567"/>
              <a:ext cx="3720965" cy="371528"/>
              <a:chOff x="5847113" y="115573"/>
              <a:chExt cx="3130714" cy="371528"/>
            </a:xfrm>
          </p:grpSpPr>
          <p:grpSp>
            <p:nvGrpSpPr>
              <p:cNvPr id="20" name="Group 19">
                <a:extLst>
                  <a:ext uri="{FF2B5EF4-FFF2-40B4-BE49-F238E27FC236}">
                    <a16:creationId xmlns:a16="http://schemas.microsoft.com/office/drawing/2014/main" id="{AAE33878-AFBF-41BD-8542-8E0062ED5121}"/>
                  </a:ext>
                </a:extLst>
              </p:cNvPr>
              <p:cNvGrpSpPr/>
              <p:nvPr/>
            </p:nvGrpSpPr>
            <p:grpSpPr>
              <a:xfrm>
                <a:off x="5847113" y="117769"/>
                <a:ext cx="1507336" cy="369332"/>
                <a:chOff x="5847113" y="117769"/>
                <a:chExt cx="1507336" cy="369332"/>
              </a:xfrm>
            </p:grpSpPr>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188496BA-2DB7-4D08-8C7D-5F77ED7B4180}"/>
                        </a:ext>
                      </a:extLst>
                    </p:cNvPr>
                    <p:cNvSpPr/>
                    <p:nvPr/>
                  </p:nvSpPr>
                  <p:spPr>
                    <a:xfrm>
                      <a:off x="5847113" y="117769"/>
                      <a:ext cx="15073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MS Mincho" panose="02020609040205080304" pitchFamily="49" charset="-128"/>
                                <a:cs typeface="Vrinda" panose="020B0502040204020203" pitchFamily="34" charset="0"/>
                              </a:rPr>
                              <m:t>𝑇𝑟𝑢𝑒</m:t>
                            </m:r>
                            <m:r>
                              <a:rPr lang="en-US" i="1" smtClean="0">
                                <a:latin typeface="Cambria Math" panose="02040503050406030204" pitchFamily="18" charset="0"/>
                                <a:ea typeface="MS Mincho" panose="02020609040205080304" pitchFamily="49" charset="-128"/>
                                <a:cs typeface="Vrinda" panose="020B0502040204020203" pitchFamily="34" charset="0"/>
                              </a:rPr>
                              <m:t> </m:t>
                            </m:r>
                            <m:r>
                              <a:rPr lang="en-US" b="0" i="1" smtClean="0">
                                <a:latin typeface="Cambria Math" panose="02040503050406030204" pitchFamily="18" charset="0"/>
                                <a:ea typeface="MS Mincho" panose="02020609040205080304" pitchFamily="49" charset="-128"/>
                                <a:cs typeface="Vrinda" panose="020B0502040204020203" pitchFamily="34" charset="0"/>
                              </a:rPr>
                              <m:t>𝐸𝑣𝑒𝑛𝑡𝑠</m:t>
                            </m:r>
                          </m:oMath>
                        </m:oMathPara>
                      </a14:m>
                      <a:endParaRPr lang="en-US" dirty="0"/>
                    </a:p>
                  </p:txBody>
                </p:sp>
              </mc:Choice>
              <mc:Fallback xmlns="">
                <p:sp>
                  <p:nvSpPr>
                    <p:cNvPr id="30" name="Rectangle 29">
                      <a:extLst>
                        <a:ext uri="{FF2B5EF4-FFF2-40B4-BE49-F238E27FC236}">
                          <a16:creationId xmlns:a16="http://schemas.microsoft.com/office/drawing/2014/main" id="{F75901E3-0CB0-4891-BFE4-C1657DEF6EBA}"/>
                        </a:ext>
                      </a:extLst>
                    </p:cNvPr>
                    <p:cNvSpPr>
                      <a:spLocks noRot="1" noChangeAspect="1" noMove="1" noResize="1" noEditPoints="1" noAdjustHandles="1" noChangeArrowheads="1" noChangeShapeType="1" noTextEdit="1"/>
                    </p:cNvSpPr>
                    <p:nvPr/>
                  </p:nvSpPr>
                  <p:spPr>
                    <a:xfrm>
                      <a:off x="5847113" y="117769"/>
                      <a:ext cx="1507336" cy="369332"/>
                    </a:xfrm>
                    <a:prstGeom prst="rect">
                      <a:avLst/>
                    </a:prstGeom>
                    <a:blipFill>
                      <a:blip r:embed="rId10"/>
                      <a:stretch>
                        <a:fillRect/>
                      </a:stretch>
                    </a:blipFill>
                  </p:spPr>
                  <p:txBody>
                    <a:bodyPr/>
                    <a:lstStyle/>
                    <a:p>
                      <a:r>
                        <a:rPr lang="en-US">
                          <a:noFill/>
                        </a:rPr>
                        <a:t> </a:t>
                      </a:r>
                    </a:p>
                  </p:txBody>
                </p:sp>
              </mc:Fallback>
            </mc:AlternateContent>
            <p:sp>
              <p:nvSpPr>
                <p:cNvPr id="25" name="Arrow: Up 24">
                  <a:extLst>
                    <a:ext uri="{FF2B5EF4-FFF2-40B4-BE49-F238E27FC236}">
                      <a16:creationId xmlns:a16="http://schemas.microsoft.com/office/drawing/2014/main" id="{06C9E340-F2C1-4E12-A6A4-959D9488FC05}"/>
                    </a:ext>
                  </a:extLst>
                </p:cNvPr>
                <p:cNvSpPr/>
                <p:nvPr/>
              </p:nvSpPr>
              <p:spPr>
                <a:xfrm>
                  <a:off x="7135703" y="136704"/>
                  <a:ext cx="133003" cy="2435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51F98D0E-424E-4525-8A3C-02EFB786B874}"/>
                  </a:ext>
                </a:extLst>
              </p:cNvPr>
              <p:cNvGrpSpPr/>
              <p:nvPr/>
            </p:nvGrpSpPr>
            <p:grpSpPr>
              <a:xfrm>
                <a:off x="7325955" y="115573"/>
                <a:ext cx="1651872" cy="369332"/>
                <a:chOff x="7325955" y="115573"/>
                <a:chExt cx="1651872" cy="369332"/>
              </a:xfrm>
            </p:grpSpPr>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626CE374-FA65-4044-A412-01055BB2DB18}"/>
                        </a:ext>
                      </a:extLst>
                    </p:cNvPr>
                    <p:cNvSpPr/>
                    <p:nvPr/>
                  </p:nvSpPr>
                  <p:spPr>
                    <a:xfrm>
                      <a:off x="7325955" y="115573"/>
                      <a:ext cx="1651872" cy="369332"/>
                    </a:xfrm>
                    <a:prstGeom prst="rect">
                      <a:avLst/>
                    </a:prstGeom>
                  </p:spPr>
                  <p:txBody>
                    <a:bodyPr wrap="square">
                      <a:spAutoFit/>
                    </a:bodyPr>
                    <a:lstStyle/>
                    <a:p>
                      <a:r>
                        <a:rPr lang="en-US" b="0" i="1" dirty="0">
                          <a:latin typeface="Times New Roman" panose="02020603050405020304" pitchFamily="18" charset="0"/>
                          <a:ea typeface="MS Mincho" panose="02020609040205080304" pitchFamily="49" charset="-128"/>
                          <a:cs typeface="Times New Roman" panose="02020603050405020304" pitchFamily="18" charset="0"/>
                        </a:rPr>
                        <a:t>&amp;   F</a:t>
                      </a:r>
                      <a14:m>
                        <m:oMath xmlns:m="http://schemas.openxmlformats.org/officeDocument/2006/math">
                          <m:r>
                            <a:rPr lang="en-US" b="0" i="1" smtClean="0">
                              <a:latin typeface="Cambria Math" panose="02040503050406030204" pitchFamily="18" charset="0"/>
                              <a:ea typeface="MS Mincho" panose="02020609040205080304" pitchFamily="49" charset="-128"/>
                              <a:cs typeface="Vrinda" panose="020B0502040204020203" pitchFamily="34" charset="0"/>
                            </a:rPr>
                            <m:t>𝑎𝑙𝑠𝑒</m:t>
                          </m:r>
                          <m:r>
                            <a:rPr lang="en-US" i="1" smtClean="0">
                              <a:latin typeface="Cambria Math" panose="02040503050406030204" pitchFamily="18" charset="0"/>
                              <a:ea typeface="MS Mincho" panose="02020609040205080304" pitchFamily="49" charset="-128"/>
                              <a:cs typeface="Vrinda" panose="020B0502040204020203" pitchFamily="34" charset="0"/>
                            </a:rPr>
                            <m:t> </m:t>
                          </m:r>
                          <m:r>
                            <a:rPr lang="en-US" b="0" i="1" smtClean="0">
                              <a:latin typeface="Cambria Math" panose="02040503050406030204" pitchFamily="18" charset="0"/>
                              <a:ea typeface="MS Mincho" panose="02020609040205080304" pitchFamily="49" charset="-128"/>
                              <a:cs typeface="Vrinda" panose="020B0502040204020203" pitchFamily="34" charset="0"/>
                            </a:rPr>
                            <m:t>𝐸𝑣𝑒𝑛𝑡𝑠</m:t>
                          </m:r>
                        </m:oMath>
                      </a14:m>
                      <a:endParaRPr lang="en-US" i="1" dirty="0">
                        <a:latin typeface="Times New Roman" panose="02020603050405020304" pitchFamily="18" charset="0"/>
                        <a:cs typeface="Times New Roman" panose="02020603050405020304" pitchFamily="18" charset="0"/>
                      </a:endParaRPr>
                    </a:p>
                  </p:txBody>
                </p:sp>
              </mc:Choice>
              <mc:Fallback xmlns="">
                <p:sp>
                  <p:nvSpPr>
                    <p:cNvPr id="28" name="Rectangle 27">
                      <a:extLst>
                        <a:ext uri="{FF2B5EF4-FFF2-40B4-BE49-F238E27FC236}">
                          <a16:creationId xmlns:a16="http://schemas.microsoft.com/office/drawing/2014/main" id="{54A9B3B3-5F51-486F-B204-A99EEEA3D3B0}"/>
                        </a:ext>
                      </a:extLst>
                    </p:cNvPr>
                    <p:cNvSpPr>
                      <a:spLocks noRot="1" noChangeAspect="1" noMove="1" noResize="1" noEditPoints="1" noAdjustHandles="1" noChangeArrowheads="1" noChangeShapeType="1" noTextEdit="1"/>
                    </p:cNvSpPr>
                    <p:nvPr/>
                  </p:nvSpPr>
                  <p:spPr>
                    <a:xfrm>
                      <a:off x="7325955" y="115573"/>
                      <a:ext cx="1651872" cy="369332"/>
                    </a:xfrm>
                    <a:prstGeom prst="rect">
                      <a:avLst/>
                    </a:prstGeom>
                    <a:blipFill>
                      <a:blip r:embed="rId11"/>
                      <a:stretch>
                        <a:fillRect l="-2795" t="-8197" b="-24590"/>
                      </a:stretch>
                    </a:blipFill>
                  </p:spPr>
                  <p:txBody>
                    <a:bodyPr/>
                    <a:lstStyle/>
                    <a:p>
                      <a:r>
                        <a:rPr lang="en-US">
                          <a:noFill/>
                        </a:rPr>
                        <a:t> </a:t>
                      </a:r>
                    </a:p>
                  </p:txBody>
                </p:sp>
              </mc:Fallback>
            </mc:AlternateContent>
            <p:sp>
              <p:nvSpPr>
                <p:cNvPr id="23" name="Arrow: Up 22">
                  <a:extLst>
                    <a:ext uri="{FF2B5EF4-FFF2-40B4-BE49-F238E27FC236}">
                      <a16:creationId xmlns:a16="http://schemas.microsoft.com/office/drawing/2014/main" id="{244388E9-535F-488B-947A-6045EFD07AC3}"/>
                    </a:ext>
                  </a:extLst>
                </p:cNvPr>
                <p:cNvSpPr/>
                <p:nvPr/>
              </p:nvSpPr>
              <p:spPr>
                <a:xfrm rot="10800000">
                  <a:off x="8831874" y="158826"/>
                  <a:ext cx="133003" cy="2435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aphicFrame>
        <p:nvGraphicFramePr>
          <p:cNvPr id="26" name="Diagram 25">
            <a:extLst>
              <a:ext uri="{FF2B5EF4-FFF2-40B4-BE49-F238E27FC236}">
                <a16:creationId xmlns:a16="http://schemas.microsoft.com/office/drawing/2014/main" id="{39098E4A-08CE-480D-B3AE-F40EB88E38AD}"/>
              </a:ext>
            </a:extLst>
          </p:cNvPr>
          <p:cNvGraphicFramePr/>
          <p:nvPr>
            <p:extLst>
              <p:ext uri="{D42A27DB-BD31-4B8C-83A1-F6EECF244321}">
                <p14:modId xmlns:p14="http://schemas.microsoft.com/office/powerpoint/2010/main" val="2277630884"/>
              </p:ext>
            </p:extLst>
          </p:nvPr>
        </p:nvGraphicFramePr>
        <p:xfrm>
          <a:off x="777240" y="299816"/>
          <a:ext cx="7696200" cy="144042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343915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8B3D69-FF52-471A-A148-F1F458B1FF67}"/>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4FDDCA13-0E6A-47E9-8F60-A88DEC762D91}"/>
              </a:ext>
            </a:extLst>
          </p:cNvPr>
          <p:cNvSpPr>
            <a:spLocks noGrp="1"/>
          </p:cNvSpPr>
          <p:nvPr>
            <p:ph type="sldNum" sz="quarter" idx="12"/>
          </p:nvPr>
        </p:nvSpPr>
        <p:spPr>
          <a:xfrm>
            <a:off x="7074266" y="6535103"/>
            <a:ext cx="2057400" cy="365125"/>
          </a:xfrm>
        </p:spPr>
        <p:txBody>
          <a:bodyPr/>
          <a:lstStyle/>
          <a:p>
            <a:fld id="{DE7368CD-0EFD-4356-BCD4-9FE5F856A1D8}" type="slidenum">
              <a:rPr lang="en-US" smtClean="0"/>
              <a:t>22</a:t>
            </a:fld>
            <a:endParaRPr lang="en-US" dirty="0"/>
          </a:p>
        </p:txBody>
      </p:sp>
      <p:sp>
        <p:nvSpPr>
          <p:cNvPr id="10" name="Rectangle 9">
            <a:extLst>
              <a:ext uri="{FF2B5EF4-FFF2-40B4-BE49-F238E27FC236}">
                <a16:creationId xmlns:a16="http://schemas.microsoft.com/office/drawing/2014/main" id="{EC28D5F1-ABDC-49EA-8C0A-568F01431B18}"/>
              </a:ext>
            </a:extLst>
          </p:cNvPr>
          <p:cNvSpPr/>
          <p:nvPr/>
        </p:nvSpPr>
        <p:spPr>
          <a:xfrm>
            <a:off x="3374860" y="45469"/>
            <a:ext cx="2304221"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Data Preprocessing</a:t>
            </a:r>
            <a:endParaRPr lang="en-US" sz="2000" b="1" dirty="0"/>
          </a:p>
        </p:txBody>
      </p:sp>
      <p:pic>
        <p:nvPicPr>
          <p:cNvPr id="6" name="Picture 5">
            <a:extLst>
              <a:ext uri="{FF2B5EF4-FFF2-40B4-BE49-F238E27FC236}">
                <a16:creationId xmlns:a16="http://schemas.microsoft.com/office/drawing/2014/main" id="{AC99248C-40CF-43D1-824B-6A2D6F3AF9BA}"/>
              </a:ext>
            </a:extLst>
          </p:cNvPr>
          <p:cNvPicPr>
            <a:picLocks noChangeAspect="1"/>
          </p:cNvPicPr>
          <p:nvPr/>
        </p:nvPicPr>
        <p:blipFill rotWithShape="1">
          <a:blip r:embed="rId2"/>
          <a:srcRect b="6609"/>
          <a:stretch/>
        </p:blipFill>
        <p:spPr>
          <a:xfrm>
            <a:off x="278750" y="1814684"/>
            <a:ext cx="8676559" cy="4831227"/>
          </a:xfrm>
          <a:prstGeom prst="rect">
            <a:avLst/>
          </a:prstGeom>
        </p:spPr>
      </p:pic>
      <p:sp>
        <p:nvSpPr>
          <p:cNvPr id="2" name="Rectangle 1">
            <a:extLst>
              <a:ext uri="{FF2B5EF4-FFF2-40B4-BE49-F238E27FC236}">
                <a16:creationId xmlns:a16="http://schemas.microsoft.com/office/drawing/2014/main" id="{747F1685-0740-4A1B-9A50-0678A1F019A4}"/>
              </a:ext>
            </a:extLst>
          </p:cNvPr>
          <p:cNvSpPr/>
          <p:nvPr/>
        </p:nvSpPr>
        <p:spPr>
          <a:xfrm>
            <a:off x="1950559" y="1493493"/>
            <a:ext cx="5242881"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Models' parameters and their selected input variables</a:t>
            </a:r>
          </a:p>
        </p:txBody>
      </p:sp>
      <p:pic>
        <p:nvPicPr>
          <p:cNvPr id="4" name="Picture 3">
            <a:extLst>
              <a:ext uri="{FF2B5EF4-FFF2-40B4-BE49-F238E27FC236}">
                <a16:creationId xmlns:a16="http://schemas.microsoft.com/office/drawing/2014/main" id="{306F755C-84A5-495C-86FA-5929DB2B3C43}"/>
              </a:ext>
            </a:extLst>
          </p:cNvPr>
          <p:cNvPicPr>
            <a:picLocks noChangeAspect="1"/>
          </p:cNvPicPr>
          <p:nvPr/>
        </p:nvPicPr>
        <p:blipFill>
          <a:blip r:embed="rId3"/>
          <a:stretch>
            <a:fillRect/>
          </a:stretch>
        </p:blipFill>
        <p:spPr>
          <a:xfrm>
            <a:off x="97250" y="181708"/>
            <a:ext cx="2795960" cy="1365469"/>
          </a:xfrm>
          <a:prstGeom prst="rect">
            <a:avLst/>
          </a:prstGeom>
        </p:spPr>
      </p:pic>
    </p:spTree>
    <p:extLst>
      <p:ext uri="{BB962C8B-B14F-4D97-AF65-F5344CB8AC3E}">
        <p14:creationId xmlns:p14="http://schemas.microsoft.com/office/powerpoint/2010/main" val="3275560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0C65B6-0D4F-4E4E-9C30-424BB6236504}"/>
              </a:ext>
            </a:extLst>
          </p:cNvPr>
          <p:cNvSpPr>
            <a:spLocks noGrp="1"/>
          </p:cNvSpPr>
          <p:nvPr>
            <p:ph type="sldNum" sz="quarter" idx="12"/>
          </p:nvPr>
        </p:nvSpPr>
        <p:spPr/>
        <p:txBody>
          <a:bodyPr/>
          <a:lstStyle/>
          <a:p>
            <a:fld id="{DE7368CD-0EFD-4356-BCD4-9FE5F856A1D8}" type="slidenum">
              <a:rPr lang="en-US" smtClean="0"/>
              <a:t>23</a:t>
            </a:fld>
            <a:endParaRPr lang="en-US"/>
          </a:p>
        </p:txBody>
      </p:sp>
      <p:sp>
        <p:nvSpPr>
          <p:cNvPr id="47" name="Rectangle 46">
            <a:extLst>
              <a:ext uri="{FF2B5EF4-FFF2-40B4-BE49-F238E27FC236}">
                <a16:creationId xmlns:a16="http://schemas.microsoft.com/office/drawing/2014/main" id="{740A1B22-8E6A-4FE8-82AD-125DC817EB01}"/>
              </a:ext>
            </a:extLst>
          </p:cNvPr>
          <p:cNvSpPr/>
          <p:nvPr/>
        </p:nvSpPr>
        <p:spPr>
          <a:xfrm>
            <a:off x="3237473" y="80585"/>
            <a:ext cx="2282997"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Evaluation Metrics</a:t>
            </a:r>
          </a:p>
        </p:txBody>
      </p:sp>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0A19BA0E-A006-42D9-A696-26641C919BC9}"/>
                  </a:ext>
                </a:extLst>
              </p:cNvPr>
              <p:cNvSpPr/>
              <p:nvPr/>
            </p:nvSpPr>
            <p:spPr>
              <a:xfrm>
                <a:off x="1897643" y="5522211"/>
                <a:ext cx="4962655" cy="71468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𝑆𝑘𝑖𝑙𝑙</m:t>
                      </m:r>
                      <m:r>
                        <a:rPr lang="en-US">
                          <a:latin typeface="Cambria Math" panose="02040503050406030204" pitchFamily="18" charset="0"/>
                        </a:rPr>
                        <m:t> </m:t>
                      </m:r>
                      <m:r>
                        <a:rPr lang="en-US" i="1">
                          <a:latin typeface="Cambria Math" panose="02040503050406030204" pitchFamily="18" charset="0"/>
                        </a:rPr>
                        <m:t>𝑆𝑐𝑜𝑟𝑒</m:t>
                      </m:r>
                      <m:r>
                        <a:rPr lang="en-US">
                          <a:latin typeface="Cambria Math" panose="02040503050406030204" pitchFamily="18" charset="0"/>
                        </a:rPr>
                        <m:t> </m:t>
                      </m:r>
                      <m:d>
                        <m:dPr>
                          <m:ctrlPr>
                            <a:rPr lang="en-US" i="1">
                              <a:latin typeface="Cambria Math" panose="02040503050406030204" pitchFamily="18" charset="0"/>
                            </a:rPr>
                          </m:ctrlPr>
                        </m:dPr>
                        <m:e>
                          <m:r>
                            <a:rPr lang="en-US">
                              <a:latin typeface="Cambria Math" panose="02040503050406030204" pitchFamily="18" charset="0"/>
                            </a:rPr>
                            <m:t>%</m:t>
                          </m:r>
                        </m:e>
                      </m:d>
                      <m:r>
                        <a:rPr lang="en-US">
                          <a:latin typeface="Cambria Math" panose="02040503050406030204" pitchFamily="18" charset="0"/>
                        </a:rPr>
                        <m:t>=</m:t>
                      </m:r>
                      <m:d>
                        <m:dPr>
                          <m:ctrlPr>
                            <a:rPr lang="en-US" i="1">
                              <a:latin typeface="Cambria Math" panose="02040503050406030204" pitchFamily="18" charset="0"/>
                            </a:rPr>
                          </m:ctrlPr>
                        </m:dPr>
                        <m:e>
                          <m:r>
                            <a:rPr lang="en-US">
                              <a:latin typeface="Cambria Math" panose="02040503050406030204" pitchFamily="18" charset="0"/>
                            </a:rPr>
                            <m:t>1−</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b="0" i="1" smtClean="0">
                                      <a:latin typeface="Cambria Math" panose="02040503050406030204" pitchFamily="18" charset="0"/>
                                    </a:rPr>
                                    <m:t>𝑀𝑒𝑡𝑟𝑖𝑐</m:t>
                                  </m:r>
                                </m:e>
                                <m:sub>
                                  <m:r>
                                    <a:rPr lang="en-US" i="1">
                                      <a:latin typeface="Cambria Math" panose="02040503050406030204" pitchFamily="18" charset="0"/>
                                    </a:rPr>
                                    <m:t>𝑚𝑒𝑡h𝑜𝑑</m:t>
                                  </m:r>
                                </m:sub>
                              </m:sSub>
                              <m:r>
                                <a:rPr lang="en-US">
                                  <a:latin typeface="Cambria Math" panose="02040503050406030204" pitchFamily="18" charset="0"/>
                                </a:rPr>
                                <m:t> </m:t>
                              </m:r>
                            </m:num>
                            <m:den>
                              <m:sSub>
                                <m:sSubPr>
                                  <m:ctrlPr>
                                    <a:rPr lang="en-US" i="1">
                                      <a:latin typeface="Cambria Math" panose="02040503050406030204" pitchFamily="18" charset="0"/>
                                    </a:rPr>
                                  </m:ctrlPr>
                                </m:sSubPr>
                                <m:e>
                                  <m:r>
                                    <a:rPr lang="en-US" b="0" i="1" smtClean="0">
                                      <a:latin typeface="Cambria Math" panose="02040503050406030204" pitchFamily="18" charset="0"/>
                                    </a:rPr>
                                    <m:t>𝑀𝑒𝑡𝑟𝑖𝑐</m:t>
                                  </m:r>
                                </m:e>
                                <m:sub>
                                  <m:r>
                                    <a:rPr lang="en-US" b="0" i="1" smtClean="0">
                                      <a:latin typeface="Cambria Math" panose="02040503050406030204" pitchFamily="18" charset="0"/>
                                    </a:rPr>
                                    <m:t>𝑟𝑒𝑓𝑒𝑟𝑒𝑛𝑐𝑒</m:t>
                                  </m:r>
                                </m:sub>
                              </m:sSub>
                            </m:den>
                          </m:f>
                        </m:e>
                      </m:d>
                      <m:r>
                        <a:rPr lang="en-US">
                          <a:latin typeface="Cambria Math" panose="02040503050406030204" pitchFamily="18" charset="0"/>
                        </a:rPr>
                        <m:t>∗100</m:t>
                      </m:r>
                    </m:oMath>
                  </m:oMathPara>
                </a14:m>
                <a:endParaRPr lang="en-US" dirty="0"/>
              </a:p>
            </p:txBody>
          </p:sp>
        </mc:Choice>
        <mc:Fallback xmlns="">
          <p:sp>
            <p:nvSpPr>
              <p:cNvPr id="57" name="Rectangle 56">
                <a:extLst>
                  <a:ext uri="{FF2B5EF4-FFF2-40B4-BE49-F238E27FC236}">
                    <a16:creationId xmlns:a16="http://schemas.microsoft.com/office/drawing/2014/main" id="{0A19BA0E-A006-42D9-A696-26641C919BC9}"/>
                  </a:ext>
                </a:extLst>
              </p:cNvPr>
              <p:cNvSpPr>
                <a:spLocks noRot="1" noChangeAspect="1" noMove="1" noResize="1" noEditPoints="1" noAdjustHandles="1" noChangeArrowheads="1" noChangeShapeType="1" noTextEdit="1"/>
              </p:cNvSpPr>
              <p:nvPr/>
            </p:nvSpPr>
            <p:spPr>
              <a:xfrm>
                <a:off x="1897643" y="5522211"/>
                <a:ext cx="4962655" cy="714683"/>
              </a:xfrm>
              <a:prstGeom prst="rect">
                <a:avLst/>
              </a:prstGeom>
              <a:blipFill>
                <a:blip r:embed="rId2"/>
                <a:stretch>
                  <a:fillRect/>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30183DDA-1263-41F0-9568-666B6525625F}"/>
              </a:ext>
            </a:extLst>
          </p:cNvPr>
          <p:cNvGrpSpPr/>
          <p:nvPr/>
        </p:nvGrpSpPr>
        <p:grpSpPr>
          <a:xfrm>
            <a:off x="3766994" y="2965069"/>
            <a:ext cx="2373407" cy="961117"/>
            <a:chOff x="17948771" y="8539998"/>
            <a:chExt cx="11392353" cy="4613376"/>
          </a:xfrm>
        </p:grpSpPr>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70EAD3A0-AE0C-4CAC-9260-D82FB41F6FEC}"/>
                    </a:ext>
                  </a:extLst>
                </p:cNvPr>
                <p:cNvSpPr/>
                <p:nvPr/>
              </p:nvSpPr>
              <p:spPr>
                <a:xfrm>
                  <a:off x="17948771" y="9080244"/>
                  <a:ext cx="11392353" cy="407313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𝑀𝐵𝐸</m:t>
                        </m:r>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𝑛</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i="1">
                                <a:latin typeface="Cambria Math" panose="02040503050406030204" pitchFamily="18" charset="0"/>
                              </a:rPr>
                              <m:t>𝑛</m:t>
                            </m:r>
                          </m:sup>
                          <m:e>
                            <m:d>
                              <m:dPr>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𝐹</m:t>
                                    </m:r>
                                  </m:e>
                                  <m:sub>
                                    <m:r>
                                      <a:rPr lang="en-US" i="1">
                                        <a:latin typeface="Cambria Math" panose="02040503050406030204" pitchFamily="18" charset="0"/>
                                      </a:rPr>
                                      <m:t>𝑖</m:t>
                                    </m:r>
                                  </m:sub>
                                </m:sSub>
                              </m:e>
                            </m:d>
                          </m:e>
                        </m:nary>
                      </m:oMath>
                    </m:oMathPara>
                  </a14:m>
                  <a:endParaRPr lang="en-US" dirty="0"/>
                </a:p>
              </p:txBody>
            </p:sp>
          </mc:Choice>
          <mc:Fallback xmlns="">
            <p:sp>
              <p:nvSpPr>
                <p:cNvPr id="60" name="Rectangle 59">
                  <a:extLst>
                    <a:ext uri="{FF2B5EF4-FFF2-40B4-BE49-F238E27FC236}">
                      <a16:creationId xmlns:a16="http://schemas.microsoft.com/office/drawing/2014/main" id="{70EAD3A0-AE0C-4CAC-9260-D82FB41F6FEC}"/>
                    </a:ext>
                  </a:extLst>
                </p:cNvPr>
                <p:cNvSpPr>
                  <a:spLocks noRot="1" noChangeAspect="1" noMove="1" noResize="1" noEditPoints="1" noAdjustHandles="1" noChangeArrowheads="1" noChangeShapeType="1" noTextEdit="1"/>
                </p:cNvSpPr>
                <p:nvPr/>
              </p:nvSpPr>
              <p:spPr>
                <a:xfrm>
                  <a:off x="17948771" y="9080244"/>
                  <a:ext cx="11392353" cy="4073130"/>
                </a:xfrm>
                <a:prstGeom prst="rect">
                  <a:avLst/>
                </a:prstGeom>
                <a:blipFill>
                  <a:blip r:embed="rId3"/>
                  <a:stretch>
                    <a:fillRect/>
                  </a:stretch>
                </a:blipFill>
              </p:spPr>
              <p:txBody>
                <a:bodyPr/>
                <a:lstStyle/>
                <a:p>
                  <a:r>
                    <a:rPr lang="en-US">
                      <a:noFill/>
                    </a:rPr>
                    <a:t> </a:t>
                  </a:r>
                </a:p>
              </p:txBody>
            </p:sp>
          </mc:Fallback>
        </mc:AlternateContent>
        <p:sp>
          <p:nvSpPr>
            <p:cNvPr id="61" name="TextBox 60">
              <a:extLst>
                <a:ext uri="{FF2B5EF4-FFF2-40B4-BE49-F238E27FC236}">
                  <a16:creationId xmlns:a16="http://schemas.microsoft.com/office/drawing/2014/main" id="{BCD2B8B3-8102-490C-B63B-C0F6C38EC8FD}"/>
                </a:ext>
              </a:extLst>
            </p:cNvPr>
            <p:cNvSpPr txBox="1"/>
            <p:nvPr/>
          </p:nvSpPr>
          <p:spPr>
            <a:xfrm>
              <a:off x="22258288" y="8539998"/>
              <a:ext cx="1440394" cy="1772799"/>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  </a:t>
              </a:r>
            </a:p>
          </p:txBody>
        </p:sp>
      </p:gr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F51072BB-4429-47C7-B6D0-3C50AFF5107B}"/>
                  </a:ext>
                </a:extLst>
              </p:cNvPr>
              <p:cNvSpPr/>
              <p:nvPr/>
            </p:nvSpPr>
            <p:spPr>
              <a:xfrm>
                <a:off x="463380" y="1660301"/>
                <a:ext cx="2774093" cy="1169936"/>
              </a:xfrm>
              <a:prstGeom prst="rect">
                <a:avLst/>
              </a:prstGeom>
            </p:spPr>
            <p:txBody>
              <a:bodyPr wrap="none">
                <a:spAutoFit/>
              </a:bodyPr>
              <a:lstStyle/>
              <a:p>
                <a:pPr algn="ct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𝑅𝑀𝑆𝐸</m:t>
                      </m:r>
                      <m:r>
                        <a:rPr lang="en-US" i="1">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m:t>
                              </m:r>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𝐹</m:t>
                                      </m:r>
                                    </m:e>
                                    <m:sub>
                                      <m:r>
                                        <a:rPr lang="en-US" i="1">
                                          <a:latin typeface="Cambria Math" panose="02040503050406030204" pitchFamily="18" charset="0"/>
                                        </a:rPr>
                                        <m:t>𝑖</m:t>
                                      </m:r>
                                    </m:sub>
                                  </m:sSub>
                                  <m:r>
                                    <a:rPr lang="en-US" i="1">
                                      <a:latin typeface="Cambria Math" panose="02040503050406030204" pitchFamily="18" charset="0"/>
                                    </a:rPr>
                                    <m:t>)</m:t>
                                  </m:r>
                                </m:e>
                                <m:sup>
                                  <m:r>
                                    <a:rPr lang="en-US" i="1">
                                      <a:latin typeface="Cambria Math" panose="02040503050406030204" pitchFamily="18" charset="0"/>
                                    </a:rPr>
                                    <m:t>2</m:t>
                                  </m:r>
                                </m:sup>
                              </m:sSup>
                            </m:e>
                          </m:nary>
                        </m:e>
                      </m:rad>
                    </m:oMath>
                  </m:oMathPara>
                </a14:m>
                <a:endParaRPr lang="en-US" i="1" dirty="0">
                  <a:latin typeface="Cambria Math" panose="02040503050406030204" pitchFamily="18" charset="0"/>
                </a:endParaRPr>
              </a:p>
            </p:txBody>
          </p:sp>
        </mc:Choice>
        <mc:Fallback xmlns="">
          <p:sp>
            <p:nvSpPr>
              <p:cNvPr id="63" name="Rectangle 62">
                <a:extLst>
                  <a:ext uri="{FF2B5EF4-FFF2-40B4-BE49-F238E27FC236}">
                    <a16:creationId xmlns:a16="http://schemas.microsoft.com/office/drawing/2014/main" id="{F51072BB-4429-47C7-B6D0-3C50AFF5107B}"/>
                  </a:ext>
                </a:extLst>
              </p:cNvPr>
              <p:cNvSpPr>
                <a:spLocks noRot="1" noChangeAspect="1" noMove="1" noResize="1" noEditPoints="1" noAdjustHandles="1" noChangeArrowheads="1" noChangeShapeType="1" noTextEdit="1"/>
              </p:cNvSpPr>
              <p:nvPr/>
            </p:nvSpPr>
            <p:spPr>
              <a:xfrm>
                <a:off x="463380" y="1660301"/>
                <a:ext cx="2774093" cy="1169936"/>
              </a:xfrm>
              <a:prstGeom prst="rect">
                <a:avLst/>
              </a:prstGeom>
              <a:blipFill>
                <a:blip r:embed="rId4"/>
                <a:stretch>
                  <a:fillRect/>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B6A73D83-5114-4008-B066-ACFAD0352EB6}"/>
              </a:ext>
            </a:extLst>
          </p:cNvPr>
          <p:cNvGrpSpPr/>
          <p:nvPr/>
        </p:nvGrpSpPr>
        <p:grpSpPr>
          <a:xfrm>
            <a:off x="437990" y="3011586"/>
            <a:ext cx="2321469" cy="848566"/>
            <a:chOff x="23541534" y="8137626"/>
            <a:chExt cx="11143046" cy="4073127"/>
          </a:xfrm>
        </p:grpSpPr>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3FE711F1-6F95-4EA4-9F58-7ED18A5867A4}"/>
                    </a:ext>
                  </a:extLst>
                </p:cNvPr>
                <p:cNvSpPr/>
                <p:nvPr/>
              </p:nvSpPr>
              <p:spPr>
                <a:xfrm>
                  <a:off x="23541534" y="8137626"/>
                  <a:ext cx="11143046" cy="40731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𝑀𝐴𝐸</m:t>
                        </m:r>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𝑛</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i="1">
                                <a:latin typeface="Cambria Math" panose="02040503050406030204" pitchFamily="18" charset="0"/>
                              </a:rPr>
                              <m:t>𝑛</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𝐹</m:t>
                                    </m:r>
                                  </m:e>
                                  <m:sub>
                                    <m:r>
                                      <a:rPr lang="en-US" i="1">
                                        <a:latin typeface="Cambria Math" panose="02040503050406030204" pitchFamily="18" charset="0"/>
                                      </a:rPr>
                                      <m:t>𝑖</m:t>
                                    </m:r>
                                  </m:sub>
                                </m:sSub>
                              </m:e>
                            </m:d>
                          </m:e>
                        </m:nary>
                      </m:oMath>
                    </m:oMathPara>
                  </a14:m>
                  <a:endParaRPr lang="en-US" dirty="0"/>
                </a:p>
              </p:txBody>
            </p:sp>
          </mc:Choice>
          <mc:Fallback xmlns="">
            <p:sp>
              <p:nvSpPr>
                <p:cNvPr id="66" name="Rectangle 65">
                  <a:extLst>
                    <a:ext uri="{FF2B5EF4-FFF2-40B4-BE49-F238E27FC236}">
                      <a16:creationId xmlns:a16="http://schemas.microsoft.com/office/drawing/2014/main" id="{3FE711F1-6F95-4EA4-9F58-7ED18A5867A4}"/>
                    </a:ext>
                  </a:extLst>
                </p:cNvPr>
                <p:cNvSpPr>
                  <a:spLocks noRot="1" noChangeAspect="1" noMove="1" noResize="1" noEditPoints="1" noAdjustHandles="1" noChangeArrowheads="1" noChangeShapeType="1" noTextEdit="1"/>
                </p:cNvSpPr>
                <p:nvPr/>
              </p:nvSpPr>
              <p:spPr>
                <a:xfrm>
                  <a:off x="23541534" y="8137626"/>
                  <a:ext cx="11143046" cy="4073127"/>
                </a:xfrm>
                <a:prstGeom prst="rect">
                  <a:avLst/>
                </a:prstGeom>
                <a:blipFill>
                  <a:blip r:embed="rId5"/>
                  <a:stretch>
                    <a:fillRect/>
                  </a:stretch>
                </a:blipFill>
              </p:spPr>
              <p:txBody>
                <a:bodyPr/>
                <a:lstStyle/>
                <a:p>
                  <a:r>
                    <a:rPr lang="en-US">
                      <a:noFill/>
                    </a:rPr>
                    <a:t> </a:t>
                  </a:r>
                </a:p>
              </p:txBody>
            </p:sp>
          </mc:Fallback>
        </mc:AlternateContent>
        <p:sp>
          <p:nvSpPr>
            <p:cNvPr id="67" name="TextBox 66">
              <a:extLst>
                <a:ext uri="{FF2B5EF4-FFF2-40B4-BE49-F238E27FC236}">
                  <a16:creationId xmlns:a16="http://schemas.microsoft.com/office/drawing/2014/main" id="{A67438C4-DBD6-4F4A-AF73-120402C40964}"/>
                </a:ext>
              </a:extLst>
            </p:cNvPr>
            <p:cNvSpPr txBox="1"/>
            <p:nvPr/>
          </p:nvSpPr>
          <p:spPr>
            <a:xfrm>
              <a:off x="26965137" y="8482992"/>
              <a:ext cx="2271388" cy="1772798"/>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     </a:t>
              </a:r>
            </a:p>
          </p:txBody>
        </p:sp>
      </p:grpSp>
      <p:sp>
        <p:nvSpPr>
          <p:cNvPr id="72" name="Rectangle 71">
            <a:extLst>
              <a:ext uri="{FF2B5EF4-FFF2-40B4-BE49-F238E27FC236}">
                <a16:creationId xmlns:a16="http://schemas.microsoft.com/office/drawing/2014/main" id="{FD5B9D99-5822-4346-A034-E0A891BE5383}"/>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0B230529-6CE5-4975-AB8B-553B2266E6B0}"/>
                  </a:ext>
                </a:extLst>
              </p:cNvPr>
              <p:cNvSpPr/>
              <p:nvPr/>
            </p:nvSpPr>
            <p:spPr>
              <a:xfrm>
                <a:off x="3749065" y="1698031"/>
                <a:ext cx="3603743" cy="1169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𝑅𝑀𝑆𝐸</m:t>
                          </m:r>
                        </m:e>
                        <m:sub>
                          <m:r>
                            <a:rPr lang="en-US" i="1">
                              <a:latin typeface="Cambria Math" panose="02040503050406030204" pitchFamily="18" charset="0"/>
                            </a:rPr>
                            <m:t>𝑅𝑅</m:t>
                          </m:r>
                        </m:sub>
                      </m:sSub>
                      <m:r>
                        <a:rPr lang="en-US">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𝑛</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i="1">
                                  <a:latin typeface="Cambria Math" panose="02040503050406030204" pitchFamily="18" charset="0"/>
                                </a:rPr>
                                <m:t>𝑛</m:t>
                              </m:r>
                            </m:sup>
                            <m:e>
                              <m:d>
                                <m:dPr>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𝑅𝑅</m:t>
                                                  </m:r>
                                                </m:e>
                                                <m:sub>
                                                  <m:r>
                                                    <a:rPr lang="en-US" i="1">
                                                      <a:latin typeface="Cambria Math" panose="02040503050406030204" pitchFamily="18" charset="0"/>
                                                    </a:rPr>
                                                    <m:t>𝑃𝑖</m:t>
                                                  </m:r>
                                                </m:sub>
                                              </m:sSub>
                                              <m:r>
                                                <a:rPr lang="en-US">
                                                  <a:latin typeface="Cambria Math" panose="02040503050406030204" pitchFamily="18" charset="0"/>
                                                </a:rPr>
                                                <m:t>−</m:t>
                                              </m:r>
                                              <m:r>
                                                <a:rPr lang="en-US" i="1">
                                                  <a:latin typeface="Cambria Math" panose="02040503050406030204" pitchFamily="18" charset="0"/>
                                                </a:rPr>
                                                <m:t>𝑅𝑅</m:t>
                                              </m:r>
                                            </m:e>
                                            <m:sub>
                                              <m:r>
                                                <a:rPr lang="en-US" i="1">
                                                  <a:latin typeface="Cambria Math" panose="02040503050406030204" pitchFamily="18" charset="0"/>
                                                </a:rPr>
                                                <m:t>𝐹𝑖</m:t>
                                              </m:r>
                                            </m:sub>
                                          </m:sSub>
                                        </m:e>
                                      </m:d>
                                    </m:e>
                                    <m:sup>
                                      <m:r>
                                        <a:rPr lang="en-US">
                                          <a:latin typeface="Cambria Math" panose="02040503050406030204" pitchFamily="18" charset="0"/>
                                        </a:rPr>
                                        <m:t>2</m:t>
                                      </m:r>
                                    </m:sup>
                                  </m:sSup>
                                  <m:r>
                                    <a:rPr lang="en-US" i="1">
                                      <a:latin typeface="Cambria Math" panose="02040503050406030204" pitchFamily="18" charset="0"/>
                                    </a:rPr>
                                    <m:t> </m:t>
                                  </m:r>
                                </m:e>
                              </m:d>
                            </m:e>
                          </m:nary>
                        </m:e>
                      </m:rad>
                    </m:oMath>
                  </m:oMathPara>
                </a14:m>
                <a:endParaRPr lang="en-US" dirty="0"/>
              </a:p>
            </p:txBody>
          </p:sp>
        </mc:Choice>
        <mc:Fallback xmlns="">
          <p:sp>
            <p:nvSpPr>
              <p:cNvPr id="16" name="Rectangle 15">
                <a:extLst>
                  <a:ext uri="{FF2B5EF4-FFF2-40B4-BE49-F238E27FC236}">
                    <a16:creationId xmlns:a16="http://schemas.microsoft.com/office/drawing/2014/main" id="{0B230529-6CE5-4975-AB8B-553B2266E6B0}"/>
                  </a:ext>
                </a:extLst>
              </p:cNvPr>
              <p:cNvSpPr>
                <a:spLocks noRot="1" noChangeAspect="1" noMove="1" noResize="1" noEditPoints="1" noAdjustHandles="1" noChangeArrowheads="1" noChangeShapeType="1" noTextEdit="1"/>
              </p:cNvSpPr>
              <p:nvPr/>
            </p:nvSpPr>
            <p:spPr>
              <a:xfrm>
                <a:off x="3749065" y="1698031"/>
                <a:ext cx="3603743" cy="1169936"/>
              </a:xfrm>
              <a:prstGeom prst="rect">
                <a:avLst/>
              </a:prstGeom>
              <a:blipFill>
                <a:blip r:embed="rId6"/>
                <a:stretch>
                  <a:fillRect/>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F94ACF85-F21D-4199-A91C-D592B039AC4C}"/>
              </a:ext>
            </a:extLst>
          </p:cNvPr>
          <p:cNvSpPr/>
          <p:nvPr/>
        </p:nvSpPr>
        <p:spPr>
          <a:xfrm>
            <a:off x="5906530" y="678589"/>
            <a:ext cx="3128712" cy="923330"/>
          </a:xfrm>
          <a:prstGeom prst="rect">
            <a:avLst/>
          </a:prstGeom>
          <a:ln>
            <a:solidFill>
              <a:srgbClr val="92D050"/>
            </a:solidFill>
          </a:ln>
        </p:spPr>
        <p:txBody>
          <a:bodyPr wrap="square">
            <a:spAutoFit/>
          </a:bodyPr>
          <a:lstStyle/>
          <a:p>
            <a:r>
              <a:rPr lang="en-US" dirty="0">
                <a:latin typeface="Times New Roman" panose="02020603050405020304" pitchFamily="18" charset="0"/>
                <a:cs typeface="Times New Roman" panose="02020603050405020304" pitchFamily="18" charset="0"/>
              </a:rPr>
              <a:t>These are negatively oriented metrics</a:t>
            </a:r>
            <a:r>
              <a:rPr lang="en-US" b="1"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except the skill score,</a:t>
            </a:r>
          </a:p>
          <a:p>
            <a:r>
              <a:rPr lang="en-US" dirty="0">
                <a:latin typeface="Times New Roman" panose="02020603050405020304" pitchFamily="18" charset="0"/>
                <a:cs typeface="Times New Roman" panose="02020603050405020304" pitchFamily="18" charset="0"/>
              </a:rPr>
              <a:t>which is the higher is the better.</a:t>
            </a:r>
          </a:p>
        </p:txBody>
      </p:sp>
      <p:grpSp>
        <p:nvGrpSpPr>
          <p:cNvPr id="19" name="Group 18">
            <a:extLst>
              <a:ext uri="{FF2B5EF4-FFF2-40B4-BE49-F238E27FC236}">
                <a16:creationId xmlns:a16="http://schemas.microsoft.com/office/drawing/2014/main" id="{7F0062B1-3C26-4C0A-9213-A838D84098BF}"/>
              </a:ext>
            </a:extLst>
          </p:cNvPr>
          <p:cNvGrpSpPr/>
          <p:nvPr/>
        </p:nvGrpSpPr>
        <p:grpSpPr>
          <a:xfrm>
            <a:off x="579768" y="4116234"/>
            <a:ext cx="7939690" cy="1269452"/>
            <a:chOff x="1624446" y="4119391"/>
            <a:chExt cx="7939690" cy="1269452"/>
          </a:xfrm>
        </p:grpSpPr>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B2ED5C08-A891-4F48-B775-34DA745DAB50}"/>
                    </a:ext>
                  </a:extLst>
                </p:cNvPr>
                <p:cNvSpPr/>
                <p:nvPr/>
              </p:nvSpPr>
              <p:spPr>
                <a:xfrm>
                  <a:off x="1624446" y="4176636"/>
                  <a:ext cx="4826737" cy="976614"/>
                </a:xfrm>
                <a:prstGeom prst="rect">
                  <a:avLst/>
                </a:prstGeom>
                <a:ln>
                  <a:noFill/>
                </a:ln>
              </p:spPr>
              <p:txBody>
                <a:bodyPr wrap="square">
                  <a:spAutoFit/>
                </a:bodyPr>
                <a:lstStyle/>
                <a:p>
                  <a:r>
                    <a:rPr lang="en-US" dirty="0">
                      <a:latin typeface="Cambria Math" panose="02040503050406030204" pitchFamily="18" charset="0"/>
                    </a:rPr>
                    <a:t>Pb</a:t>
                  </a:r>
                  <a:r>
                    <a:rPr lang="en-US" baseline="-25000" dirty="0" err="1">
                      <a:latin typeface="Cambria Math" panose="02040503050406030204" pitchFamily="18" charset="0"/>
                    </a:rPr>
                    <a:t>q,i</a:t>
                  </a:r>
                  <a:r>
                    <a:rPr lang="en-US" baseline="-25000" dirty="0">
                      <a:latin typeface="Cambria Math" panose="02040503050406030204" pitchFamily="18" charset="0"/>
                    </a:rPr>
                    <a:t> </a:t>
                  </a:r>
                  <a:r>
                    <a:rPr lang="el-GR" dirty="0">
                      <a:latin typeface="Cambria Math" panose="02040503050406030204" pitchFamily="18" charset="0"/>
                    </a:rPr>
                    <a:t>(</a:t>
                  </a:r>
                  <a:r>
                    <a:rPr lang="en-US" dirty="0" err="1">
                      <a:latin typeface="Cambria Math" panose="02040503050406030204" pitchFamily="18" charset="0"/>
                    </a:rPr>
                    <a:t>F</a:t>
                  </a:r>
                  <a:r>
                    <a:rPr lang="en-US" baseline="-25000" dirty="0" err="1">
                      <a:latin typeface="Cambria Math" panose="02040503050406030204" pitchFamily="18" charset="0"/>
                    </a:rPr>
                    <a:t>q</a:t>
                  </a:r>
                  <a:r>
                    <a:rPr lang="en-US"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oMath>
                  </a14:m>
                  <a:r>
                    <a:rPr lang="en-US" dirty="0">
                      <a:latin typeface="Cambria Math" panose="02040503050406030204" pitchFamily="18" charset="0"/>
                    </a:rPr>
                    <a:t>) =  </a:t>
                  </a:r>
                  <a14:m>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nor/>
                                  </m:rPr>
                                  <a:rPr lang="en-US" b="0" smtClean="0">
                                    <a:latin typeface="Cambria Math" panose="02040503050406030204" pitchFamily="18" charset="0"/>
                                  </a:rPr>
                                  <m:t>(</m:t>
                                </m:r>
                                <m:r>
                                  <m:rPr>
                                    <m:nor/>
                                  </m:rPr>
                                  <a:rPr lang="en-US" b="0" dirty="0" smtClean="0">
                                    <a:latin typeface="Cambria Math" panose="02040503050406030204" pitchFamily="18" charset="0"/>
                                  </a:rPr>
                                  <m:t>1 </m:t>
                                </m:r>
                                <m:r>
                                  <m:rPr>
                                    <m:nor/>
                                  </m:rPr>
                                  <a:rPr lang="en-US"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𝑞</m:t>
                                    </m:r>
                                  </m:num>
                                  <m:den>
                                    <m:r>
                                      <a:rPr lang="en-US" i="1" dirty="0">
                                        <a:latin typeface="Cambria Math" panose="02040503050406030204" pitchFamily="18" charset="0"/>
                                      </a:rPr>
                                      <m:t>100</m:t>
                                    </m:r>
                                  </m:den>
                                </m:f>
                                <m:r>
                                  <m:rPr>
                                    <m:nor/>
                                  </m:rPr>
                                  <a:rPr lang="en-US" b="0" dirty="0" smtClean="0">
                                    <a:latin typeface="Cambria Math" panose="02040503050406030204" pitchFamily="18" charset="0"/>
                                  </a:rPr>
                                  <m:t>)</m:t>
                                </m:r>
                                <m:r>
                                  <m:rPr>
                                    <m:nor/>
                                  </m:rPr>
                                  <a:rPr lang="en-US">
                                    <a:latin typeface="Cambria Math" panose="02040503050406030204" pitchFamily="18" charset="0"/>
                                  </a:rPr>
                                  <m:t>(</m:t>
                                </m:r>
                                <m:r>
                                  <m:rPr>
                                    <m:nor/>
                                  </m:rPr>
                                  <a:rPr lang="en-US" b="0" i="0" smtClean="0">
                                    <a:latin typeface="Cambria Math" panose="02040503050406030204" pitchFamily="18" charset="0"/>
                                  </a:rPr>
                                  <m:t>F</m:t>
                                </m:r>
                                <m:r>
                                  <m:rPr>
                                    <m:nor/>
                                  </m:rPr>
                                  <a:rPr lang="en-US" baseline="-25000" dirty="0">
                                    <a:latin typeface="Cambria Math" panose="02040503050406030204" pitchFamily="18" charset="0"/>
                                  </a:rPr>
                                  <m:t>q</m:t>
                                </m:r>
                                <m:r>
                                  <m:rPr>
                                    <m:nor/>
                                  </m:rPr>
                                  <a:rPr lang="en-US" b="0" baseline="-25000" dirty="0" smtClean="0">
                                    <a:latin typeface="Cambria Math" panose="02040503050406030204" pitchFamily="18" charset="0"/>
                                  </a:rPr>
                                  <m:t> </m:t>
                                </m:r>
                                <m:r>
                                  <m:rPr>
                                    <m:nor/>
                                  </m:rPr>
                                  <a:rPr lang="en-US" dirty="0"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r>
                                  <m:rPr>
                                    <m:nor/>
                                  </m:rPr>
                                  <a:rPr lang="en-US" dirty="0">
                                    <a:latin typeface="Cambria Math" panose="02040503050406030204" pitchFamily="18" charset="0"/>
                                  </a:rPr>
                                  <m:t>), </m:t>
                                </m:r>
                                <m:r>
                                  <m:rPr>
                                    <m:nor/>
                                  </m:rPr>
                                  <a:rPr lang="en-US" b="0" i="0" dirty="0" smtClean="0">
                                    <a:latin typeface="Cambria Math" panose="02040503050406030204" pitchFamily="18" charset="0"/>
                                  </a:rPr>
                                  <m:t>     </m:t>
                                </m:r>
                                <m:r>
                                  <m:rPr>
                                    <m:nor/>
                                  </m:rPr>
                                  <a:rPr lang="en-US" dirty="0">
                                    <a:latin typeface="Cambria Math" panose="02040503050406030204" pitchFamily="18" charset="0"/>
                                  </a:rPr>
                                  <m:t>if</m:t>
                                </m:r>
                                <m:sSub>
                                  <m:sSubPr>
                                    <m:ctrlPr>
                                      <a:rPr lang="en-US" i="1">
                                        <a:latin typeface="Cambria Math" panose="02040503050406030204" pitchFamily="18" charset="0"/>
                                      </a:rPr>
                                    </m:ctrlPr>
                                  </m:sSubPr>
                                  <m:e>
                                    <m:r>
                                      <a:rPr lang="en-US" b="0" i="0" smtClean="0">
                                        <a:latin typeface="Cambria Math" panose="02040503050406030204" pitchFamily="18" charset="0"/>
                                      </a:rPr>
                                      <m:t> </m:t>
                                    </m:r>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r>
                                  <m:rPr>
                                    <m:nor/>
                                  </m:rPr>
                                  <a:rPr lang="en-US" b="0" i="0" smtClean="0">
                                    <a:latin typeface="Cambria Math" panose="02040503050406030204" pitchFamily="18" charset="0"/>
                                  </a:rPr>
                                  <m:t>&lt;</m:t>
                                </m:r>
                                <m:r>
                                  <m:rPr>
                                    <m:nor/>
                                  </m:rPr>
                                  <a:rPr lang="en-US" b="0" i="0" smtClean="0">
                                    <a:latin typeface="Cambria Math" panose="02040503050406030204" pitchFamily="18" charset="0"/>
                                  </a:rPr>
                                  <m:t>Fq</m:t>
                                </m:r>
                              </m:e>
                            </m:mr>
                            <m:mr>
                              <m:e>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𝑞</m:t>
                                    </m:r>
                                  </m:num>
                                  <m:den>
                                    <m:r>
                                      <a:rPr lang="en-US" b="0" i="1" dirty="0" smtClean="0">
                                        <a:latin typeface="Cambria Math" panose="02040503050406030204" pitchFamily="18" charset="0"/>
                                      </a:rPr>
                                      <m:t>100</m:t>
                                    </m:r>
                                  </m:den>
                                </m:f>
                                <m:r>
                                  <a:rPr lang="en-US" b="0" i="1" dirty="0" smtClean="0">
                                    <a:latin typeface="Cambria Math" panose="02040503050406030204" pitchFamily="18" charset="0"/>
                                  </a:rPr>
                                  <m:t> </m:t>
                                </m:r>
                                <m:r>
                                  <m:rPr>
                                    <m:nor/>
                                  </m:rPr>
                                  <a:rPr lang="en-US" dirty="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r>
                                  <m:rPr>
                                    <m:nor/>
                                  </m:rPr>
                                  <a:rPr lang="en-US" dirty="0">
                                    <a:latin typeface="Cambria Math" panose="02040503050406030204" pitchFamily="18" charset="0"/>
                                  </a:rPr>
                                  <m:t>−</m:t>
                                </m:r>
                                <m:r>
                                  <m:rPr>
                                    <m:nor/>
                                  </m:rPr>
                                  <a:rPr lang="en-US" b="0" dirty="0" smtClean="0">
                                    <a:latin typeface="Cambria Math" panose="02040503050406030204" pitchFamily="18" charset="0"/>
                                  </a:rPr>
                                  <m:t> </m:t>
                                </m:r>
                                <m:r>
                                  <m:rPr>
                                    <m:nor/>
                                  </m:rPr>
                                  <a:rPr lang="en-US" b="0" i="0" dirty="0" smtClean="0">
                                    <a:latin typeface="Cambria Math" panose="02040503050406030204" pitchFamily="18" charset="0"/>
                                  </a:rPr>
                                  <m:t>F</m:t>
                                </m:r>
                                <m:r>
                                  <m:rPr>
                                    <m:nor/>
                                  </m:rPr>
                                  <a:rPr lang="en-US" baseline="-25000" dirty="0">
                                    <a:latin typeface="Cambria Math" panose="02040503050406030204" pitchFamily="18" charset="0"/>
                                  </a:rPr>
                                  <m:t>q</m:t>
                                </m:r>
                                <m:r>
                                  <m:rPr>
                                    <m:nor/>
                                  </m:rPr>
                                  <a:rPr lang="en-US" dirty="0">
                                    <a:latin typeface="Cambria Math" panose="02040503050406030204" pitchFamily="18" charset="0"/>
                                  </a:rPr>
                                  <m:t>)</m:t>
                                </m:r>
                                <m:r>
                                  <a:rPr lang="en-US" b="0" i="0" dirty="0" smtClean="0">
                                    <a:latin typeface="Cambria Math" panose="02040503050406030204" pitchFamily="18" charset="0"/>
                                  </a:rPr>
                                  <m:t>,</m:t>
                                </m:r>
                                <m:r>
                                  <m:rPr>
                                    <m:nor/>
                                  </m:rPr>
                                  <a:rPr lang="en-US" b="0" dirty="0" smtClean="0">
                                    <a:latin typeface="Cambria Math" panose="02040503050406030204" pitchFamily="18" charset="0"/>
                                  </a:rPr>
                                  <m:t>        </m:t>
                                </m:r>
                                <m:r>
                                  <m:rPr>
                                    <m:nor/>
                                  </m:rPr>
                                  <a:rPr lang="en-US" b="0" i="0" dirty="0" smtClean="0">
                                    <a:latin typeface="Cambria Math" panose="02040503050406030204" pitchFamily="18" charset="0"/>
                                  </a:rPr>
                                  <m:t>       </m:t>
                                </m:r>
                                <m:r>
                                  <m:rPr>
                                    <m:nor/>
                                  </m:rPr>
                                  <a:rPr lang="en-US" dirty="0">
                                    <a:latin typeface="Cambria Math" panose="02040503050406030204" pitchFamily="18" charset="0"/>
                                  </a:rPr>
                                  <m:t>if</m:t>
                                </m:r>
                                <m:sSub>
                                  <m:sSubPr>
                                    <m:ctrlPr>
                                      <a:rPr lang="en-US" i="1">
                                        <a:latin typeface="Cambria Math" panose="02040503050406030204" pitchFamily="18" charset="0"/>
                                      </a:rPr>
                                    </m:ctrlPr>
                                  </m:sSubPr>
                                  <m:e>
                                    <m:r>
                                      <a:rPr lang="en-US" b="0" i="0" smtClean="0">
                                        <a:latin typeface="Cambria Math" panose="02040503050406030204" pitchFamily="18" charset="0"/>
                                      </a:rPr>
                                      <m:t> </m:t>
                                    </m:r>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r>
                                  <m:rPr>
                                    <m:nor/>
                                  </m:rPr>
                                  <a:rPr lang="en-US" dirty="0">
                                    <a:latin typeface="Cambria Math" panose="02040503050406030204" pitchFamily="18" charset="0"/>
                                  </a:rPr>
                                  <m:t>≥</m:t>
                                </m:r>
                                <m:r>
                                  <m:rPr>
                                    <m:nor/>
                                  </m:rPr>
                                  <a:rPr lang="en-US" b="0" i="0" dirty="0" smtClean="0">
                                    <a:latin typeface="Cambria Math" panose="02040503050406030204" pitchFamily="18" charset="0"/>
                                  </a:rPr>
                                  <m:t>F</m:t>
                                </m:r>
                                <m:r>
                                  <m:rPr>
                                    <m:nor/>
                                  </m:rPr>
                                  <a:rPr lang="en-US" baseline="-25000" dirty="0">
                                    <a:latin typeface="Cambria Math" panose="02040503050406030204" pitchFamily="18" charset="0"/>
                                  </a:rPr>
                                  <m:t>q</m:t>
                                </m:r>
                              </m:e>
                            </m:mr>
                          </m:m>
                        </m:e>
                      </m:d>
                    </m:oMath>
                  </a14:m>
                  <a:r>
                    <a:rPr lang="en-US" dirty="0">
                      <a:latin typeface="Cambria Math" panose="02040503050406030204" pitchFamily="18" charset="0"/>
                    </a:rPr>
                    <a:t>                              </a:t>
                  </a:r>
                </a:p>
              </p:txBody>
            </p:sp>
          </mc:Choice>
          <mc:Fallback xmlns="">
            <p:sp>
              <p:nvSpPr>
                <p:cNvPr id="24" name="Rectangle 23">
                  <a:extLst>
                    <a:ext uri="{FF2B5EF4-FFF2-40B4-BE49-F238E27FC236}">
                      <a16:creationId xmlns:a16="http://schemas.microsoft.com/office/drawing/2014/main" id="{B2ED5C08-A891-4F48-B775-34DA745DAB50}"/>
                    </a:ext>
                  </a:extLst>
                </p:cNvPr>
                <p:cNvSpPr>
                  <a:spLocks noRot="1" noChangeAspect="1" noMove="1" noResize="1" noEditPoints="1" noAdjustHandles="1" noChangeArrowheads="1" noChangeShapeType="1" noTextEdit="1"/>
                </p:cNvSpPr>
                <p:nvPr/>
              </p:nvSpPr>
              <p:spPr>
                <a:xfrm>
                  <a:off x="1624446" y="4176636"/>
                  <a:ext cx="4826737" cy="976614"/>
                </a:xfrm>
                <a:prstGeom prst="rect">
                  <a:avLst/>
                </a:prstGeom>
                <a:blipFill>
                  <a:blip r:embed="rId7"/>
                  <a:stretch>
                    <a:fillRect l="-101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BF45769C-4CD3-4C24-BBAB-C45A65DA8945}"/>
                    </a:ext>
                  </a:extLst>
                </p:cNvPr>
                <p:cNvSpPr/>
                <p:nvPr/>
              </p:nvSpPr>
              <p:spPr>
                <a:xfrm>
                  <a:off x="6249382" y="4119391"/>
                  <a:ext cx="1962397" cy="338554"/>
                </a:xfrm>
                <a:prstGeom prst="rect">
                  <a:avLst/>
                </a:prstGeom>
              </p:spPr>
              <p:txBody>
                <a:bodyPr wrap="none">
                  <a:spAutoFit/>
                </a:bodyPr>
                <a:lstStyle/>
                <a:p>
                  <a:r>
                    <a:rPr lang="en-US" sz="1600" dirty="0">
                      <a:latin typeface="Times New Roman" panose="02020603050405020304" pitchFamily="18" charset="0"/>
                      <a:cs typeface="Times New Roman" panose="02020603050405020304" pitchFamily="18" charset="0"/>
                    </a:rPr>
                    <a:t>Quantiles, q</a:t>
                  </a:r>
                  <a14:m>
                    <m:oMath xmlns:m="http://schemas.openxmlformats.org/officeDocument/2006/math">
                      <m:r>
                        <a:rPr lang="en-US" sz="1600" b="0" i="0" dirty="0" smtClean="0">
                          <a:latin typeface="Cambria Math" panose="02040503050406030204" pitchFamily="18" charset="0"/>
                          <a:ea typeface="Cambria Math" panose="02040503050406030204" pitchFamily="18" charset="0"/>
                        </a:rPr>
                        <m:t> </m:t>
                      </m:r>
                      <m:r>
                        <a:rPr lang="en-US" sz="160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oMath>
                  </a14:m>
                  <a:r>
                    <a:rPr lang="en-US" sz="1600" dirty="0">
                      <a:latin typeface="Times New Roman" panose="02020603050405020304" pitchFamily="18" charset="0"/>
                      <a:cs typeface="Times New Roman" panose="02020603050405020304" pitchFamily="18" charset="0"/>
                    </a:rPr>
                    <a:t>[1- 99]</a:t>
                  </a:r>
                </a:p>
              </p:txBody>
            </p:sp>
          </mc:Choice>
          <mc:Fallback xmlns="">
            <p:sp>
              <p:nvSpPr>
                <p:cNvPr id="25" name="Rectangle 24">
                  <a:extLst>
                    <a:ext uri="{FF2B5EF4-FFF2-40B4-BE49-F238E27FC236}">
                      <a16:creationId xmlns:a16="http://schemas.microsoft.com/office/drawing/2014/main" id="{BF45769C-4CD3-4C24-BBAB-C45A65DA8945}"/>
                    </a:ext>
                  </a:extLst>
                </p:cNvPr>
                <p:cNvSpPr>
                  <a:spLocks noRot="1" noChangeAspect="1" noMove="1" noResize="1" noEditPoints="1" noAdjustHandles="1" noChangeArrowheads="1" noChangeShapeType="1" noTextEdit="1"/>
                </p:cNvSpPr>
                <p:nvPr/>
              </p:nvSpPr>
              <p:spPr>
                <a:xfrm>
                  <a:off x="6249382" y="4119391"/>
                  <a:ext cx="1962397" cy="338554"/>
                </a:xfrm>
                <a:prstGeom prst="rect">
                  <a:avLst/>
                </a:prstGeom>
                <a:blipFill>
                  <a:blip r:embed="rId8"/>
                  <a:stretch>
                    <a:fillRect l="-1553" t="-5357" r="-932"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1173A70E-D7E4-4663-B371-A5F04A78DB22}"/>
                    </a:ext>
                  </a:extLst>
                </p:cNvPr>
                <p:cNvSpPr/>
                <p:nvPr/>
              </p:nvSpPr>
              <p:spPr>
                <a:xfrm>
                  <a:off x="6249382" y="4503793"/>
                  <a:ext cx="3314754" cy="885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600" dirty="0" smtClean="0">
                            <a:latin typeface="Cambria Math" panose="02040503050406030204" pitchFamily="18" charset="0"/>
                          </a:rPr>
                          <m:t>Pinball</m:t>
                        </m:r>
                        <m:r>
                          <a:rPr lang="en-US" sz="1600" b="0" i="1" dirty="0" smtClean="0">
                            <a:latin typeface="Cambria Math" panose="02040503050406030204" pitchFamily="18" charset="0"/>
                          </a:rPr>
                          <m:t>, </m:t>
                        </m:r>
                        <m:r>
                          <a:rPr lang="en-US" sz="1600" b="0" i="1" smtClean="0">
                            <a:latin typeface="Cambria Math" panose="02040503050406030204" pitchFamily="18" charset="0"/>
                          </a:rPr>
                          <m:t>𝑃𝐵</m:t>
                        </m:r>
                        <m:r>
                          <a:rPr lang="en-US" sz="1600">
                            <a:latin typeface="Cambria Math" panose="02040503050406030204" pitchFamily="18" charset="0"/>
                          </a:rPr>
                          <m:t>=</m:t>
                        </m:r>
                        <m:f>
                          <m:fPr>
                            <m:ctrlPr>
                              <a:rPr lang="en-US" sz="1600" i="1">
                                <a:latin typeface="Cambria Math" panose="02040503050406030204" pitchFamily="18" charset="0"/>
                              </a:rPr>
                            </m:ctrlPr>
                          </m:fPr>
                          <m:num>
                            <m:r>
                              <a:rPr lang="en-US" sz="1600">
                                <a:latin typeface="Cambria Math" panose="02040503050406030204" pitchFamily="18" charset="0"/>
                              </a:rPr>
                              <m:t>1</m:t>
                            </m:r>
                          </m:num>
                          <m:den>
                            <m:r>
                              <a:rPr lang="en-US" sz="1600" i="1">
                                <a:latin typeface="Cambria Math" panose="02040503050406030204" pitchFamily="18" charset="0"/>
                              </a:rPr>
                              <m:t>𝑛</m:t>
                            </m:r>
                          </m:den>
                        </m:f>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a:latin typeface="Cambria Math" panose="02040503050406030204" pitchFamily="18" charset="0"/>
                              </a:rPr>
                              <m:t>=1</m:t>
                            </m:r>
                          </m:sub>
                          <m:sup>
                            <m:r>
                              <a:rPr lang="en-US" sz="1600" i="1">
                                <a:latin typeface="Cambria Math" panose="02040503050406030204" pitchFamily="18" charset="0"/>
                              </a:rPr>
                              <m:t>𝑛</m:t>
                            </m:r>
                          </m:sup>
                          <m:e>
                            <m:d>
                              <m:dPr>
                                <m:ctrlPr>
                                  <a:rPr lang="en-US" sz="1600" i="1" smtClean="0">
                                    <a:latin typeface="Cambria Math" panose="02040503050406030204" pitchFamily="18" charset="0"/>
                                  </a:rPr>
                                </m:ctrlPr>
                              </m:dPr>
                              <m:e>
                                <m:f>
                                  <m:fPr>
                                    <m:ctrlPr>
                                      <a:rPr lang="en-US" sz="1600" i="1">
                                        <a:latin typeface="Cambria Math" panose="02040503050406030204" pitchFamily="18" charset="0"/>
                                      </a:rPr>
                                    </m:ctrlPr>
                                  </m:fPr>
                                  <m:num>
                                    <m:r>
                                      <a:rPr lang="en-US" sz="1600">
                                        <a:latin typeface="Cambria Math" panose="02040503050406030204" pitchFamily="18" charset="0"/>
                                      </a:rPr>
                                      <m:t>1</m:t>
                                    </m:r>
                                  </m:num>
                                  <m:den>
                                    <m:r>
                                      <a:rPr lang="en-US" sz="1600" b="0" i="1" smtClean="0">
                                        <a:latin typeface="Cambria Math" panose="02040503050406030204" pitchFamily="18" charset="0"/>
                                      </a:rPr>
                                      <m:t>99</m:t>
                                    </m:r>
                                  </m:den>
                                </m:f>
                                <m:nary>
                                  <m:naryPr>
                                    <m:chr m:val="∑"/>
                                    <m:limLoc m:val="undOvr"/>
                                    <m:ctrlPr>
                                      <a:rPr lang="en-US" sz="1600" i="1">
                                        <a:latin typeface="Cambria Math" panose="02040503050406030204" pitchFamily="18" charset="0"/>
                                      </a:rPr>
                                    </m:ctrlPr>
                                  </m:naryPr>
                                  <m:sub>
                                    <m:r>
                                      <m:rPr>
                                        <m:sty m:val="p"/>
                                        <m:brk/>
                                      </m:rPr>
                                      <a:rPr lang="en-US" sz="1600">
                                        <a:latin typeface="Cambria Math" panose="02040503050406030204" pitchFamily="18" charset="0"/>
                                      </a:rPr>
                                      <m:t>q</m:t>
                                    </m:r>
                                    <m:r>
                                      <a:rPr lang="en-US" sz="1600">
                                        <a:latin typeface="Cambria Math" panose="02040503050406030204" pitchFamily="18" charset="0"/>
                                      </a:rPr>
                                      <m:t>=1</m:t>
                                    </m:r>
                                  </m:sub>
                                  <m:sup>
                                    <m:r>
                                      <a:rPr lang="en-US" sz="1600" b="0" i="1" smtClean="0">
                                        <a:latin typeface="Cambria Math" panose="02040503050406030204" pitchFamily="18" charset="0"/>
                                      </a:rPr>
                                      <m:t>𝑞</m:t>
                                    </m:r>
                                    <m:r>
                                      <a:rPr lang="en-US" sz="1600" b="0" i="1" smtClean="0">
                                        <a:latin typeface="Cambria Math" panose="02040503050406030204" pitchFamily="18" charset="0"/>
                                      </a:rPr>
                                      <m:t>=99</m:t>
                                    </m:r>
                                  </m:sup>
                                  <m:e>
                                    <m:r>
                                      <a:rPr lang="en-US" sz="1600" i="1">
                                        <a:latin typeface="Cambria Math" panose="02040503050406030204" pitchFamily="18" charset="0"/>
                                      </a:rPr>
                                      <m:t>𝑃𝐵</m:t>
                                    </m:r>
                                    <m:r>
                                      <a:rPr lang="en-US" sz="1600" i="1" baseline="-25000">
                                        <a:latin typeface="Cambria Math" panose="02040503050406030204" pitchFamily="18" charset="0"/>
                                      </a:rPr>
                                      <m:t>𝑞</m:t>
                                    </m:r>
                                    <m:r>
                                      <a:rPr lang="en-US" sz="1600" i="1" baseline="-25000">
                                        <a:latin typeface="Cambria Math" panose="02040503050406030204" pitchFamily="18" charset="0"/>
                                      </a:rPr>
                                      <m:t>,</m:t>
                                    </m:r>
                                    <m:r>
                                      <a:rPr lang="en-US" sz="1600" i="1" baseline="-25000">
                                        <a:latin typeface="Cambria Math" panose="02040503050406030204" pitchFamily="18" charset="0"/>
                                      </a:rPr>
                                      <m:t>𝑖</m:t>
                                    </m:r>
                                  </m:e>
                                </m:nary>
                              </m:e>
                            </m:d>
                          </m:e>
                        </m:nary>
                      </m:oMath>
                    </m:oMathPara>
                  </a14:m>
                  <a:endParaRPr lang="en-US" dirty="0"/>
                </a:p>
              </p:txBody>
            </p:sp>
          </mc:Choice>
          <mc:Fallback xmlns="">
            <p:sp>
              <p:nvSpPr>
                <p:cNvPr id="23" name="Rectangle 22">
                  <a:extLst>
                    <a:ext uri="{FF2B5EF4-FFF2-40B4-BE49-F238E27FC236}">
                      <a16:creationId xmlns:a16="http://schemas.microsoft.com/office/drawing/2014/main" id="{1173A70E-D7E4-4663-B371-A5F04A78DB22}"/>
                    </a:ext>
                  </a:extLst>
                </p:cNvPr>
                <p:cNvSpPr>
                  <a:spLocks noRot="1" noChangeAspect="1" noMove="1" noResize="1" noEditPoints="1" noAdjustHandles="1" noChangeArrowheads="1" noChangeShapeType="1" noTextEdit="1"/>
                </p:cNvSpPr>
                <p:nvPr/>
              </p:nvSpPr>
              <p:spPr>
                <a:xfrm>
                  <a:off x="6249382" y="4503793"/>
                  <a:ext cx="3314754" cy="885050"/>
                </a:xfrm>
                <a:prstGeom prst="rect">
                  <a:avLst/>
                </a:prstGeom>
                <a:blipFill>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404520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CB0B73E-B34C-44B0-A759-06C134BC93AB}"/>
                  </a:ext>
                </a:extLst>
              </p:cNvPr>
              <p:cNvSpPr/>
              <p:nvPr/>
            </p:nvSpPr>
            <p:spPr>
              <a:xfrm>
                <a:off x="92962" y="5608714"/>
                <a:ext cx="5486117" cy="369332"/>
              </a:xfrm>
              <a:prstGeom prst="rect">
                <a:avLst/>
              </a:prstGeom>
              <a:ln>
                <a:noFill/>
              </a:ln>
            </p:spPr>
            <p:txBody>
              <a:bodyPr wrap="none">
                <a:spAutoFit/>
              </a:bodyPr>
              <a:lstStyle/>
              <a:p>
                <a:pPr algn="just"/>
                <a14:m>
                  <m:oMathPara xmlns:m="http://schemas.openxmlformats.org/officeDocument/2006/math">
                    <m:oMathParaPr>
                      <m:jc m:val="left"/>
                    </m:oMathParaPr>
                    <m:oMath xmlns:m="http://schemas.openxmlformats.org/officeDocument/2006/math">
                      <m:r>
                        <a:rPr lang="en-US" i="1" smtClean="0">
                          <a:latin typeface="Cambria Math" panose="02040503050406030204" pitchFamily="18" charset="0"/>
                        </a:rPr>
                        <m:t>𝐷𝑖𝑓𝑓</m:t>
                      </m:r>
                      <m:r>
                        <a:rPr lang="en-US">
                          <a:latin typeface="Cambria Math" panose="02040503050406030204" pitchFamily="18" charset="0"/>
                        </a:rPr>
                        <m:t>. </m:t>
                      </m:r>
                      <m:r>
                        <a:rPr lang="en-US" b="0" i="1" smtClean="0">
                          <a:latin typeface="Cambria Math" panose="02040503050406030204" pitchFamily="18" charset="0"/>
                        </a:rPr>
                        <m:t> </m:t>
                      </m:r>
                      <m:r>
                        <a:rPr lang="en-US" b="0" i="1" smtClean="0">
                          <a:latin typeface="Cambria Math" panose="02040503050406030204" pitchFamily="18" charset="0"/>
                        </a:rPr>
                        <m:t>𝐼𝑛𝑑𝑒𝑥</m:t>
                      </m:r>
                      <m:r>
                        <a:rPr lang="en-US">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𝑇𝑟𝑢𝑒</m:t>
                          </m:r>
                          <m:r>
                            <a:rPr lang="en-US">
                              <a:latin typeface="Cambria Math" panose="02040503050406030204" pitchFamily="18" charset="0"/>
                            </a:rPr>
                            <m:t>−</m:t>
                          </m:r>
                          <m:r>
                            <a:rPr lang="en-US" i="1">
                              <a:latin typeface="Cambria Math" panose="02040503050406030204" pitchFamily="18" charset="0"/>
                            </a:rPr>
                            <m:t>𝐹𝑎𝑙𝑠𝑒</m:t>
                          </m:r>
                        </m:e>
                      </m:d>
                      <m:r>
                        <a:rPr lang="en-US">
                          <a:latin typeface="Cambria Math" panose="02040503050406030204" pitchFamily="18" charset="0"/>
                        </a:rPr>
                        <m:t> </m:t>
                      </m:r>
                      <m:r>
                        <a:rPr lang="en-US" i="1">
                          <a:latin typeface="Cambria Math" panose="02040503050406030204" pitchFamily="18" charset="0"/>
                        </a:rPr>
                        <m:t>𝑜𝑓</m:t>
                      </m:r>
                      <m:r>
                        <a:rPr lang="en-US">
                          <a:latin typeface="Cambria Math" panose="02040503050406030204" pitchFamily="18" charset="0"/>
                        </a:rPr>
                        <m:t> </m:t>
                      </m:r>
                      <m:r>
                        <a:rPr lang="en-US" i="1">
                          <a:latin typeface="Cambria Math" panose="02040503050406030204" pitchFamily="18" charset="0"/>
                        </a:rPr>
                        <m:t>𝐻𝑖𝑔h</m:t>
                      </m:r>
                      <m:r>
                        <a:rPr lang="en-US">
                          <a:latin typeface="Cambria Math" panose="02040503050406030204" pitchFamily="18" charset="0"/>
                        </a:rPr>
                        <m:t> </m:t>
                      </m:r>
                      <m:r>
                        <a:rPr lang="en-US" i="1">
                          <a:latin typeface="Cambria Math" panose="02040503050406030204" pitchFamily="18" charset="0"/>
                        </a:rPr>
                        <m:t>𝑅𝑎𝑡𝑒</m:t>
                      </m:r>
                      <m:r>
                        <a:rPr lang="en-US" i="1">
                          <a:latin typeface="Cambria Math" panose="02040503050406030204" pitchFamily="18" charset="0"/>
                        </a:rPr>
                        <m:t> </m:t>
                      </m:r>
                      <m:r>
                        <a:rPr lang="en-US" i="1">
                          <a:latin typeface="Cambria Math" panose="02040503050406030204" pitchFamily="18" charset="0"/>
                        </a:rPr>
                        <m:t>𝐸𝑣𝑒𝑛𝑡𝑠</m:t>
                      </m:r>
                    </m:oMath>
                  </m:oMathPara>
                </a14:m>
                <a:endParaRPr lang="en-US" dirty="0"/>
              </a:p>
            </p:txBody>
          </p:sp>
        </mc:Choice>
        <mc:Fallback xmlns="">
          <p:sp>
            <p:nvSpPr>
              <p:cNvPr id="5" name="Rectangle 4">
                <a:extLst>
                  <a:ext uri="{FF2B5EF4-FFF2-40B4-BE49-F238E27FC236}">
                    <a16:creationId xmlns:a16="http://schemas.microsoft.com/office/drawing/2014/main" id="{7CB0B73E-B34C-44B0-A759-06C134BC93AB}"/>
                  </a:ext>
                </a:extLst>
              </p:cNvPr>
              <p:cNvSpPr>
                <a:spLocks noRot="1" noChangeAspect="1" noMove="1" noResize="1" noEditPoints="1" noAdjustHandles="1" noChangeArrowheads="1" noChangeShapeType="1" noTextEdit="1"/>
              </p:cNvSpPr>
              <p:nvPr/>
            </p:nvSpPr>
            <p:spPr>
              <a:xfrm>
                <a:off x="92962" y="5608714"/>
                <a:ext cx="5486117" cy="369332"/>
              </a:xfrm>
              <a:prstGeom prst="rect">
                <a:avLst/>
              </a:prstGeom>
              <a:blipFill>
                <a:blip r:embed="rId2"/>
                <a:stretch>
                  <a:fillRect l="-333" b="-13115"/>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A36D5320-B022-4F42-B98C-A1BBC722000C}"/>
                  </a:ext>
                </a:extLst>
              </p:cNvPr>
              <p:cNvGraphicFramePr>
                <a:graphicFrameLocks noGrp="1"/>
              </p:cNvGraphicFramePr>
              <p:nvPr/>
            </p:nvGraphicFramePr>
            <p:xfrm>
              <a:off x="70170" y="1364902"/>
              <a:ext cx="3502835" cy="651193"/>
            </p:xfrm>
            <a:graphic>
              <a:graphicData uri="http://schemas.openxmlformats.org/drawingml/2006/table">
                <a:tbl>
                  <a:tblPr firstRow="1" firstCol="1" bandRow="1"/>
                  <a:tblGrid>
                    <a:gridCol w="3502835">
                      <a:extLst>
                        <a:ext uri="{9D8B030D-6E8A-4147-A177-3AD203B41FA5}">
                          <a16:colId xmlns:a16="http://schemas.microsoft.com/office/drawing/2014/main" val="3910800163"/>
                        </a:ext>
                      </a:extLst>
                    </a:gridCol>
                  </a:tblGrid>
                  <a:tr h="199284">
                    <a:tc>
                      <a:txBody>
                        <a:bodyPr/>
                        <a:lstStyle/>
                        <a:p>
                          <a:pPr marL="0" marR="0" algn="just">
                            <a:lnSpc>
                              <a:spcPct val="107000"/>
                            </a:lnSpc>
                            <a:spcBef>
                              <a:spcPts val="0"/>
                            </a:spcBef>
                            <a:spcAft>
                              <a:spcPts val="800"/>
                            </a:spcAft>
                          </a:pPr>
                          <a14:m>
                            <m:oMathPara xmlns:m="http://schemas.openxmlformats.org/officeDocument/2006/math">
                              <m:oMathParaPr>
                                <m:jc m:val="left"/>
                              </m:oMathParaPr>
                              <m:oMath xmlns:m="http://schemas.openxmlformats.org/officeDocument/2006/math">
                                <m:r>
                                  <a:rPr lang="en-US" sz="1800" i="1">
                                    <a:effectLst/>
                                    <a:latin typeface="Cambria Math" panose="02040503050406030204" pitchFamily="18" charset="0"/>
                                    <a:ea typeface="MS Mincho" panose="02020609040205080304" pitchFamily="49" charset="-128"/>
                                    <a:cs typeface="Times New Roman" panose="02020603050405020304" pitchFamily="18" charset="0"/>
                                  </a:rPr>
                                  <m:t>𝑇𝑜𝑡𝑎𝑙</m:t>
                                </m:r>
                                <m:r>
                                  <a:rPr lang="en-US" sz="1800" i="1">
                                    <a:effectLst/>
                                    <a:latin typeface="Cambria Math" panose="02040503050406030204" pitchFamily="18" charset="0"/>
                                    <a:ea typeface="MS Mincho" panose="02020609040205080304" pitchFamily="49" charset="-128"/>
                                    <a:cs typeface="Times New Roman" panose="02020603050405020304" pitchFamily="18" charset="0"/>
                                  </a:rPr>
                                  <m:t> </m:t>
                                </m:r>
                                <m:r>
                                  <a:rPr lang="en-US" sz="1800" i="1">
                                    <a:effectLst/>
                                    <a:latin typeface="Cambria Math" panose="02040503050406030204" pitchFamily="18" charset="0"/>
                                    <a:ea typeface="MS Mincho" panose="02020609040205080304" pitchFamily="49" charset="-128"/>
                                    <a:cs typeface="Times New Roman" panose="02020603050405020304" pitchFamily="18" charset="0"/>
                                  </a:rPr>
                                  <m:t>𝐴𝑐𝑐𝑢𝑟𝑎𝑐𝑦</m:t>
                                </m:r>
                                <m:r>
                                  <a:rPr lang="en-US" sz="1800" i="1">
                                    <a:effectLst/>
                                    <a:latin typeface="Cambria Math" panose="02040503050406030204" pitchFamily="18" charset="0"/>
                                    <a:ea typeface="MS Mincho" panose="02020609040205080304" pitchFamily="49" charset="-128"/>
                                    <a:cs typeface="Times New Roman" panose="02020603050405020304" pitchFamily="18" charset="0"/>
                                  </a:rPr>
                                  <m:t> =</m:t>
                                </m:r>
                                <m:f>
                                  <m:fPr>
                                    <m:ctrlPr>
                                      <a:rPr lang="en-US" sz="1800" i="1">
                                        <a:effectLst/>
                                        <a:latin typeface="Cambria Math" panose="02040503050406030204" pitchFamily="18" charset="0"/>
                                        <a:ea typeface="MS Mincho" panose="02020609040205080304" pitchFamily="49" charset="-128"/>
                                        <a:cs typeface="Times New Roman" panose="02020603050405020304" pitchFamily="18" charset="0"/>
                                      </a:rPr>
                                    </m:ctrlPr>
                                  </m:fPr>
                                  <m:num>
                                    <m:r>
                                      <a:rPr lang="en-US" sz="1800" i="1">
                                        <a:effectLst/>
                                        <a:latin typeface="Cambria Math" panose="02040503050406030204" pitchFamily="18" charset="0"/>
                                        <a:ea typeface="MS Mincho" panose="02020609040205080304" pitchFamily="49" charset="-128"/>
                                        <a:cs typeface="Times New Roman" panose="02020603050405020304" pitchFamily="18" charset="0"/>
                                      </a:rPr>
                                      <m:t>𝑇𝑟𝑢𝑒</m:t>
                                    </m:r>
                                    <m:r>
                                      <a:rPr lang="en-US" sz="1800" i="1">
                                        <a:effectLst/>
                                        <a:latin typeface="Cambria Math" panose="02040503050406030204" pitchFamily="18" charset="0"/>
                                        <a:ea typeface="MS Mincho" panose="02020609040205080304" pitchFamily="49" charset="-128"/>
                                        <a:cs typeface="Times New Roman" panose="02020603050405020304" pitchFamily="18" charset="0"/>
                                      </a:rPr>
                                      <m:t> </m:t>
                                    </m:r>
                                    <m:r>
                                      <a:rPr lang="en-US" sz="1800" i="1">
                                        <a:effectLst/>
                                        <a:latin typeface="Cambria Math" panose="02040503050406030204" pitchFamily="18" charset="0"/>
                                        <a:ea typeface="MS Mincho" panose="02020609040205080304" pitchFamily="49" charset="-128"/>
                                        <a:cs typeface="Times New Roman" panose="02020603050405020304" pitchFamily="18" charset="0"/>
                                      </a:rPr>
                                      <m:t>𝐸𝑣𝑒𝑛𝑡𝑠</m:t>
                                    </m:r>
                                  </m:num>
                                  <m:den>
                                    <m:r>
                                      <a:rPr lang="en-US" sz="1800" i="1">
                                        <a:effectLst/>
                                        <a:latin typeface="Cambria Math" panose="02040503050406030204" pitchFamily="18" charset="0"/>
                                        <a:ea typeface="MS Mincho" panose="02020609040205080304" pitchFamily="49" charset="-128"/>
                                        <a:cs typeface="Times New Roman" panose="02020603050405020304" pitchFamily="18" charset="0"/>
                                      </a:rPr>
                                      <m:t>𝑇𝑜𝑡𝑎𝑙</m:t>
                                    </m:r>
                                    <m:r>
                                      <a:rPr lang="en-US" sz="1800" i="1">
                                        <a:effectLst/>
                                        <a:latin typeface="Cambria Math" panose="02040503050406030204" pitchFamily="18" charset="0"/>
                                        <a:ea typeface="MS Mincho" panose="02020609040205080304" pitchFamily="49" charset="-128"/>
                                        <a:cs typeface="Times New Roman" panose="02020603050405020304" pitchFamily="18" charset="0"/>
                                      </a:rPr>
                                      <m:t> </m:t>
                                    </m:r>
                                    <m:r>
                                      <a:rPr lang="en-US" sz="1800" i="1">
                                        <a:effectLst/>
                                        <a:latin typeface="Cambria Math" panose="02040503050406030204" pitchFamily="18" charset="0"/>
                                        <a:ea typeface="MS Mincho" panose="02020609040205080304" pitchFamily="49" charset="-128"/>
                                        <a:cs typeface="Times New Roman" panose="02020603050405020304" pitchFamily="18" charset="0"/>
                                      </a:rPr>
                                      <m:t>𝐸𝑣𝑒𝑛𝑡𝑠</m:t>
                                    </m:r>
                                  </m:den>
                                </m:f>
                              </m:oMath>
                            </m:oMathPara>
                          </a14:m>
                          <a:endParaRPr lang="en-US" sz="1800" dirty="0">
                            <a:effectLst/>
                            <a:latin typeface="Calibri" panose="020F0502020204030204" pitchFamily="34" charset="0"/>
                            <a:ea typeface="Calibri" panose="020F0502020204030204" pitchFamily="34" charset="0"/>
                            <a:cs typeface="Vrinda" panose="020B0502040204020203" pitchFamily="34" charset="0"/>
                          </a:endParaRPr>
                        </a:p>
                      </a:txBody>
                      <a:tcPr marL="14288" marR="14288" marT="0" marB="0" anchor="ctr">
                        <a:lnL>
                          <a:noFill/>
                        </a:lnL>
                        <a:lnR>
                          <a:noFill/>
                        </a:lnR>
                        <a:lnT>
                          <a:noFill/>
                        </a:lnT>
                        <a:lnB>
                          <a:noFill/>
                        </a:lnB>
                      </a:tcPr>
                    </a:tc>
                    <a:extLst>
                      <a:ext uri="{0D108BD9-81ED-4DB2-BD59-A6C34878D82A}">
                        <a16:rowId xmlns:a16="http://schemas.microsoft.com/office/drawing/2014/main" val="2655666036"/>
                      </a:ext>
                    </a:extLst>
                  </a:tr>
                </a:tbl>
              </a:graphicData>
            </a:graphic>
          </p:graphicFrame>
        </mc:Choice>
        <mc:Fallback xmlns="">
          <p:graphicFrame>
            <p:nvGraphicFramePr>
              <p:cNvPr id="6" name="Table 5">
                <a:extLst>
                  <a:ext uri="{FF2B5EF4-FFF2-40B4-BE49-F238E27FC236}">
                    <a16:creationId xmlns:a16="http://schemas.microsoft.com/office/drawing/2014/main" id="{A36D5320-B022-4F42-B98C-A1BBC722000C}"/>
                  </a:ext>
                </a:extLst>
              </p:cNvPr>
              <p:cNvGraphicFramePr>
                <a:graphicFrameLocks noGrp="1"/>
              </p:cNvGraphicFramePr>
              <p:nvPr>
                <p:extLst>
                  <p:ext uri="{D42A27DB-BD31-4B8C-83A1-F6EECF244321}">
                    <p14:modId xmlns:p14="http://schemas.microsoft.com/office/powerpoint/2010/main" val="2055340935"/>
                  </p:ext>
                </p:extLst>
              </p:nvPr>
            </p:nvGraphicFramePr>
            <p:xfrm>
              <a:off x="70170" y="1364902"/>
              <a:ext cx="3502835" cy="651193"/>
            </p:xfrm>
            <a:graphic>
              <a:graphicData uri="http://schemas.openxmlformats.org/drawingml/2006/table">
                <a:tbl>
                  <a:tblPr firstRow="1" firstCol="1" bandRow="1"/>
                  <a:tblGrid>
                    <a:gridCol w="3502835">
                      <a:extLst>
                        <a:ext uri="{9D8B030D-6E8A-4147-A177-3AD203B41FA5}">
                          <a16:colId xmlns:a16="http://schemas.microsoft.com/office/drawing/2014/main" val="3910800163"/>
                        </a:ext>
                      </a:extLst>
                    </a:gridCol>
                  </a:tblGrid>
                  <a:tr h="651193">
                    <a:tc>
                      <a:txBody>
                        <a:bodyPr/>
                        <a:lstStyle/>
                        <a:p>
                          <a:endParaRPr lang="en-US"/>
                        </a:p>
                      </a:txBody>
                      <a:tcPr marL="14288" marR="14288" marT="0" marB="0" anchor="ctr">
                        <a:lnL>
                          <a:noFill/>
                        </a:lnL>
                        <a:lnR>
                          <a:noFill/>
                        </a:lnR>
                        <a:lnT>
                          <a:noFill/>
                        </a:lnT>
                        <a:lnB>
                          <a:noFill/>
                        </a:lnB>
                        <a:blipFill>
                          <a:blip r:embed="rId3"/>
                          <a:stretch>
                            <a:fillRect/>
                          </a:stretch>
                        </a:blipFill>
                      </a:tcPr>
                    </a:tc>
                    <a:extLst>
                      <a:ext uri="{0D108BD9-81ED-4DB2-BD59-A6C34878D82A}">
                        <a16:rowId xmlns:a16="http://schemas.microsoft.com/office/drawing/2014/main" val="2655666036"/>
                      </a:ext>
                    </a:extLst>
                  </a:tr>
                </a:tbl>
              </a:graphicData>
            </a:graphic>
          </p:graphicFrame>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64A2682-534F-4AC8-BE17-FF47A9024F0D}"/>
                  </a:ext>
                </a:extLst>
              </p:cNvPr>
              <p:cNvSpPr/>
              <p:nvPr/>
            </p:nvSpPr>
            <p:spPr>
              <a:xfrm>
                <a:off x="5258" y="2049169"/>
                <a:ext cx="4243919" cy="666849"/>
              </a:xfrm>
              <a:prstGeom prst="rect">
                <a:avLst/>
              </a:prstGeom>
            </p:spPr>
            <p:txBody>
              <a:bodyPr wrap="none">
                <a:spAutoFit/>
              </a:bodyPr>
              <a:lstStyle/>
              <a:p>
                <a:pPr algn="just"/>
                <a14:m>
                  <m:oMathPara xmlns:m="http://schemas.openxmlformats.org/officeDocument/2006/math">
                    <m:oMathParaPr>
                      <m:jc m:val="left"/>
                    </m:oMathParaPr>
                    <m:oMath xmlns:m="http://schemas.openxmlformats.org/officeDocument/2006/math">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𝑃𝑟𝑒𝑐𝑖𝑠𝑖𝑜𝑛</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 =</m:t>
                      </m:r>
                      <m:f>
                        <m:fPr>
                          <m:ctrlP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ctrlPr>
                        </m:fPr>
                        <m:num>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𝑇𝑟𝑢𝑒</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 </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𝐻𝑖𝑔h</m:t>
                          </m:r>
                        </m:num>
                        <m:den>
                          <m:d>
                            <m:dPr>
                              <m:ctrlP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ctrlPr>
                            </m:dPr>
                            <m:e>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𝑇𝑟𝑢𝑒</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 </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𝐻𝑖𝑔h</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𝐹𝑎𝑙𝑠𝑒</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 </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𝐻𝑖𝑔h</m:t>
                              </m:r>
                            </m:e>
                          </m:d>
                        </m:den>
                      </m:f>
                    </m:oMath>
                  </m:oMathPara>
                </a14:m>
                <a:endParaRPr lang="en-US" dirty="0"/>
              </a:p>
            </p:txBody>
          </p:sp>
        </mc:Choice>
        <mc:Fallback xmlns="">
          <p:sp>
            <p:nvSpPr>
              <p:cNvPr id="7" name="Rectangle 6">
                <a:extLst>
                  <a:ext uri="{FF2B5EF4-FFF2-40B4-BE49-F238E27FC236}">
                    <a16:creationId xmlns:a16="http://schemas.microsoft.com/office/drawing/2014/main" id="{664A2682-534F-4AC8-BE17-FF47A9024F0D}"/>
                  </a:ext>
                </a:extLst>
              </p:cNvPr>
              <p:cNvSpPr>
                <a:spLocks noRot="1" noChangeAspect="1" noMove="1" noResize="1" noEditPoints="1" noAdjustHandles="1" noChangeArrowheads="1" noChangeShapeType="1" noTextEdit="1"/>
              </p:cNvSpPr>
              <p:nvPr/>
            </p:nvSpPr>
            <p:spPr>
              <a:xfrm>
                <a:off x="5258" y="2049169"/>
                <a:ext cx="4243919" cy="66684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9D4AE6A1-730B-4BE4-94EA-275D55E75BFC}"/>
                  </a:ext>
                </a:extLst>
              </p:cNvPr>
              <p:cNvSpPr/>
              <p:nvPr/>
            </p:nvSpPr>
            <p:spPr>
              <a:xfrm>
                <a:off x="21761" y="2816828"/>
                <a:ext cx="3812390" cy="666849"/>
              </a:xfrm>
              <a:prstGeom prst="rect">
                <a:avLst/>
              </a:prstGeom>
            </p:spPr>
            <p:txBody>
              <a:bodyPr wrap="none">
                <a:spAutoFit/>
              </a:bodyPr>
              <a:lstStyle/>
              <a:p>
                <a:pPr algn="just"/>
                <a14:m>
                  <m:oMathPara xmlns:m="http://schemas.openxmlformats.org/officeDocument/2006/math">
                    <m:oMathParaPr>
                      <m:jc m:val="left"/>
                    </m:oMathParaPr>
                    <m:oMath xmlns:m="http://schemas.openxmlformats.org/officeDocument/2006/math">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𝑅𝑒𝑐𝑎𝑙𝑙</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 =</m:t>
                      </m:r>
                      <m:f>
                        <m:fPr>
                          <m:ctrlP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ctrlPr>
                        </m:fPr>
                        <m:num>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𝑇𝑟𝑢𝑒</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 </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𝐻𝑖𝑔h</m:t>
                          </m:r>
                        </m:num>
                        <m:den>
                          <m:d>
                            <m:dPr>
                              <m:ctrlP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ctrlPr>
                            </m:dPr>
                            <m:e>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𝑇𝑟𝑢𝑒</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 </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𝐻𝑖𝑔h</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𝐹𝑎𝑙𝑠𝑒</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 </m:t>
                              </m:r>
                              <m:r>
                                <a:rPr lang="en-US" i="1">
                                  <a:solidFill>
                                    <a:prstClr val="black"/>
                                  </a:solidFill>
                                  <a:latin typeface="Cambria Math" panose="02040503050406030204" pitchFamily="18" charset="0"/>
                                  <a:ea typeface="MS Mincho" panose="02020609040205080304" pitchFamily="49" charset="-128"/>
                                  <a:cs typeface="Vrinda" panose="020B0502040204020203" pitchFamily="34" charset="0"/>
                                </a:rPr>
                                <m:t>𝐿𝑜𝑤</m:t>
                              </m:r>
                            </m:e>
                          </m:d>
                        </m:den>
                      </m:f>
                    </m:oMath>
                  </m:oMathPara>
                </a14:m>
                <a:endParaRPr lang="en-US" dirty="0"/>
              </a:p>
            </p:txBody>
          </p:sp>
        </mc:Choice>
        <mc:Fallback xmlns="">
          <p:sp>
            <p:nvSpPr>
              <p:cNvPr id="8" name="Rectangle 7">
                <a:extLst>
                  <a:ext uri="{FF2B5EF4-FFF2-40B4-BE49-F238E27FC236}">
                    <a16:creationId xmlns:a16="http://schemas.microsoft.com/office/drawing/2014/main" id="{9D4AE6A1-730B-4BE4-94EA-275D55E75BFC}"/>
                  </a:ext>
                </a:extLst>
              </p:cNvPr>
              <p:cNvSpPr>
                <a:spLocks noRot="1" noChangeAspect="1" noMove="1" noResize="1" noEditPoints="1" noAdjustHandles="1" noChangeArrowheads="1" noChangeShapeType="1" noTextEdit="1"/>
              </p:cNvSpPr>
              <p:nvPr/>
            </p:nvSpPr>
            <p:spPr>
              <a:xfrm>
                <a:off x="21761" y="2816828"/>
                <a:ext cx="3812390" cy="66684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C27AEBE-8377-401E-90BF-F8DC653B812A}"/>
                  </a:ext>
                </a:extLst>
              </p:cNvPr>
              <p:cNvSpPr/>
              <p:nvPr/>
            </p:nvSpPr>
            <p:spPr>
              <a:xfrm>
                <a:off x="-599" y="3527193"/>
                <a:ext cx="6353368" cy="950004"/>
              </a:xfrm>
              <a:prstGeom prst="rect">
                <a:avLst/>
              </a:prstGeom>
            </p:spPr>
            <p:txBody>
              <a:bodyPr wrap="square">
                <a:spAutoFit/>
              </a:bodyPr>
              <a:lstStyle/>
              <a:p>
                <a:pPr algn="just">
                  <a:lnSpc>
                    <a:spcPct val="107000"/>
                  </a:lnSpc>
                  <a:spcAft>
                    <a:spcPts val="167"/>
                  </a:spcAft>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ea typeface="MS Mincho" panose="02020609040205080304" pitchFamily="49" charset="-128"/>
                          <a:cs typeface="Vrinda" panose="020B0502040204020203" pitchFamily="34" charset="0"/>
                        </a:rPr>
                        <m:t>𝐵𝑎𝑙𝑎𝑛𝑐𝑒</m:t>
                      </m:r>
                      <m:r>
                        <a:rPr lang="en-US" i="1">
                          <a:latin typeface="Cambria Math" panose="02040503050406030204" pitchFamily="18" charset="0"/>
                          <a:ea typeface="MS Mincho" panose="02020609040205080304" pitchFamily="49" charset="-128"/>
                          <a:cs typeface="Vrinda" panose="020B0502040204020203" pitchFamily="34" charset="0"/>
                        </a:rPr>
                        <m:t> </m:t>
                      </m:r>
                      <m:r>
                        <a:rPr lang="en-US" i="1">
                          <a:latin typeface="Cambria Math" panose="02040503050406030204" pitchFamily="18" charset="0"/>
                          <a:ea typeface="MS Mincho" panose="02020609040205080304" pitchFamily="49" charset="-128"/>
                          <a:cs typeface="Vrinda" panose="020B0502040204020203" pitchFamily="34" charset="0"/>
                        </a:rPr>
                        <m:t>𝑃𝑟𝑒𝑐𝑖𝑠𝑖𝑜𝑛</m:t>
                      </m:r>
                      <m:r>
                        <a:rPr lang="en-US" i="1">
                          <a:latin typeface="Cambria Math" panose="02040503050406030204" pitchFamily="18" charset="0"/>
                          <a:ea typeface="MS Mincho" panose="02020609040205080304" pitchFamily="49" charset="-128"/>
                          <a:cs typeface="Vrinda" panose="020B0502040204020203" pitchFamily="34" charset="0"/>
                        </a:rPr>
                        <m:t>=</m:t>
                      </m:r>
                      <m:f>
                        <m:fPr>
                          <m:ctrlPr>
                            <a:rPr lang="en-US" i="1">
                              <a:latin typeface="Cambria Math" panose="02040503050406030204" pitchFamily="18" charset="0"/>
                              <a:ea typeface="MS Mincho" panose="02020609040205080304" pitchFamily="49" charset="-128"/>
                            </a:rPr>
                          </m:ctrlPr>
                        </m:fPr>
                        <m:num>
                          <m:r>
                            <a:rPr lang="en-US" i="1">
                              <a:latin typeface="Cambria Math" panose="02040503050406030204" pitchFamily="18" charset="0"/>
                              <a:ea typeface="MS Mincho" panose="02020609040205080304" pitchFamily="49" charset="-128"/>
                              <a:cs typeface="Vrinda" panose="020B0502040204020203" pitchFamily="34" charset="0"/>
                            </a:rPr>
                            <m:t>1</m:t>
                          </m:r>
                        </m:num>
                        <m:den>
                          <m:r>
                            <a:rPr lang="en-US" i="1">
                              <a:latin typeface="Cambria Math" panose="02040503050406030204" pitchFamily="18" charset="0"/>
                              <a:ea typeface="MS Mincho" panose="02020609040205080304" pitchFamily="49" charset="-128"/>
                              <a:cs typeface="Vrinda" panose="020B0502040204020203" pitchFamily="34" charset="0"/>
                            </a:rPr>
                            <m:t>4</m:t>
                          </m:r>
                        </m:den>
                      </m:f>
                      <m:nary>
                        <m:naryPr>
                          <m:chr m:val="∑"/>
                          <m:limLoc m:val="undOvr"/>
                          <m:ctrlPr>
                            <a:rPr lang="en-US" i="1">
                              <a:latin typeface="Cambria Math" panose="02040503050406030204" pitchFamily="18" charset="0"/>
                              <a:ea typeface="MS Mincho" panose="02020609040205080304" pitchFamily="49" charset="-128"/>
                            </a:rPr>
                          </m:ctrlPr>
                        </m:naryPr>
                        <m:sub>
                          <m:r>
                            <a:rPr lang="en-US" i="1">
                              <a:latin typeface="Cambria Math" panose="02040503050406030204" pitchFamily="18" charset="0"/>
                              <a:ea typeface="MS Mincho" panose="02020609040205080304" pitchFamily="49" charset="-128"/>
                              <a:cs typeface="Vrinda" panose="020B0502040204020203" pitchFamily="34" charset="0"/>
                            </a:rPr>
                            <m:t>𝑐𝑙𝑎𝑠𝑠</m:t>
                          </m:r>
                          <m:r>
                            <a:rPr lang="en-US" i="1">
                              <a:latin typeface="Cambria Math" panose="02040503050406030204" pitchFamily="18" charset="0"/>
                              <a:ea typeface="MS Mincho" panose="02020609040205080304" pitchFamily="49" charset="-128"/>
                              <a:cs typeface="Vrinda" panose="020B0502040204020203" pitchFamily="34" charset="0"/>
                            </a:rPr>
                            <m:t>=1</m:t>
                          </m:r>
                        </m:sub>
                        <m:sup>
                          <m:r>
                            <a:rPr lang="en-US" i="1">
                              <a:latin typeface="Cambria Math" panose="02040503050406030204" pitchFamily="18" charset="0"/>
                              <a:ea typeface="MS Mincho" panose="02020609040205080304" pitchFamily="49" charset="-128"/>
                              <a:cs typeface="Vrinda" panose="020B0502040204020203" pitchFamily="34" charset="0"/>
                            </a:rPr>
                            <m:t>4</m:t>
                          </m:r>
                        </m:sup>
                        <m:e>
                          <m:f>
                            <m:fPr>
                              <m:ctrlPr>
                                <a:rPr lang="en-US" i="1">
                                  <a:latin typeface="Cambria Math" panose="02040503050406030204" pitchFamily="18" charset="0"/>
                                  <a:ea typeface="MS Mincho" panose="02020609040205080304" pitchFamily="49" charset="-128"/>
                                </a:rPr>
                              </m:ctrlPr>
                            </m:fPr>
                            <m:num>
                              <m:r>
                                <a:rPr lang="en-US" i="1">
                                  <a:latin typeface="Cambria Math" panose="02040503050406030204" pitchFamily="18" charset="0"/>
                                  <a:ea typeface="MS Mincho" panose="02020609040205080304" pitchFamily="49" charset="-128"/>
                                  <a:cs typeface="Vrinda" panose="020B0502040204020203" pitchFamily="34" charset="0"/>
                                </a:rPr>
                                <m:t>𝑇𝑟𝑢𝑒</m:t>
                              </m:r>
                              <m:r>
                                <a:rPr lang="en-US" i="1">
                                  <a:latin typeface="Cambria Math" panose="02040503050406030204" pitchFamily="18" charset="0"/>
                                  <a:ea typeface="MS Mincho" panose="02020609040205080304" pitchFamily="49" charset="-128"/>
                                  <a:cs typeface="Vrinda" panose="020B0502040204020203" pitchFamily="34" charset="0"/>
                                </a:rPr>
                                <m:t> </m:t>
                              </m:r>
                              <m:r>
                                <a:rPr lang="en-US" i="1">
                                  <a:latin typeface="Cambria Math" panose="02040503050406030204" pitchFamily="18" charset="0"/>
                                  <a:ea typeface="MS Mincho" panose="02020609040205080304" pitchFamily="49" charset="-128"/>
                                  <a:cs typeface="Vrinda" panose="020B0502040204020203" pitchFamily="34" charset="0"/>
                                </a:rPr>
                                <m:t>𝑐𝑙𝑎𝑠𝑠</m:t>
                              </m:r>
                            </m:num>
                            <m:den>
                              <m:d>
                                <m:dPr>
                                  <m:ctrlPr>
                                    <a:rPr lang="en-US" i="1">
                                      <a:latin typeface="Cambria Math" panose="02040503050406030204" pitchFamily="18" charset="0"/>
                                      <a:ea typeface="MS Mincho" panose="02020609040205080304" pitchFamily="49" charset="-128"/>
                                    </a:rPr>
                                  </m:ctrlPr>
                                </m:dPr>
                                <m:e>
                                  <m:r>
                                    <a:rPr lang="en-US" i="1">
                                      <a:latin typeface="Cambria Math" panose="02040503050406030204" pitchFamily="18" charset="0"/>
                                      <a:ea typeface="MS Mincho" panose="02020609040205080304" pitchFamily="49" charset="-128"/>
                                      <a:cs typeface="Vrinda" panose="020B0502040204020203" pitchFamily="34" charset="0"/>
                                    </a:rPr>
                                    <m:t>𝑇𝑟𝑢𝑒</m:t>
                                  </m:r>
                                  <m:r>
                                    <a:rPr lang="en-US" i="1">
                                      <a:latin typeface="Cambria Math" panose="02040503050406030204" pitchFamily="18" charset="0"/>
                                      <a:ea typeface="MS Mincho" panose="02020609040205080304" pitchFamily="49" charset="-128"/>
                                      <a:cs typeface="Vrinda" panose="020B0502040204020203" pitchFamily="34" charset="0"/>
                                    </a:rPr>
                                    <m:t> </m:t>
                                  </m:r>
                                  <m:r>
                                    <a:rPr lang="en-US" i="1">
                                      <a:latin typeface="Cambria Math" panose="02040503050406030204" pitchFamily="18" charset="0"/>
                                      <a:ea typeface="MS Mincho" panose="02020609040205080304" pitchFamily="49" charset="-128"/>
                                      <a:cs typeface="Vrinda" panose="020B0502040204020203" pitchFamily="34" charset="0"/>
                                    </a:rPr>
                                    <m:t>𝑐𝑙𝑎𝑠𝑠</m:t>
                                  </m:r>
                                  <m:r>
                                    <a:rPr lang="en-US" i="1">
                                      <a:latin typeface="Cambria Math" panose="02040503050406030204" pitchFamily="18" charset="0"/>
                                      <a:ea typeface="MS Mincho" panose="02020609040205080304" pitchFamily="49" charset="-128"/>
                                      <a:cs typeface="Vrinda" panose="020B0502040204020203" pitchFamily="34" charset="0"/>
                                    </a:rPr>
                                    <m:t>+</m:t>
                                  </m:r>
                                  <m:r>
                                    <a:rPr lang="en-US" i="1">
                                      <a:latin typeface="Cambria Math" panose="02040503050406030204" pitchFamily="18" charset="0"/>
                                      <a:ea typeface="MS Mincho" panose="02020609040205080304" pitchFamily="49" charset="-128"/>
                                      <a:cs typeface="Vrinda" panose="020B0502040204020203" pitchFamily="34" charset="0"/>
                                    </a:rPr>
                                    <m:t>𝐹𝑎𝑙𝑠𝑒</m:t>
                                  </m:r>
                                  <m:r>
                                    <a:rPr lang="en-US" i="1">
                                      <a:latin typeface="Cambria Math" panose="02040503050406030204" pitchFamily="18" charset="0"/>
                                      <a:ea typeface="MS Mincho" panose="02020609040205080304" pitchFamily="49" charset="-128"/>
                                      <a:cs typeface="Vrinda" panose="020B0502040204020203" pitchFamily="34" charset="0"/>
                                    </a:rPr>
                                    <m:t> </m:t>
                                  </m:r>
                                  <m:r>
                                    <a:rPr lang="en-US" i="1">
                                      <a:latin typeface="Cambria Math" panose="02040503050406030204" pitchFamily="18" charset="0"/>
                                      <a:ea typeface="MS Mincho" panose="02020609040205080304" pitchFamily="49" charset="-128"/>
                                      <a:cs typeface="Vrinda" panose="020B0502040204020203" pitchFamily="34" charset="0"/>
                                    </a:rPr>
                                    <m:t>𝑐𝑙𝑎𝑠𝑠</m:t>
                                  </m:r>
                                </m:e>
                              </m:d>
                            </m:den>
                          </m:f>
                        </m:e>
                      </m:nary>
                    </m:oMath>
                  </m:oMathPara>
                </a14:m>
                <a:endParaRPr lang="en-US" dirty="0">
                  <a:latin typeface="Calibri" panose="020F0502020204030204" pitchFamily="34" charset="0"/>
                  <a:ea typeface="Calibri" panose="020F0502020204030204" pitchFamily="34" charset="0"/>
                  <a:cs typeface="Vrinda" panose="020B0502040204020203" pitchFamily="34" charset="0"/>
                </a:endParaRPr>
              </a:p>
            </p:txBody>
          </p:sp>
        </mc:Choice>
        <mc:Fallback xmlns="">
          <p:sp>
            <p:nvSpPr>
              <p:cNvPr id="9" name="Rectangle 8">
                <a:extLst>
                  <a:ext uri="{FF2B5EF4-FFF2-40B4-BE49-F238E27FC236}">
                    <a16:creationId xmlns:a16="http://schemas.microsoft.com/office/drawing/2014/main" id="{1C27AEBE-8377-401E-90BF-F8DC653B812A}"/>
                  </a:ext>
                </a:extLst>
              </p:cNvPr>
              <p:cNvSpPr>
                <a:spLocks noRot="1" noChangeAspect="1" noMove="1" noResize="1" noEditPoints="1" noAdjustHandles="1" noChangeArrowheads="1" noChangeShapeType="1" noTextEdit="1"/>
              </p:cNvSpPr>
              <p:nvPr/>
            </p:nvSpPr>
            <p:spPr>
              <a:xfrm>
                <a:off x="-599" y="3527193"/>
                <a:ext cx="6353368" cy="950004"/>
              </a:xfrm>
              <a:prstGeom prst="rect">
                <a:avLst/>
              </a:prstGeom>
              <a:blipFill>
                <a:blip r:embed="rId6"/>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5E085FEE-2C46-4E4A-B3C1-F2C3AECE84A8}"/>
              </a:ext>
            </a:extLst>
          </p:cNvPr>
          <p:cNvSpPr txBox="1"/>
          <p:nvPr/>
        </p:nvSpPr>
        <p:spPr>
          <a:xfrm>
            <a:off x="5908680" y="3597879"/>
            <a:ext cx="3140921"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Confusion matrix of possible cases of solar power ramp events</a:t>
            </a:r>
          </a:p>
        </p:txBody>
      </p:sp>
      <p:pic>
        <p:nvPicPr>
          <p:cNvPr id="11" name="Picture 10">
            <a:extLst>
              <a:ext uri="{FF2B5EF4-FFF2-40B4-BE49-F238E27FC236}">
                <a16:creationId xmlns:a16="http://schemas.microsoft.com/office/drawing/2014/main" id="{186CCE2D-25CF-47D5-9DBD-9E1C670FA800}"/>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844878" y="1841436"/>
            <a:ext cx="3207567" cy="1844040"/>
          </a:xfrm>
          <a:prstGeom prst="rect">
            <a:avLst/>
          </a:prstGeom>
          <a:noFill/>
          <a:ln>
            <a:noFill/>
          </a:ln>
        </p:spPr>
      </p:pic>
      <p:sp>
        <p:nvSpPr>
          <p:cNvPr id="12" name="Text Placeholder 19">
            <a:extLst>
              <a:ext uri="{FF2B5EF4-FFF2-40B4-BE49-F238E27FC236}">
                <a16:creationId xmlns:a16="http://schemas.microsoft.com/office/drawing/2014/main" id="{1FFCDBBE-DC5B-4F38-9113-228F512F3357}"/>
              </a:ext>
            </a:extLst>
          </p:cNvPr>
          <p:cNvSpPr txBox="1">
            <a:spLocks/>
          </p:cNvSpPr>
          <p:nvPr/>
        </p:nvSpPr>
        <p:spPr>
          <a:xfrm>
            <a:off x="1" y="525370"/>
            <a:ext cx="4952999" cy="64451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defRPr/>
            </a:pPr>
            <a:r>
              <a:rPr lang="en-US" sz="1800" dirty="0">
                <a:latin typeface="Times New Roman" panose="02020603050405020304" pitchFamily="18" charset="0"/>
                <a:cs typeface="Times New Roman" panose="02020603050405020304" pitchFamily="18" charset="0"/>
              </a:rPr>
              <a:t>The evaluation metrics to assess the classification for s</a:t>
            </a:r>
            <a:r>
              <a:rPr lang="en-US" sz="1800" dirty="0">
                <a:latin typeface="Times New Roman" panose="02020603050405020304" pitchFamily="18" charset="0"/>
              </a:rPr>
              <a:t>olar ramp events:</a:t>
            </a:r>
            <a:endParaRPr lang="en-US" sz="180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24019DA7-F99A-4534-99EA-688F03D0E665}"/>
              </a:ext>
            </a:extLst>
          </p:cNvPr>
          <p:cNvSpPr/>
          <p:nvPr/>
        </p:nvSpPr>
        <p:spPr>
          <a:xfrm>
            <a:off x="92962" y="6112641"/>
            <a:ext cx="8228078" cy="369332"/>
          </a:xfrm>
          <a:prstGeom prst="rect">
            <a:avLst/>
          </a:prstGeom>
        </p:spPr>
        <p:txBody>
          <a:bodyPr wrap="square">
            <a:spAutoFit/>
          </a:bodyPr>
          <a:lstStyle/>
          <a:p>
            <a:pPr algn="just">
              <a:defRPr/>
            </a:pPr>
            <a:r>
              <a:rPr lang="en-US" dirty="0">
                <a:latin typeface="Times New Roman" panose="02020603050405020304" pitchFamily="18" charset="0"/>
                <a:cs typeface="Times New Roman" panose="02020603050405020304" pitchFamily="18" charset="0"/>
              </a:rPr>
              <a:t>The most suitable metrics for our application are the Diff. Index and the F1 score.</a:t>
            </a: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991B7D0E-55E5-41A6-96CE-03A6E68FBE86}"/>
                  </a:ext>
                </a:extLst>
              </p:cNvPr>
              <p:cNvSpPr/>
              <p:nvPr/>
            </p:nvSpPr>
            <p:spPr>
              <a:xfrm>
                <a:off x="92962" y="4665186"/>
                <a:ext cx="3741189" cy="801438"/>
              </a:xfrm>
              <a:prstGeom prst="rect">
                <a:avLst/>
              </a:prstGeom>
              <a:ln>
                <a:noFill/>
              </a:ln>
            </p:spPr>
            <p:txBody>
              <a:bodyPr wrap="square">
                <a:spAutoFit/>
              </a:bodyPr>
              <a:lstStyle/>
              <a:p>
                <a:pPr algn="ctr">
                  <a:lnSpc>
                    <a:spcPct val="107000"/>
                  </a:lnSpc>
                  <a:spcAft>
                    <a:spcPts val="800"/>
                  </a:spcAft>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ea typeface="MS Mincho" panose="02020609040205080304" pitchFamily="49" charset="-128"/>
                          <a:cs typeface="Vrinda" panose="020B0502040204020203" pitchFamily="34" charset="0"/>
                        </a:rPr>
                        <m:t>𝐹</m:t>
                      </m:r>
                      <m:r>
                        <a:rPr lang="en-US" i="1">
                          <a:latin typeface="Cambria Math" panose="02040503050406030204" pitchFamily="18" charset="0"/>
                          <a:ea typeface="MS Mincho" panose="02020609040205080304" pitchFamily="49" charset="-128"/>
                          <a:cs typeface="Vrinda" panose="020B0502040204020203" pitchFamily="34" charset="0"/>
                        </a:rPr>
                        <m:t>1 </m:t>
                      </m:r>
                      <m:r>
                        <a:rPr lang="en-US" i="1">
                          <a:latin typeface="Cambria Math" panose="02040503050406030204" pitchFamily="18" charset="0"/>
                          <a:ea typeface="MS Mincho" panose="02020609040205080304" pitchFamily="49" charset="-128"/>
                          <a:cs typeface="Vrinda" panose="020B0502040204020203" pitchFamily="34" charset="0"/>
                        </a:rPr>
                        <m:t>𝑠𝑐𝑜𝑟𝑒</m:t>
                      </m:r>
                      <m:r>
                        <a:rPr lang="en-US" i="1">
                          <a:latin typeface="Cambria Math" panose="02040503050406030204" pitchFamily="18" charset="0"/>
                          <a:ea typeface="MS Mincho" panose="02020609040205080304" pitchFamily="49" charset="-128"/>
                          <a:cs typeface="Vrinda" panose="020B0502040204020203" pitchFamily="34" charset="0"/>
                        </a:rPr>
                        <m:t>=</m:t>
                      </m:r>
                      <m:f>
                        <m:fPr>
                          <m:ctrlPr>
                            <a:rPr lang="en-US" i="1">
                              <a:latin typeface="Cambria Math" panose="02040503050406030204" pitchFamily="18" charset="0"/>
                              <a:ea typeface="MS Mincho" panose="02020609040205080304" pitchFamily="49" charset="-128"/>
                              <a:cs typeface="Vrinda" panose="020B0502040204020203" pitchFamily="34" charset="0"/>
                            </a:rPr>
                          </m:ctrlPr>
                        </m:fPr>
                        <m:num>
                          <m:r>
                            <a:rPr lang="en-US" i="1">
                              <a:latin typeface="Cambria Math" panose="02040503050406030204" pitchFamily="18" charset="0"/>
                              <a:ea typeface="MS Mincho" panose="02020609040205080304" pitchFamily="49" charset="-128"/>
                              <a:cs typeface="Vrinda" panose="020B0502040204020203" pitchFamily="34" charset="0"/>
                            </a:rPr>
                            <m:t>2∗(</m:t>
                          </m:r>
                          <m:r>
                            <a:rPr lang="en-US" i="1">
                              <a:latin typeface="Cambria Math" panose="02040503050406030204" pitchFamily="18" charset="0"/>
                              <a:ea typeface="MS Mincho" panose="02020609040205080304" pitchFamily="49" charset="-128"/>
                              <a:cs typeface="Vrinda" panose="020B0502040204020203" pitchFamily="34" charset="0"/>
                            </a:rPr>
                            <m:t>𝑃𝑟𝑒𝑐𝑖𝑠𝑖𝑜𝑛</m:t>
                          </m:r>
                          <m:r>
                            <a:rPr lang="en-US" i="1">
                              <a:latin typeface="Cambria Math" panose="02040503050406030204" pitchFamily="18" charset="0"/>
                              <a:ea typeface="MS Mincho" panose="02020609040205080304" pitchFamily="49" charset="-128"/>
                              <a:cs typeface="Vrinda" panose="020B0502040204020203" pitchFamily="34" charset="0"/>
                            </a:rPr>
                            <m:t>∗</m:t>
                          </m:r>
                          <m:r>
                            <a:rPr lang="en-US" i="1">
                              <a:latin typeface="Cambria Math" panose="02040503050406030204" pitchFamily="18" charset="0"/>
                              <a:ea typeface="MS Mincho" panose="02020609040205080304" pitchFamily="49" charset="-128"/>
                              <a:cs typeface="Vrinda" panose="020B0502040204020203" pitchFamily="34" charset="0"/>
                            </a:rPr>
                            <m:t>𝑅𝑒𝑐𝑎𝑙𝑙</m:t>
                          </m:r>
                          <m:r>
                            <a:rPr lang="en-US" i="1">
                              <a:latin typeface="Cambria Math" panose="02040503050406030204" pitchFamily="18" charset="0"/>
                              <a:ea typeface="MS Mincho" panose="02020609040205080304" pitchFamily="49" charset="-128"/>
                              <a:cs typeface="Vrinda" panose="020B0502040204020203" pitchFamily="34" charset="0"/>
                            </a:rPr>
                            <m:t>)</m:t>
                          </m:r>
                        </m:num>
                        <m:den>
                          <m:d>
                            <m:dPr>
                              <m:ctrlPr>
                                <a:rPr lang="en-US" i="1">
                                  <a:latin typeface="Cambria Math" panose="02040503050406030204" pitchFamily="18" charset="0"/>
                                  <a:ea typeface="MS Mincho" panose="02020609040205080304" pitchFamily="49" charset="-128"/>
                                  <a:cs typeface="Vrinda" panose="020B0502040204020203" pitchFamily="34" charset="0"/>
                                </a:rPr>
                              </m:ctrlPr>
                            </m:dPr>
                            <m:e>
                              <m:r>
                                <a:rPr lang="en-US" i="1">
                                  <a:latin typeface="Cambria Math" panose="02040503050406030204" pitchFamily="18" charset="0"/>
                                  <a:ea typeface="MS Mincho" panose="02020609040205080304" pitchFamily="49" charset="-128"/>
                                  <a:cs typeface="Vrinda" panose="020B0502040204020203" pitchFamily="34" charset="0"/>
                                </a:rPr>
                                <m:t>𝑃𝑟𝑒𝑐𝑖𝑠𝑖𝑜𝑛</m:t>
                              </m:r>
                              <m:r>
                                <a:rPr lang="en-US" i="1">
                                  <a:latin typeface="Cambria Math" panose="02040503050406030204" pitchFamily="18" charset="0"/>
                                  <a:ea typeface="MS Mincho" panose="02020609040205080304" pitchFamily="49" charset="-128"/>
                                  <a:cs typeface="Vrinda" panose="020B0502040204020203" pitchFamily="34" charset="0"/>
                                </a:rPr>
                                <m:t>+</m:t>
                              </m:r>
                              <m:r>
                                <a:rPr lang="en-US" i="1">
                                  <a:latin typeface="Cambria Math" panose="02040503050406030204" pitchFamily="18" charset="0"/>
                                  <a:ea typeface="MS Mincho" panose="02020609040205080304" pitchFamily="49" charset="-128"/>
                                  <a:cs typeface="Vrinda" panose="020B0502040204020203" pitchFamily="34" charset="0"/>
                                </a:rPr>
                                <m:t>𝑅𝑒𝑐𝑎𝑙𝑙</m:t>
                              </m:r>
                            </m:e>
                          </m:d>
                        </m:den>
                      </m:f>
                    </m:oMath>
                  </m:oMathPara>
                </a14:m>
                <a:endParaRPr lang="en-US" dirty="0">
                  <a:latin typeface="Calibri" panose="020F0502020204030204" pitchFamily="34" charset="0"/>
                  <a:ea typeface="Calibri" panose="020F0502020204030204" pitchFamily="34" charset="0"/>
                  <a:cs typeface="Vrinda" panose="020B0502040204020203" pitchFamily="34" charset="0"/>
                </a:endParaRPr>
              </a:p>
            </p:txBody>
          </p:sp>
        </mc:Choice>
        <mc:Fallback xmlns="">
          <p:sp>
            <p:nvSpPr>
              <p:cNvPr id="14" name="Rectangle 13">
                <a:extLst>
                  <a:ext uri="{FF2B5EF4-FFF2-40B4-BE49-F238E27FC236}">
                    <a16:creationId xmlns:a16="http://schemas.microsoft.com/office/drawing/2014/main" id="{991B7D0E-55E5-41A6-96CE-03A6E68FBE86}"/>
                  </a:ext>
                </a:extLst>
              </p:cNvPr>
              <p:cNvSpPr>
                <a:spLocks noRot="1" noChangeAspect="1" noMove="1" noResize="1" noEditPoints="1" noAdjustHandles="1" noChangeArrowheads="1" noChangeShapeType="1" noTextEdit="1"/>
              </p:cNvSpPr>
              <p:nvPr/>
            </p:nvSpPr>
            <p:spPr>
              <a:xfrm>
                <a:off x="92962" y="4665186"/>
                <a:ext cx="3741189" cy="801438"/>
              </a:xfrm>
              <a:prstGeom prst="rect">
                <a:avLst/>
              </a:prstGeom>
              <a:blipFill>
                <a:blip r:embed="rId8"/>
                <a:stretch>
                  <a:fillRect/>
                </a:stretch>
              </a:blipFill>
              <a:ln>
                <a:noFill/>
              </a:ln>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2D44AE79-DC8D-4D32-8D49-2E5464D5B3A9}"/>
              </a:ext>
            </a:extLst>
          </p:cNvPr>
          <p:cNvGrpSpPr/>
          <p:nvPr/>
        </p:nvGrpSpPr>
        <p:grpSpPr>
          <a:xfrm>
            <a:off x="5154970" y="647159"/>
            <a:ext cx="3897475" cy="980936"/>
            <a:chOff x="5154970" y="647159"/>
            <a:chExt cx="3897475" cy="980936"/>
          </a:xfrm>
        </p:grpSpPr>
        <p:sp>
          <p:nvSpPr>
            <p:cNvPr id="17" name="Rectangle 16">
              <a:extLst>
                <a:ext uri="{FF2B5EF4-FFF2-40B4-BE49-F238E27FC236}">
                  <a16:creationId xmlns:a16="http://schemas.microsoft.com/office/drawing/2014/main" id="{839211A3-91F4-42BE-92A0-46D94AE987BC}"/>
                </a:ext>
              </a:extLst>
            </p:cNvPr>
            <p:cNvSpPr/>
            <p:nvPr/>
          </p:nvSpPr>
          <p:spPr>
            <a:xfrm>
              <a:off x="5368812" y="647159"/>
              <a:ext cx="3683633" cy="923330"/>
            </a:xfrm>
            <a:prstGeom prst="rect">
              <a:avLst/>
            </a:prstGeom>
            <a:ln>
              <a:solidFill>
                <a:srgbClr val="92D050"/>
              </a:solidFill>
            </a:ln>
          </p:spPr>
          <p:txBody>
            <a:bodyPr wrap="square">
              <a:spAutoFit/>
            </a:bodyPr>
            <a:lstStyle/>
            <a:p>
              <a:r>
                <a:rPr lang="en-US" b="1" dirty="0">
                  <a:latin typeface="Times New Roman" panose="02020603050405020304" pitchFamily="18" charset="0"/>
                  <a:cs typeface="Times New Roman" panose="02020603050405020304" pitchFamily="18" charset="0"/>
                </a:rPr>
                <a:t>Objective: </a:t>
              </a:r>
              <a:r>
                <a:rPr lang="en-US" dirty="0">
                  <a:latin typeface="Times New Roman" panose="02020603050405020304" pitchFamily="18" charset="0"/>
                  <a:cs typeface="Times New Roman" panose="02020603050405020304" pitchFamily="18" charset="0"/>
                </a:rPr>
                <a:t>Increase the true events,      	           Decrease the false events.</a:t>
              </a:r>
            </a:p>
            <a:p>
              <a:endParaRPr lang="en-US" dirty="0">
                <a:latin typeface="Times New Roman" panose="02020603050405020304" pitchFamily="18" charset="0"/>
                <a:cs typeface="Times New Roman" panose="02020603050405020304" pitchFamily="18" charset="0"/>
              </a:endParaRPr>
            </a:p>
          </p:txBody>
        </p:sp>
        <p:grpSp>
          <p:nvGrpSpPr>
            <p:cNvPr id="18" name="Group 17">
              <a:extLst>
                <a:ext uri="{FF2B5EF4-FFF2-40B4-BE49-F238E27FC236}">
                  <a16:creationId xmlns:a16="http://schemas.microsoft.com/office/drawing/2014/main" id="{76734E2B-7125-4C6A-8585-36A9E94033CF}"/>
                </a:ext>
              </a:extLst>
            </p:cNvPr>
            <p:cNvGrpSpPr/>
            <p:nvPr/>
          </p:nvGrpSpPr>
          <p:grpSpPr>
            <a:xfrm>
              <a:off x="5154970" y="1256567"/>
              <a:ext cx="3720965" cy="371528"/>
              <a:chOff x="5847113" y="115573"/>
              <a:chExt cx="3130714" cy="371528"/>
            </a:xfrm>
          </p:grpSpPr>
          <p:grpSp>
            <p:nvGrpSpPr>
              <p:cNvPr id="19" name="Group 18">
                <a:extLst>
                  <a:ext uri="{FF2B5EF4-FFF2-40B4-BE49-F238E27FC236}">
                    <a16:creationId xmlns:a16="http://schemas.microsoft.com/office/drawing/2014/main" id="{089A41BF-C5DC-480E-B6C6-290C43636290}"/>
                  </a:ext>
                </a:extLst>
              </p:cNvPr>
              <p:cNvGrpSpPr/>
              <p:nvPr/>
            </p:nvGrpSpPr>
            <p:grpSpPr>
              <a:xfrm>
                <a:off x="5847113" y="117769"/>
                <a:ext cx="1507336" cy="369332"/>
                <a:chOff x="5847113" y="117769"/>
                <a:chExt cx="1507336" cy="369332"/>
              </a:xfrm>
            </p:grpSpPr>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7A152BD3-46C1-45D6-95E1-E3BE50CBD134}"/>
                        </a:ext>
                      </a:extLst>
                    </p:cNvPr>
                    <p:cNvSpPr/>
                    <p:nvPr/>
                  </p:nvSpPr>
                  <p:spPr>
                    <a:xfrm>
                      <a:off x="5847113" y="117769"/>
                      <a:ext cx="15073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MS Mincho" panose="02020609040205080304" pitchFamily="49" charset="-128"/>
                                <a:cs typeface="Vrinda" panose="020B0502040204020203" pitchFamily="34" charset="0"/>
                              </a:rPr>
                              <m:t>𝑇𝑟𝑢𝑒</m:t>
                            </m:r>
                            <m:r>
                              <a:rPr lang="en-US" i="1" smtClean="0">
                                <a:latin typeface="Cambria Math" panose="02040503050406030204" pitchFamily="18" charset="0"/>
                                <a:ea typeface="MS Mincho" panose="02020609040205080304" pitchFamily="49" charset="-128"/>
                                <a:cs typeface="Vrinda" panose="020B0502040204020203" pitchFamily="34" charset="0"/>
                              </a:rPr>
                              <m:t> </m:t>
                            </m:r>
                            <m:r>
                              <a:rPr lang="en-US" b="0" i="1" smtClean="0">
                                <a:latin typeface="Cambria Math" panose="02040503050406030204" pitchFamily="18" charset="0"/>
                                <a:ea typeface="MS Mincho" panose="02020609040205080304" pitchFamily="49" charset="-128"/>
                                <a:cs typeface="Vrinda" panose="020B0502040204020203" pitchFamily="34" charset="0"/>
                              </a:rPr>
                              <m:t>𝐸𝑣𝑒𝑛𝑡𝑠</m:t>
                            </m:r>
                          </m:oMath>
                        </m:oMathPara>
                      </a14:m>
                      <a:endParaRPr lang="en-US" dirty="0"/>
                    </a:p>
                  </p:txBody>
                </p:sp>
              </mc:Choice>
              <mc:Fallback xmlns="">
                <p:sp>
                  <p:nvSpPr>
                    <p:cNvPr id="30" name="Rectangle 29">
                      <a:extLst>
                        <a:ext uri="{FF2B5EF4-FFF2-40B4-BE49-F238E27FC236}">
                          <a16:creationId xmlns:a16="http://schemas.microsoft.com/office/drawing/2014/main" id="{F75901E3-0CB0-4891-BFE4-C1657DEF6EBA}"/>
                        </a:ext>
                      </a:extLst>
                    </p:cNvPr>
                    <p:cNvSpPr>
                      <a:spLocks noRot="1" noChangeAspect="1" noMove="1" noResize="1" noEditPoints="1" noAdjustHandles="1" noChangeArrowheads="1" noChangeShapeType="1" noTextEdit="1"/>
                    </p:cNvSpPr>
                    <p:nvPr/>
                  </p:nvSpPr>
                  <p:spPr>
                    <a:xfrm>
                      <a:off x="5847113" y="117769"/>
                      <a:ext cx="1507336" cy="369332"/>
                    </a:xfrm>
                    <a:prstGeom prst="rect">
                      <a:avLst/>
                    </a:prstGeom>
                    <a:blipFill>
                      <a:blip r:embed="rId10"/>
                      <a:stretch>
                        <a:fillRect/>
                      </a:stretch>
                    </a:blipFill>
                  </p:spPr>
                  <p:txBody>
                    <a:bodyPr/>
                    <a:lstStyle/>
                    <a:p>
                      <a:r>
                        <a:rPr lang="en-US">
                          <a:noFill/>
                        </a:rPr>
                        <a:t> </a:t>
                      </a:r>
                    </a:p>
                  </p:txBody>
                </p:sp>
              </mc:Fallback>
            </mc:AlternateContent>
            <p:sp>
              <p:nvSpPr>
                <p:cNvPr id="24" name="Arrow: Up 23">
                  <a:extLst>
                    <a:ext uri="{FF2B5EF4-FFF2-40B4-BE49-F238E27FC236}">
                      <a16:creationId xmlns:a16="http://schemas.microsoft.com/office/drawing/2014/main" id="{7694D59E-10F8-4861-96E1-1815D20EEEDA}"/>
                    </a:ext>
                  </a:extLst>
                </p:cNvPr>
                <p:cNvSpPr/>
                <p:nvPr/>
              </p:nvSpPr>
              <p:spPr>
                <a:xfrm>
                  <a:off x="7135703" y="136704"/>
                  <a:ext cx="133003" cy="2435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62FE1BD9-E020-4C48-B2DE-F3B8CE54A1C4}"/>
                  </a:ext>
                </a:extLst>
              </p:cNvPr>
              <p:cNvGrpSpPr/>
              <p:nvPr/>
            </p:nvGrpSpPr>
            <p:grpSpPr>
              <a:xfrm>
                <a:off x="7325955" y="115573"/>
                <a:ext cx="1651872" cy="369332"/>
                <a:chOff x="7325955" y="115573"/>
                <a:chExt cx="1651872" cy="369332"/>
              </a:xfrm>
            </p:grpSpPr>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873CCDB-9D92-4656-B9E4-C0611D8A5C23}"/>
                        </a:ext>
                      </a:extLst>
                    </p:cNvPr>
                    <p:cNvSpPr/>
                    <p:nvPr/>
                  </p:nvSpPr>
                  <p:spPr>
                    <a:xfrm>
                      <a:off x="7325955" y="115573"/>
                      <a:ext cx="1651872" cy="369332"/>
                    </a:xfrm>
                    <a:prstGeom prst="rect">
                      <a:avLst/>
                    </a:prstGeom>
                  </p:spPr>
                  <p:txBody>
                    <a:bodyPr wrap="square">
                      <a:spAutoFit/>
                    </a:bodyPr>
                    <a:lstStyle/>
                    <a:p>
                      <a:r>
                        <a:rPr lang="en-US" b="0" i="1" dirty="0">
                          <a:latin typeface="Times New Roman" panose="02020603050405020304" pitchFamily="18" charset="0"/>
                          <a:ea typeface="MS Mincho" panose="02020609040205080304" pitchFamily="49" charset="-128"/>
                          <a:cs typeface="Times New Roman" panose="02020603050405020304" pitchFamily="18" charset="0"/>
                        </a:rPr>
                        <a:t>&amp;   F</a:t>
                      </a:r>
                      <a14:m>
                        <m:oMath xmlns:m="http://schemas.openxmlformats.org/officeDocument/2006/math">
                          <m:r>
                            <a:rPr lang="en-US" b="0" i="1" smtClean="0">
                              <a:latin typeface="Cambria Math" panose="02040503050406030204" pitchFamily="18" charset="0"/>
                              <a:ea typeface="MS Mincho" panose="02020609040205080304" pitchFamily="49" charset="-128"/>
                              <a:cs typeface="Vrinda" panose="020B0502040204020203" pitchFamily="34" charset="0"/>
                            </a:rPr>
                            <m:t>𝑎𝑙𝑠𝑒</m:t>
                          </m:r>
                          <m:r>
                            <a:rPr lang="en-US" i="1" smtClean="0">
                              <a:latin typeface="Cambria Math" panose="02040503050406030204" pitchFamily="18" charset="0"/>
                              <a:ea typeface="MS Mincho" panose="02020609040205080304" pitchFamily="49" charset="-128"/>
                              <a:cs typeface="Vrinda" panose="020B0502040204020203" pitchFamily="34" charset="0"/>
                            </a:rPr>
                            <m:t> </m:t>
                          </m:r>
                          <m:r>
                            <a:rPr lang="en-US" b="0" i="1" smtClean="0">
                              <a:latin typeface="Cambria Math" panose="02040503050406030204" pitchFamily="18" charset="0"/>
                              <a:ea typeface="MS Mincho" panose="02020609040205080304" pitchFamily="49" charset="-128"/>
                              <a:cs typeface="Vrinda" panose="020B0502040204020203" pitchFamily="34" charset="0"/>
                            </a:rPr>
                            <m:t>𝐸𝑣𝑒𝑛𝑡𝑠</m:t>
                          </m:r>
                        </m:oMath>
                      </a14:m>
                      <a:endParaRPr lang="en-US" i="1" dirty="0">
                        <a:latin typeface="Times New Roman" panose="02020603050405020304" pitchFamily="18" charset="0"/>
                        <a:cs typeface="Times New Roman" panose="02020603050405020304" pitchFamily="18" charset="0"/>
                      </a:endParaRPr>
                    </a:p>
                  </p:txBody>
                </p:sp>
              </mc:Choice>
              <mc:Fallback xmlns="">
                <p:sp>
                  <p:nvSpPr>
                    <p:cNvPr id="28" name="Rectangle 27">
                      <a:extLst>
                        <a:ext uri="{FF2B5EF4-FFF2-40B4-BE49-F238E27FC236}">
                          <a16:creationId xmlns:a16="http://schemas.microsoft.com/office/drawing/2014/main" id="{54A9B3B3-5F51-486F-B204-A99EEEA3D3B0}"/>
                        </a:ext>
                      </a:extLst>
                    </p:cNvPr>
                    <p:cNvSpPr>
                      <a:spLocks noRot="1" noChangeAspect="1" noMove="1" noResize="1" noEditPoints="1" noAdjustHandles="1" noChangeArrowheads="1" noChangeShapeType="1" noTextEdit="1"/>
                    </p:cNvSpPr>
                    <p:nvPr/>
                  </p:nvSpPr>
                  <p:spPr>
                    <a:xfrm>
                      <a:off x="7325955" y="115573"/>
                      <a:ext cx="1651872" cy="369332"/>
                    </a:xfrm>
                    <a:prstGeom prst="rect">
                      <a:avLst/>
                    </a:prstGeom>
                    <a:blipFill>
                      <a:blip r:embed="rId11"/>
                      <a:stretch>
                        <a:fillRect l="-2795" t="-8197" b="-24590"/>
                      </a:stretch>
                    </a:blipFill>
                  </p:spPr>
                  <p:txBody>
                    <a:bodyPr/>
                    <a:lstStyle/>
                    <a:p>
                      <a:r>
                        <a:rPr lang="en-US">
                          <a:noFill/>
                        </a:rPr>
                        <a:t> </a:t>
                      </a:r>
                    </a:p>
                  </p:txBody>
                </p:sp>
              </mc:Fallback>
            </mc:AlternateContent>
            <p:sp>
              <p:nvSpPr>
                <p:cNvPr id="22" name="Arrow: Up 21">
                  <a:extLst>
                    <a:ext uri="{FF2B5EF4-FFF2-40B4-BE49-F238E27FC236}">
                      <a16:creationId xmlns:a16="http://schemas.microsoft.com/office/drawing/2014/main" id="{5321E772-FCA1-47BD-B1FE-FB913989B6EA}"/>
                    </a:ext>
                  </a:extLst>
                </p:cNvPr>
                <p:cNvSpPr/>
                <p:nvPr/>
              </p:nvSpPr>
              <p:spPr>
                <a:xfrm rot="10800000">
                  <a:off x="8831874" y="158826"/>
                  <a:ext cx="133003" cy="2435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5" name="Rectangle 24">
            <a:extLst>
              <a:ext uri="{FF2B5EF4-FFF2-40B4-BE49-F238E27FC236}">
                <a16:creationId xmlns:a16="http://schemas.microsoft.com/office/drawing/2014/main" id="{A3FE59FB-E9A3-4989-997A-9C57C3CB882E}"/>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103157A1-59FB-46C0-86D1-1A2B02E9A80A}"/>
              </a:ext>
            </a:extLst>
          </p:cNvPr>
          <p:cNvSpPr>
            <a:spLocks noGrp="1"/>
          </p:cNvSpPr>
          <p:nvPr>
            <p:ph type="sldNum" sz="quarter" idx="12"/>
          </p:nvPr>
        </p:nvSpPr>
        <p:spPr/>
        <p:txBody>
          <a:bodyPr/>
          <a:lstStyle/>
          <a:p>
            <a:fld id="{DE7368CD-0EFD-4356-BCD4-9FE5F856A1D8}" type="slidenum">
              <a:rPr lang="en-US" smtClean="0"/>
              <a:t>24</a:t>
            </a:fld>
            <a:endParaRPr lang="en-US"/>
          </a:p>
        </p:txBody>
      </p:sp>
      <p:sp>
        <p:nvSpPr>
          <p:cNvPr id="26" name="Rectangle 25">
            <a:extLst>
              <a:ext uri="{FF2B5EF4-FFF2-40B4-BE49-F238E27FC236}">
                <a16:creationId xmlns:a16="http://schemas.microsoft.com/office/drawing/2014/main" id="{EDF09DAA-3FBB-4E47-88F0-C3187DE0FE90}"/>
              </a:ext>
            </a:extLst>
          </p:cNvPr>
          <p:cNvSpPr/>
          <p:nvPr/>
        </p:nvSpPr>
        <p:spPr>
          <a:xfrm>
            <a:off x="3237473" y="80585"/>
            <a:ext cx="2282997"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Evaluation Metrics</a:t>
            </a:r>
          </a:p>
        </p:txBody>
      </p:sp>
    </p:spTree>
    <p:extLst>
      <p:ext uri="{BB962C8B-B14F-4D97-AF65-F5344CB8AC3E}">
        <p14:creationId xmlns:p14="http://schemas.microsoft.com/office/powerpoint/2010/main" val="941377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00B8AD-D615-4698-8FAF-A6E9B77D8906}"/>
              </a:ext>
            </a:extLst>
          </p:cNvPr>
          <p:cNvSpPr>
            <a:spLocks noGrp="1"/>
          </p:cNvSpPr>
          <p:nvPr>
            <p:ph type="sldNum" sz="quarter" idx="12"/>
          </p:nvPr>
        </p:nvSpPr>
        <p:spPr/>
        <p:txBody>
          <a:bodyPr/>
          <a:lstStyle/>
          <a:p>
            <a:fld id="{10038807-1F43-C242-97ED-819D14105488}" type="slidenum">
              <a:rPr lang="en-US" smtClean="0"/>
              <a:t>25</a:t>
            </a:fld>
            <a:endParaRPr lang="en-US" dirty="0"/>
          </a:p>
        </p:txBody>
      </p:sp>
      <p:sp>
        <p:nvSpPr>
          <p:cNvPr id="8" name="Rectangle 7">
            <a:extLst>
              <a:ext uri="{FF2B5EF4-FFF2-40B4-BE49-F238E27FC236}">
                <a16:creationId xmlns:a16="http://schemas.microsoft.com/office/drawing/2014/main" id="{80B6E1DD-E944-41F0-A9E3-575625CBB70A}"/>
              </a:ext>
            </a:extLst>
          </p:cNvPr>
          <p:cNvSpPr/>
          <p:nvPr/>
        </p:nvSpPr>
        <p:spPr>
          <a:xfrm>
            <a:off x="0" y="743851"/>
            <a:ext cx="3653564"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Regression  or  Classification Models</a:t>
            </a:r>
            <a:endParaRPr lang="en-US" dirty="0"/>
          </a:p>
        </p:txBody>
      </p:sp>
      <p:sp>
        <p:nvSpPr>
          <p:cNvPr id="16" name="Rectangle 15">
            <a:extLst>
              <a:ext uri="{FF2B5EF4-FFF2-40B4-BE49-F238E27FC236}">
                <a16:creationId xmlns:a16="http://schemas.microsoft.com/office/drawing/2014/main" id="{8FA31D68-AF7F-4649-87E8-AE3D7CAF7CD9}"/>
              </a:ext>
            </a:extLst>
          </p:cNvPr>
          <p:cNvSpPr/>
          <p:nvPr/>
        </p:nvSpPr>
        <p:spPr>
          <a:xfrm>
            <a:off x="971614" y="5710547"/>
            <a:ext cx="6220614" cy="369332"/>
          </a:xfrm>
          <a:prstGeom prst="rect">
            <a:avLst/>
          </a:prstGeom>
        </p:spPr>
        <p:txBody>
          <a:bodyPr wrap="none">
            <a:spAutoFit/>
          </a:bodyPr>
          <a:lstStyle/>
          <a:p>
            <a:pPr algn="ctr"/>
            <a:r>
              <a:rPr lang="en-US" dirty="0">
                <a:latin typeface="Times New Roman" panose="02020603050405020304" pitchFamily="18" charset="0"/>
                <a:cs typeface="Times New Roman" panose="02020603050405020304" pitchFamily="18" charset="0"/>
              </a:rPr>
              <a:t>Block diagram of PV solar power ramp event forecasting models</a:t>
            </a:r>
          </a:p>
        </p:txBody>
      </p:sp>
      <p:sp>
        <p:nvSpPr>
          <p:cNvPr id="21" name="Rectangle 20">
            <a:extLst>
              <a:ext uri="{FF2B5EF4-FFF2-40B4-BE49-F238E27FC236}">
                <a16:creationId xmlns:a16="http://schemas.microsoft.com/office/drawing/2014/main" id="{A045D5DE-CD76-4B05-ADA9-05B4B84BC275}"/>
              </a:ext>
            </a:extLst>
          </p:cNvPr>
          <p:cNvSpPr/>
          <p:nvPr/>
        </p:nvSpPr>
        <p:spPr>
          <a:xfrm>
            <a:off x="3832053" y="92613"/>
            <a:ext cx="16225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Methodology</a:t>
            </a:r>
            <a:endParaRPr lang="en-US" sz="2000" b="1" dirty="0"/>
          </a:p>
        </p:txBody>
      </p:sp>
      <p:grpSp>
        <p:nvGrpSpPr>
          <p:cNvPr id="5" name="Group 4">
            <a:extLst>
              <a:ext uri="{FF2B5EF4-FFF2-40B4-BE49-F238E27FC236}">
                <a16:creationId xmlns:a16="http://schemas.microsoft.com/office/drawing/2014/main" id="{B4EBDFFF-66F3-41DF-B6C5-33090C3B2877}"/>
              </a:ext>
            </a:extLst>
          </p:cNvPr>
          <p:cNvGrpSpPr/>
          <p:nvPr/>
        </p:nvGrpSpPr>
        <p:grpSpPr>
          <a:xfrm>
            <a:off x="303184" y="1235478"/>
            <a:ext cx="7771988" cy="3820517"/>
            <a:chOff x="303184" y="1235478"/>
            <a:chExt cx="7771988" cy="3820517"/>
          </a:xfrm>
        </p:grpSpPr>
        <p:sp>
          <p:nvSpPr>
            <p:cNvPr id="19" name="Rectangle: Rounded Corners 18">
              <a:extLst>
                <a:ext uri="{FF2B5EF4-FFF2-40B4-BE49-F238E27FC236}">
                  <a16:creationId xmlns:a16="http://schemas.microsoft.com/office/drawing/2014/main" id="{B768F384-2F1B-4971-B69B-677D146E1226}"/>
                </a:ext>
              </a:extLst>
            </p:cNvPr>
            <p:cNvSpPr/>
            <p:nvPr/>
          </p:nvSpPr>
          <p:spPr>
            <a:xfrm>
              <a:off x="5577304" y="2690659"/>
              <a:ext cx="1659729" cy="112601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solidFill>
                    <a:schemeClr val="tx1"/>
                  </a:solidFill>
                  <a:latin typeface="Times New Roman" panose="02020603050405020304" pitchFamily="18" charset="0"/>
                  <a:cs typeface="Times New Roman" panose="02020603050405020304" pitchFamily="18" charset="0"/>
                </a:rPr>
                <a:t>Task: </a:t>
              </a:r>
            </a:p>
            <a:p>
              <a:pPr lvl="0" algn="ctr"/>
              <a:r>
                <a:rPr lang="en-US" sz="1600" dirty="0">
                  <a:solidFill>
                    <a:schemeClr val="tx1"/>
                  </a:solidFill>
                  <a:latin typeface="Times New Roman" panose="02020603050405020304" pitchFamily="18" charset="0"/>
                  <a:cs typeface="Times New Roman" panose="02020603050405020304" pitchFamily="18" charset="0"/>
                </a:rPr>
                <a:t>(Regression / </a:t>
              </a:r>
            </a:p>
            <a:p>
              <a:pPr lvl="0" algn="ctr"/>
              <a:r>
                <a:rPr lang="en-US" sz="1600" dirty="0">
                  <a:solidFill>
                    <a:schemeClr val="tx1"/>
                  </a:solidFill>
                  <a:latin typeface="Times New Roman" panose="02020603050405020304" pitchFamily="18" charset="0"/>
                  <a:cs typeface="Times New Roman" panose="02020603050405020304" pitchFamily="18" charset="0"/>
                </a:rPr>
                <a:t>Classification)</a:t>
              </a:r>
            </a:p>
          </p:txBody>
        </p:sp>
        <p:grpSp>
          <p:nvGrpSpPr>
            <p:cNvPr id="3" name="Group 2">
              <a:extLst>
                <a:ext uri="{FF2B5EF4-FFF2-40B4-BE49-F238E27FC236}">
                  <a16:creationId xmlns:a16="http://schemas.microsoft.com/office/drawing/2014/main" id="{BB9D3097-B62F-4CF8-B53A-60AA394FF63F}"/>
                </a:ext>
              </a:extLst>
            </p:cNvPr>
            <p:cNvGrpSpPr/>
            <p:nvPr/>
          </p:nvGrpSpPr>
          <p:grpSpPr>
            <a:xfrm>
              <a:off x="303184" y="1235478"/>
              <a:ext cx="7771988" cy="3820517"/>
              <a:chOff x="303184" y="1235478"/>
              <a:chExt cx="7771988" cy="3820517"/>
            </a:xfrm>
          </p:grpSpPr>
          <p:grpSp>
            <p:nvGrpSpPr>
              <p:cNvPr id="9" name="Group 8">
                <a:extLst>
                  <a:ext uri="{FF2B5EF4-FFF2-40B4-BE49-F238E27FC236}">
                    <a16:creationId xmlns:a16="http://schemas.microsoft.com/office/drawing/2014/main" id="{3FC582CE-38D8-4A65-9661-1B5B2B38B169}"/>
                  </a:ext>
                </a:extLst>
              </p:cNvPr>
              <p:cNvGrpSpPr/>
              <p:nvPr/>
            </p:nvGrpSpPr>
            <p:grpSpPr>
              <a:xfrm>
                <a:off x="4643334" y="1235478"/>
                <a:ext cx="3431838" cy="3820517"/>
                <a:chOff x="3552760" y="1028981"/>
                <a:chExt cx="2066499" cy="1837419"/>
              </a:xfrm>
            </p:grpSpPr>
            <p:sp>
              <p:nvSpPr>
                <p:cNvPr id="15" name="Right Arrow 15">
                  <a:extLst>
                    <a:ext uri="{FF2B5EF4-FFF2-40B4-BE49-F238E27FC236}">
                      <a16:creationId xmlns:a16="http://schemas.microsoft.com/office/drawing/2014/main" id="{22197F09-1897-4A29-9558-EED75554132F}"/>
                    </a:ext>
                  </a:extLst>
                </p:cNvPr>
                <p:cNvSpPr/>
                <p:nvPr/>
              </p:nvSpPr>
              <p:spPr>
                <a:xfrm rot="5400000" flipV="1">
                  <a:off x="4437309" y="1458538"/>
                  <a:ext cx="296613" cy="221642"/>
                </a:xfrm>
                <a:prstGeom prst="rightArrow">
                  <a:avLst>
                    <a:gd name="adj1" fmla="val 60000"/>
                    <a:gd name="adj2" fmla="val 50000"/>
                  </a:avLst>
                </a:prstGeom>
                <a:ln>
                  <a:solidFill>
                    <a:srgbClr val="00B050"/>
                  </a:solidFill>
                </a:ln>
              </p:spPr>
              <p:style>
                <a:lnRef idx="0">
                  <a:schemeClr val="accent1">
                    <a:tint val="60000"/>
                    <a:hueOff val="0"/>
                    <a:satOff val="0"/>
                    <a:lumOff val="0"/>
                    <a:alphaOff val="0"/>
                  </a:schemeClr>
                </a:lnRef>
                <a:fillRef idx="2">
                  <a:schemeClr val="accent1">
                    <a:tint val="60000"/>
                    <a:hueOff val="0"/>
                    <a:satOff val="0"/>
                    <a:lumOff val="0"/>
                    <a:alphaOff val="0"/>
                  </a:schemeClr>
                </a:fillRef>
                <a:effectRef idx="1">
                  <a:schemeClr val="accent1">
                    <a:tint val="60000"/>
                    <a:hueOff val="0"/>
                    <a:satOff val="0"/>
                    <a:lumOff val="0"/>
                    <a:alphaOff val="0"/>
                  </a:schemeClr>
                </a:effectRef>
                <a:fontRef idx="minor">
                  <a:schemeClr val="dk1"/>
                </a:fontRef>
              </p:style>
            </p:sp>
            <p:sp>
              <p:nvSpPr>
                <p:cNvPr id="11" name="TextBox 10">
                  <a:extLst>
                    <a:ext uri="{FF2B5EF4-FFF2-40B4-BE49-F238E27FC236}">
                      <a16:creationId xmlns:a16="http://schemas.microsoft.com/office/drawing/2014/main" id="{9DAA336A-515D-4598-AA4D-7BB8BB6D144A}"/>
                    </a:ext>
                  </a:extLst>
                </p:cNvPr>
                <p:cNvSpPr txBox="1"/>
                <p:nvPr/>
              </p:nvSpPr>
              <p:spPr>
                <a:xfrm>
                  <a:off x="3998087" y="1028981"/>
                  <a:ext cx="1116483" cy="399655"/>
                </a:xfrm>
                <a:prstGeom prst="rect">
                  <a:avLst/>
                </a:prstGeom>
                <a:noFill/>
              </p:spPr>
              <p:txBody>
                <a:bodyPr wrap="square" rtlCol="0">
                  <a:spAutoFit/>
                </a:bodyPr>
                <a:lstStyle/>
                <a:p>
                  <a:pPr algn="ct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Input Variables:</a:t>
                  </a:r>
                </a:p>
                <a:p>
                  <a:pPr algn="ct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(Solar power and weather forecasts)</a:t>
                  </a:r>
                </a:p>
              </p:txBody>
            </p:sp>
            <p:sp>
              <p:nvSpPr>
                <p:cNvPr id="12" name="TextBox 11">
                  <a:extLst>
                    <a:ext uri="{FF2B5EF4-FFF2-40B4-BE49-F238E27FC236}">
                      <a16:creationId xmlns:a16="http://schemas.microsoft.com/office/drawing/2014/main" id="{41FDB464-A967-4A07-8954-0D2971BED4D0}"/>
                    </a:ext>
                  </a:extLst>
                </p:cNvPr>
                <p:cNvSpPr txBox="1"/>
                <p:nvPr/>
              </p:nvSpPr>
              <p:spPr>
                <a:xfrm>
                  <a:off x="3552760" y="2585162"/>
                  <a:ext cx="2066499" cy="281238"/>
                </a:xfrm>
                <a:prstGeom prst="rect">
                  <a:avLst/>
                </a:prstGeom>
                <a:noFill/>
              </p:spPr>
              <p:txBody>
                <a:bodyPr wrap="square" rtlCol="0">
                  <a:spAutoFit/>
                </a:bodyPr>
                <a:lstStyle/>
                <a:p>
                  <a:pPr algn="ct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Output Variable: </a:t>
                  </a:r>
                </a:p>
                <a:p>
                  <a:pPr algn="ct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(PV solar power ramp event forecasts)</a:t>
                  </a:r>
                </a:p>
              </p:txBody>
            </p:sp>
            <p:sp>
              <p:nvSpPr>
                <p:cNvPr id="13" name="Right Arrow 18">
                  <a:extLst>
                    <a:ext uri="{FF2B5EF4-FFF2-40B4-BE49-F238E27FC236}">
                      <a16:creationId xmlns:a16="http://schemas.microsoft.com/office/drawing/2014/main" id="{F1F33408-E601-44DA-927D-FA153300CB2C}"/>
                    </a:ext>
                  </a:extLst>
                </p:cNvPr>
                <p:cNvSpPr/>
                <p:nvPr/>
              </p:nvSpPr>
              <p:spPr>
                <a:xfrm rot="5400000" flipV="1">
                  <a:off x="4448067" y="2311483"/>
                  <a:ext cx="296613" cy="221642"/>
                </a:xfrm>
                <a:prstGeom prst="rightArrow">
                  <a:avLst>
                    <a:gd name="adj1" fmla="val 60000"/>
                    <a:gd name="adj2" fmla="val 50000"/>
                  </a:avLst>
                </a:prstGeom>
                <a:ln>
                  <a:solidFill>
                    <a:srgbClr val="00B050"/>
                  </a:solidFill>
                </a:ln>
              </p:spPr>
              <p:style>
                <a:lnRef idx="0">
                  <a:schemeClr val="accent1">
                    <a:tint val="60000"/>
                    <a:hueOff val="0"/>
                    <a:satOff val="0"/>
                    <a:lumOff val="0"/>
                    <a:alphaOff val="0"/>
                  </a:schemeClr>
                </a:lnRef>
                <a:fillRef idx="2">
                  <a:schemeClr val="accent1">
                    <a:tint val="60000"/>
                    <a:hueOff val="0"/>
                    <a:satOff val="0"/>
                    <a:lumOff val="0"/>
                    <a:alphaOff val="0"/>
                  </a:schemeClr>
                </a:fillRef>
                <a:effectRef idx="1">
                  <a:schemeClr val="accent1">
                    <a:tint val="60000"/>
                    <a:hueOff val="0"/>
                    <a:satOff val="0"/>
                    <a:lumOff val="0"/>
                    <a:alphaOff val="0"/>
                  </a:schemeClr>
                </a:effectRef>
                <a:fontRef idx="minor">
                  <a:schemeClr val="dk1"/>
                </a:fontRef>
              </p:style>
            </p:sp>
          </p:grpSp>
          <p:sp>
            <p:nvSpPr>
              <p:cNvPr id="2" name="Rectangle: Rounded Corners 1">
                <a:extLst>
                  <a:ext uri="{FF2B5EF4-FFF2-40B4-BE49-F238E27FC236}">
                    <a16:creationId xmlns:a16="http://schemas.microsoft.com/office/drawing/2014/main" id="{7BBB44A4-5709-4AC0-85AA-12D3BE772AB6}"/>
                  </a:ext>
                </a:extLst>
              </p:cNvPr>
              <p:cNvSpPr/>
              <p:nvPr/>
            </p:nvSpPr>
            <p:spPr>
              <a:xfrm>
                <a:off x="303184" y="2664194"/>
                <a:ext cx="1718411" cy="112601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solidFill>
                      <a:schemeClr val="tx1"/>
                    </a:solidFill>
                    <a:latin typeface="Times New Roman" panose="02020603050405020304" pitchFamily="18" charset="0"/>
                    <a:cs typeface="Times New Roman" panose="02020603050405020304" pitchFamily="18" charset="0"/>
                  </a:rPr>
                  <a:t>Training Dataset:</a:t>
                </a:r>
              </a:p>
              <a:p>
                <a:pPr lvl="0" algn="ctr"/>
                <a:r>
                  <a:rPr lang="en-US" sz="1600" dirty="0">
                    <a:solidFill>
                      <a:schemeClr val="tx1">
                        <a:lumMod val="95000"/>
                        <a:lumOff val="5000"/>
                      </a:schemeClr>
                    </a:solidFill>
                    <a:latin typeface="Times New Roman" panose="02020603050405020304" pitchFamily="18" charset="0"/>
                    <a:cs typeface="Times New Roman" panose="02020603050405020304" pitchFamily="18" charset="0"/>
                  </a:rPr>
                  <a:t>(Past solar power  and weather data) </a:t>
                </a:r>
                <a:endParaRPr lang="en-US" sz="1600" dirty="0">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F83DE285-D079-4502-9CF0-EB2C85F15339}"/>
                  </a:ext>
                </a:extLst>
              </p:cNvPr>
              <p:cNvSpPr/>
              <p:nvPr/>
            </p:nvSpPr>
            <p:spPr>
              <a:xfrm>
                <a:off x="2759201" y="2692504"/>
                <a:ext cx="2145704" cy="112601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600" dirty="0">
                    <a:solidFill>
                      <a:schemeClr val="tx1"/>
                    </a:solidFill>
                    <a:latin typeface="Times New Roman" panose="02020603050405020304" pitchFamily="18" charset="0"/>
                    <a:cs typeface="Times New Roman" panose="02020603050405020304" pitchFamily="18" charset="0"/>
                  </a:rPr>
                  <a:t>Fitting / Learning Algorithm of the </a:t>
                </a:r>
              </a:p>
              <a:p>
                <a:pPr lvl="0" algn="ctr"/>
                <a:r>
                  <a:rPr lang="en-US" sz="1600" dirty="0">
                    <a:solidFill>
                      <a:schemeClr val="tx1"/>
                    </a:solidFill>
                    <a:latin typeface="Times New Roman" panose="02020603050405020304" pitchFamily="18" charset="0"/>
                    <a:cs typeface="Times New Roman" panose="02020603050405020304" pitchFamily="18" charset="0"/>
                  </a:rPr>
                  <a:t>Forecasting Model</a:t>
                </a:r>
              </a:p>
            </p:txBody>
          </p:sp>
          <p:sp>
            <p:nvSpPr>
              <p:cNvPr id="20" name="Right Arrow 15">
                <a:extLst>
                  <a:ext uri="{FF2B5EF4-FFF2-40B4-BE49-F238E27FC236}">
                    <a16:creationId xmlns:a16="http://schemas.microsoft.com/office/drawing/2014/main" id="{86DEFD52-A521-4C13-8AD5-7D5E960CEFA0}"/>
                  </a:ext>
                </a:extLst>
              </p:cNvPr>
              <p:cNvSpPr/>
              <p:nvPr/>
            </p:nvSpPr>
            <p:spPr>
              <a:xfrm flipV="1">
                <a:off x="2238961" y="3050913"/>
                <a:ext cx="368081" cy="352572"/>
              </a:xfrm>
              <a:prstGeom prst="rightArrow">
                <a:avLst>
                  <a:gd name="adj1" fmla="val 60000"/>
                  <a:gd name="adj2" fmla="val 50000"/>
                </a:avLst>
              </a:prstGeom>
              <a:ln>
                <a:solidFill>
                  <a:srgbClr val="00B050"/>
                </a:solidFill>
              </a:ln>
            </p:spPr>
            <p:style>
              <a:lnRef idx="0">
                <a:schemeClr val="accent1">
                  <a:tint val="60000"/>
                  <a:hueOff val="0"/>
                  <a:satOff val="0"/>
                  <a:lumOff val="0"/>
                  <a:alphaOff val="0"/>
                </a:schemeClr>
              </a:lnRef>
              <a:fillRef idx="2">
                <a:schemeClr val="accent1">
                  <a:tint val="60000"/>
                  <a:hueOff val="0"/>
                  <a:satOff val="0"/>
                  <a:lumOff val="0"/>
                  <a:alphaOff val="0"/>
                </a:schemeClr>
              </a:fillRef>
              <a:effectRef idx="1">
                <a:schemeClr val="accent1">
                  <a:tint val="60000"/>
                  <a:hueOff val="0"/>
                  <a:satOff val="0"/>
                  <a:lumOff val="0"/>
                  <a:alphaOff val="0"/>
                </a:schemeClr>
              </a:effectRef>
              <a:fontRef idx="minor">
                <a:schemeClr val="dk1"/>
              </a:fontRef>
            </p:style>
          </p:sp>
          <p:sp>
            <p:nvSpPr>
              <p:cNvPr id="22" name="Right Arrow 15">
                <a:extLst>
                  <a:ext uri="{FF2B5EF4-FFF2-40B4-BE49-F238E27FC236}">
                    <a16:creationId xmlns:a16="http://schemas.microsoft.com/office/drawing/2014/main" id="{9D5DA369-55B3-4C9E-B86F-10780F3993C3}"/>
                  </a:ext>
                </a:extLst>
              </p:cNvPr>
              <p:cNvSpPr/>
              <p:nvPr/>
            </p:nvSpPr>
            <p:spPr>
              <a:xfrm flipV="1">
                <a:off x="5087534" y="3050913"/>
                <a:ext cx="368081" cy="352572"/>
              </a:xfrm>
              <a:prstGeom prst="rightArrow">
                <a:avLst>
                  <a:gd name="adj1" fmla="val 60000"/>
                  <a:gd name="adj2" fmla="val 50000"/>
                </a:avLst>
              </a:prstGeom>
              <a:ln>
                <a:solidFill>
                  <a:srgbClr val="00B050"/>
                </a:solidFill>
              </a:ln>
            </p:spPr>
            <p:style>
              <a:lnRef idx="0">
                <a:schemeClr val="accent1">
                  <a:tint val="60000"/>
                  <a:hueOff val="0"/>
                  <a:satOff val="0"/>
                  <a:lumOff val="0"/>
                  <a:alphaOff val="0"/>
                </a:schemeClr>
              </a:lnRef>
              <a:fillRef idx="2">
                <a:schemeClr val="accent1">
                  <a:tint val="60000"/>
                  <a:hueOff val="0"/>
                  <a:satOff val="0"/>
                  <a:lumOff val="0"/>
                  <a:alphaOff val="0"/>
                </a:schemeClr>
              </a:fillRef>
              <a:effectRef idx="1">
                <a:schemeClr val="accent1">
                  <a:tint val="60000"/>
                  <a:hueOff val="0"/>
                  <a:satOff val="0"/>
                  <a:lumOff val="0"/>
                  <a:alphaOff val="0"/>
                </a:schemeClr>
              </a:effectRef>
              <a:fontRef idx="minor">
                <a:schemeClr val="dk1"/>
              </a:fontRef>
            </p:style>
          </p:sp>
        </p:grpSp>
      </p:grpSp>
      <p:sp>
        <p:nvSpPr>
          <p:cNvPr id="23" name="Rectangle 22">
            <a:extLst>
              <a:ext uri="{FF2B5EF4-FFF2-40B4-BE49-F238E27FC236}">
                <a16:creationId xmlns:a16="http://schemas.microsoft.com/office/drawing/2014/main" id="{8DC0FF4D-16C1-4716-B32E-6821D5127A2A}"/>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7390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38A021F-A020-4F84-BBBA-970A7D37D3B6}"/>
              </a:ext>
            </a:extLst>
          </p:cNvPr>
          <p:cNvGrpSpPr/>
          <p:nvPr/>
        </p:nvGrpSpPr>
        <p:grpSpPr>
          <a:xfrm>
            <a:off x="238081" y="1176560"/>
            <a:ext cx="8667837" cy="2877768"/>
            <a:chOff x="1969608" y="3901887"/>
            <a:chExt cx="7713952" cy="2189486"/>
          </a:xfrm>
        </p:grpSpPr>
        <p:grpSp>
          <p:nvGrpSpPr>
            <p:cNvPr id="5" name="Group 4">
              <a:extLst>
                <a:ext uri="{FF2B5EF4-FFF2-40B4-BE49-F238E27FC236}">
                  <a16:creationId xmlns:a16="http://schemas.microsoft.com/office/drawing/2014/main" id="{F00DB0AA-6231-45B3-B997-F3B0CED7E253}"/>
                </a:ext>
              </a:extLst>
            </p:cNvPr>
            <p:cNvGrpSpPr/>
            <p:nvPr/>
          </p:nvGrpSpPr>
          <p:grpSpPr>
            <a:xfrm>
              <a:off x="1969608" y="3901887"/>
              <a:ext cx="7713952" cy="2189486"/>
              <a:chOff x="-67310" y="1"/>
              <a:chExt cx="5634143" cy="1821898"/>
            </a:xfrm>
          </p:grpSpPr>
          <p:cxnSp>
            <p:nvCxnSpPr>
              <p:cNvPr id="8" name="Straight Arrow Connector 7">
                <a:extLst>
                  <a:ext uri="{FF2B5EF4-FFF2-40B4-BE49-F238E27FC236}">
                    <a16:creationId xmlns:a16="http://schemas.microsoft.com/office/drawing/2014/main" id="{A4EE4969-ACA1-4ACC-8160-6A67A1283E54}"/>
                  </a:ext>
                </a:extLst>
              </p:cNvPr>
              <p:cNvCxnSpPr>
                <a:cxnSpLocks/>
                <a:stCxn id="6" idx="3"/>
              </p:cNvCxnSpPr>
              <p:nvPr/>
            </p:nvCxnSpPr>
            <p:spPr>
              <a:xfrm>
                <a:off x="1902773" y="222031"/>
                <a:ext cx="951055" cy="351473"/>
              </a:xfrm>
              <a:prstGeom prst="straightConnector1">
                <a:avLst/>
              </a:prstGeom>
              <a:noFill/>
              <a:ln w="34925" cap="flat" cmpd="sng" algn="ctr">
                <a:solidFill>
                  <a:sysClr val="windowText" lastClr="000000"/>
                </a:solidFill>
                <a:prstDash val="solid"/>
                <a:miter lim="800000"/>
                <a:headEnd type="none" w="med" len="med"/>
                <a:tailEnd type="triangle" w="lg" len="lg"/>
              </a:ln>
              <a:effectLst/>
            </p:spPr>
          </p:cxnSp>
          <p:cxnSp>
            <p:nvCxnSpPr>
              <p:cNvPr id="9" name="Straight Arrow Connector 8">
                <a:extLst>
                  <a:ext uri="{FF2B5EF4-FFF2-40B4-BE49-F238E27FC236}">
                    <a16:creationId xmlns:a16="http://schemas.microsoft.com/office/drawing/2014/main" id="{4871F5C5-5332-4E80-B94B-6768118CCA17}"/>
                  </a:ext>
                </a:extLst>
              </p:cNvPr>
              <p:cNvCxnSpPr>
                <a:cxnSpLocks/>
                <a:stCxn id="7" idx="3"/>
                <a:endCxn id="13" idx="1"/>
              </p:cNvCxnSpPr>
              <p:nvPr/>
            </p:nvCxnSpPr>
            <p:spPr>
              <a:xfrm>
                <a:off x="1902772" y="669235"/>
                <a:ext cx="954729" cy="104304"/>
              </a:xfrm>
              <a:prstGeom prst="straightConnector1">
                <a:avLst/>
              </a:prstGeom>
              <a:noFill/>
              <a:ln w="34925" cap="flat" cmpd="sng" algn="ctr">
                <a:solidFill>
                  <a:sysClr val="windowText" lastClr="000000"/>
                </a:solidFill>
                <a:prstDash val="solid"/>
                <a:miter lim="800000"/>
                <a:headEnd type="none" w="med" len="med"/>
                <a:tailEnd type="triangle" w="lg" len="lg"/>
              </a:ln>
              <a:effectLst/>
            </p:spPr>
          </p:cxnSp>
          <p:grpSp>
            <p:nvGrpSpPr>
              <p:cNvPr id="10" name="Group 9">
                <a:extLst>
                  <a:ext uri="{FF2B5EF4-FFF2-40B4-BE49-F238E27FC236}">
                    <a16:creationId xmlns:a16="http://schemas.microsoft.com/office/drawing/2014/main" id="{1D0A4655-8A6D-4F03-9436-005BF7E2EC8C}"/>
                  </a:ext>
                </a:extLst>
              </p:cNvPr>
              <p:cNvGrpSpPr/>
              <p:nvPr/>
            </p:nvGrpSpPr>
            <p:grpSpPr>
              <a:xfrm>
                <a:off x="-67310" y="1"/>
                <a:ext cx="5634143" cy="1821898"/>
                <a:chOff x="-67310" y="1"/>
                <a:chExt cx="5634143" cy="1821898"/>
              </a:xfrm>
            </p:grpSpPr>
            <p:sp>
              <p:nvSpPr>
                <p:cNvPr id="11" name="Rounded Rectangle 53">
                  <a:extLst>
                    <a:ext uri="{FF2B5EF4-FFF2-40B4-BE49-F238E27FC236}">
                      <a16:creationId xmlns:a16="http://schemas.microsoft.com/office/drawing/2014/main" id="{B7BCD5E6-2344-4379-9A2B-139FB159CE4F}"/>
                    </a:ext>
                  </a:extLst>
                </p:cNvPr>
                <p:cNvSpPr/>
                <p:nvPr/>
              </p:nvSpPr>
              <p:spPr>
                <a:xfrm>
                  <a:off x="1122344" y="959241"/>
                  <a:ext cx="790282" cy="307154"/>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Model N</a:t>
                  </a:r>
                </a:p>
              </p:txBody>
            </p:sp>
            <p:sp>
              <p:nvSpPr>
                <p:cNvPr id="12" name="Rounded Rectangle 54">
                  <a:extLst>
                    <a:ext uri="{FF2B5EF4-FFF2-40B4-BE49-F238E27FC236}">
                      <a16:creationId xmlns:a16="http://schemas.microsoft.com/office/drawing/2014/main" id="{F8AB721D-E4F3-4843-A86C-CBC26349D56B}"/>
                    </a:ext>
                  </a:extLst>
                </p:cNvPr>
                <p:cNvSpPr/>
                <p:nvPr/>
              </p:nvSpPr>
              <p:spPr>
                <a:xfrm>
                  <a:off x="1122344" y="1413128"/>
                  <a:ext cx="790282" cy="408771"/>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Weather Data</a:t>
                  </a:r>
                </a:p>
              </p:txBody>
            </p:sp>
            <p:sp>
              <p:nvSpPr>
                <p:cNvPr id="13" name="Rounded Rectangle 55">
                  <a:extLst>
                    <a:ext uri="{FF2B5EF4-FFF2-40B4-BE49-F238E27FC236}">
                      <a16:creationId xmlns:a16="http://schemas.microsoft.com/office/drawing/2014/main" id="{262AFF2B-D637-41C8-B6A2-0038900F8C2D}"/>
                    </a:ext>
                  </a:extLst>
                </p:cNvPr>
                <p:cNvSpPr/>
                <p:nvPr/>
              </p:nvSpPr>
              <p:spPr>
                <a:xfrm>
                  <a:off x="2857500" y="340047"/>
                  <a:ext cx="1371600" cy="866982"/>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lvl="0" algn="ctr" defTabSz="914400">
                    <a:defRPr/>
                  </a:pPr>
                  <a:r>
                    <a:rPr kumimoji="0" lang="en-US"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Ensemble Learning (RF) </a:t>
                  </a:r>
                  <a:r>
                    <a:rPr lang="en-US" kern="0" dirty="0">
                      <a:solidFill>
                        <a:prstClr val="black"/>
                      </a:solidFill>
                      <a:latin typeface="Times New Roman" panose="02020603050405020304" pitchFamily="18" charset="0"/>
                      <a:ea typeface="ＭＳ 明朝"/>
                      <a:cs typeface="Times New Roman" panose="02020603050405020304" pitchFamily="18" charset="0"/>
                    </a:rPr>
                    <a:t>for </a:t>
                  </a:r>
                  <a:r>
                    <a:rPr kumimoji="0" lang="en-US"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Combining of </a:t>
                  </a:r>
                  <a:r>
                    <a:rPr lang="en-US" kern="0" dirty="0">
                      <a:solidFill>
                        <a:prstClr val="black"/>
                      </a:solidFill>
                      <a:latin typeface="Times New Roman" panose="02020603050405020304" pitchFamily="18" charset="0"/>
                      <a:ea typeface="ＭＳ 明朝"/>
                      <a:cs typeface="Times New Roman" panose="02020603050405020304" pitchFamily="18" charset="0"/>
                    </a:rPr>
                    <a:t>Forecasts</a:t>
                  </a:r>
                  <a:endParaRPr kumimoji="0" lang="en-US"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endParaRPr>
                </a:p>
              </p:txBody>
            </p:sp>
            <p:sp>
              <p:nvSpPr>
                <p:cNvPr id="14" name="Rounded Rectangle 56">
                  <a:extLst>
                    <a:ext uri="{FF2B5EF4-FFF2-40B4-BE49-F238E27FC236}">
                      <a16:creationId xmlns:a16="http://schemas.microsoft.com/office/drawing/2014/main" id="{D51C3DF9-9E95-45AB-AF5B-FC9D03A70A64}"/>
                    </a:ext>
                  </a:extLst>
                </p:cNvPr>
                <p:cNvSpPr/>
                <p:nvPr/>
              </p:nvSpPr>
              <p:spPr>
                <a:xfrm>
                  <a:off x="4509107" y="514390"/>
                  <a:ext cx="1057726" cy="506494"/>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Combined Forecasts</a:t>
                  </a:r>
                </a:p>
              </p:txBody>
            </p:sp>
            <p:sp>
              <p:nvSpPr>
                <p:cNvPr id="15" name="Rounded Rectangle 58">
                  <a:extLst>
                    <a:ext uri="{FF2B5EF4-FFF2-40B4-BE49-F238E27FC236}">
                      <a16:creationId xmlns:a16="http://schemas.microsoft.com/office/drawing/2014/main" id="{AD9CD817-A52B-4811-B305-41C65DFE3047}"/>
                    </a:ext>
                  </a:extLst>
                </p:cNvPr>
                <p:cNvSpPr/>
                <p:nvPr/>
              </p:nvSpPr>
              <p:spPr>
                <a:xfrm>
                  <a:off x="-67310" y="95824"/>
                  <a:ext cx="1132840" cy="1206703"/>
                </a:xfrm>
                <a:prstGeom prst="roundRect">
                  <a:avLst/>
                </a:prstGeom>
                <a:no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lvl="0" algn="ctr" defTabSz="914400">
                    <a:defRPr/>
                  </a:pPr>
                  <a:r>
                    <a:rPr lang="en-US" kern="0" dirty="0">
                      <a:solidFill>
                        <a:prstClr val="black"/>
                      </a:solidFill>
                      <a:latin typeface="Times New Roman" panose="02020603050405020304" pitchFamily="18" charset="0"/>
                      <a:ea typeface="ＭＳ 明朝"/>
                      <a:cs typeface="Times New Roman" panose="02020603050405020304" pitchFamily="18" charset="0"/>
                    </a:rPr>
                    <a:t>Individual Forecasts of </a:t>
                  </a:r>
                  <a:r>
                    <a:rPr kumimoji="0" lang="en-US"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PV Solar  Power Ramp Events</a:t>
                  </a:r>
                </a:p>
              </p:txBody>
            </p:sp>
            <p:sp>
              <p:nvSpPr>
                <p:cNvPr id="16" name="Left Brace 15">
                  <a:extLst>
                    <a:ext uri="{FF2B5EF4-FFF2-40B4-BE49-F238E27FC236}">
                      <a16:creationId xmlns:a16="http://schemas.microsoft.com/office/drawing/2014/main" id="{1116973C-D150-418F-8267-E35E0DA81BF8}"/>
                    </a:ext>
                  </a:extLst>
                </p:cNvPr>
                <p:cNvSpPr/>
                <p:nvPr/>
              </p:nvSpPr>
              <p:spPr>
                <a:xfrm>
                  <a:off x="930215" y="1"/>
                  <a:ext cx="231530" cy="1302527"/>
                </a:xfrm>
                <a:prstGeom prst="leftBrace">
                  <a:avLst/>
                </a:prstGeom>
                <a:no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17" name="Straight Arrow Connector 16">
                  <a:extLst>
                    <a:ext uri="{FF2B5EF4-FFF2-40B4-BE49-F238E27FC236}">
                      <a16:creationId xmlns:a16="http://schemas.microsoft.com/office/drawing/2014/main" id="{46BF3520-4A68-4682-820E-5BCAFC6061C1}"/>
                    </a:ext>
                  </a:extLst>
                </p:cNvPr>
                <p:cNvCxnSpPr>
                  <a:cxnSpLocks/>
                  <a:stCxn id="11" idx="3"/>
                </p:cNvCxnSpPr>
                <p:nvPr/>
              </p:nvCxnSpPr>
              <p:spPr>
                <a:xfrm flipV="1">
                  <a:off x="1912626" y="894438"/>
                  <a:ext cx="938059" cy="218380"/>
                </a:xfrm>
                <a:prstGeom prst="straightConnector1">
                  <a:avLst/>
                </a:prstGeom>
                <a:noFill/>
                <a:ln w="34925" cap="flat" cmpd="sng" algn="ctr">
                  <a:solidFill>
                    <a:sysClr val="windowText" lastClr="000000"/>
                  </a:solidFill>
                  <a:prstDash val="solid"/>
                  <a:miter lim="800000"/>
                  <a:headEnd type="none" w="med" len="med"/>
                  <a:tailEnd type="triangle" w="lg" len="lg"/>
                </a:ln>
                <a:effectLst/>
              </p:spPr>
            </p:cxnSp>
            <p:cxnSp>
              <p:nvCxnSpPr>
                <p:cNvPr id="18" name="Straight Arrow Connector 17">
                  <a:extLst>
                    <a:ext uri="{FF2B5EF4-FFF2-40B4-BE49-F238E27FC236}">
                      <a16:creationId xmlns:a16="http://schemas.microsoft.com/office/drawing/2014/main" id="{38B78A3C-6670-49DF-83AC-1B04A32E07C7}"/>
                    </a:ext>
                  </a:extLst>
                </p:cNvPr>
                <p:cNvCxnSpPr>
                  <a:cxnSpLocks/>
                  <a:stCxn id="12" idx="3"/>
                </p:cNvCxnSpPr>
                <p:nvPr/>
              </p:nvCxnSpPr>
              <p:spPr>
                <a:xfrm flipV="1">
                  <a:off x="1912626" y="1054514"/>
                  <a:ext cx="934386" cy="562999"/>
                </a:xfrm>
                <a:prstGeom prst="straightConnector1">
                  <a:avLst/>
                </a:prstGeom>
                <a:noFill/>
                <a:ln w="34925" cap="flat" cmpd="sng" algn="ctr">
                  <a:solidFill>
                    <a:sysClr val="windowText" lastClr="000000"/>
                  </a:solidFill>
                  <a:prstDash val="solid"/>
                  <a:miter lim="800000"/>
                  <a:headEnd type="none" w="med" len="med"/>
                  <a:tailEnd type="triangle" w="lg" len="lg"/>
                </a:ln>
                <a:effectLst/>
              </p:spPr>
            </p:cxnSp>
            <p:cxnSp>
              <p:nvCxnSpPr>
                <p:cNvPr id="19" name="Straight Arrow Connector 18">
                  <a:extLst>
                    <a:ext uri="{FF2B5EF4-FFF2-40B4-BE49-F238E27FC236}">
                      <a16:creationId xmlns:a16="http://schemas.microsoft.com/office/drawing/2014/main" id="{D60FC696-4B01-488C-A277-477A29FDD48B}"/>
                    </a:ext>
                  </a:extLst>
                </p:cNvPr>
                <p:cNvCxnSpPr>
                  <a:cxnSpLocks/>
                  <a:stCxn id="13" idx="3"/>
                  <a:endCxn id="14" idx="1"/>
                </p:cNvCxnSpPr>
                <p:nvPr/>
              </p:nvCxnSpPr>
              <p:spPr>
                <a:xfrm flipV="1">
                  <a:off x="4229100" y="767637"/>
                  <a:ext cx="280007" cy="5901"/>
                </a:xfrm>
                <a:prstGeom prst="straightConnector1">
                  <a:avLst/>
                </a:prstGeom>
                <a:noFill/>
                <a:ln w="57150" cap="flat" cmpd="sng" algn="ctr">
                  <a:solidFill>
                    <a:sysClr val="windowText" lastClr="000000"/>
                  </a:solidFill>
                  <a:prstDash val="solid"/>
                  <a:miter lim="800000"/>
                  <a:headEnd type="none" w="med" len="med"/>
                  <a:tailEnd type="triangle" w="med" len="med"/>
                </a:ln>
                <a:effectLst/>
              </p:spPr>
            </p:cxnSp>
          </p:grpSp>
        </p:grpSp>
        <p:sp>
          <p:nvSpPr>
            <p:cNvPr id="6" name="Rounded Rectangle 53">
              <a:extLst>
                <a:ext uri="{FF2B5EF4-FFF2-40B4-BE49-F238E27FC236}">
                  <a16:creationId xmlns:a16="http://schemas.microsoft.com/office/drawing/2014/main" id="{913BDD3F-A2DB-4211-8CB2-8096905AE805}"/>
                </a:ext>
              </a:extLst>
            </p:cNvPr>
            <p:cNvSpPr/>
            <p:nvPr/>
          </p:nvSpPr>
          <p:spPr>
            <a:xfrm>
              <a:off x="3584924" y="3984151"/>
              <a:ext cx="1082010" cy="369126"/>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Model A</a:t>
              </a:r>
            </a:p>
          </p:txBody>
        </p:sp>
        <p:sp>
          <p:nvSpPr>
            <p:cNvPr id="7" name="Rounded Rectangle 53">
              <a:extLst>
                <a:ext uri="{FF2B5EF4-FFF2-40B4-BE49-F238E27FC236}">
                  <a16:creationId xmlns:a16="http://schemas.microsoft.com/office/drawing/2014/main" id="{E396FB73-DF86-4987-8203-FA16D07D1651}"/>
                </a:ext>
              </a:extLst>
            </p:cNvPr>
            <p:cNvSpPr/>
            <p:nvPr/>
          </p:nvSpPr>
          <p:spPr>
            <a:xfrm>
              <a:off x="3584924" y="4521583"/>
              <a:ext cx="1082010" cy="369126"/>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Model B</a:t>
              </a:r>
            </a:p>
          </p:txBody>
        </p:sp>
      </p:grpSp>
      <p:sp>
        <p:nvSpPr>
          <p:cNvPr id="20" name="TextBox 19">
            <a:extLst>
              <a:ext uri="{FF2B5EF4-FFF2-40B4-BE49-F238E27FC236}">
                <a16:creationId xmlns:a16="http://schemas.microsoft.com/office/drawing/2014/main" id="{E4B20DA1-C4FA-4193-958F-B1AE53A931DF}"/>
              </a:ext>
            </a:extLst>
          </p:cNvPr>
          <p:cNvSpPr txBox="1"/>
          <p:nvPr/>
        </p:nvSpPr>
        <p:spPr>
          <a:xfrm>
            <a:off x="4337924" y="4587739"/>
            <a:ext cx="4739640" cy="369332"/>
          </a:xfrm>
          <a:prstGeom prst="rect">
            <a:avLst/>
          </a:prstGeom>
          <a:noFill/>
          <a:ln>
            <a:noFill/>
          </a:ln>
        </p:spPr>
        <p:txBody>
          <a:bodyPr wrap="square" rtlCol="0">
            <a:spAutoFit/>
          </a:bodyPr>
          <a:lstStyle/>
          <a:p>
            <a:r>
              <a:rPr lang="en-US" i="1" dirty="0" err="1">
                <a:latin typeface="Times New Roman" panose="02020603050405020304" pitchFamily="18" charset="0"/>
                <a:cs typeface="Times New Roman" panose="02020603050405020304" pitchFamily="18" charset="0"/>
              </a:rPr>
              <a:t>F</a:t>
            </a:r>
            <a:r>
              <a:rPr lang="en-US" i="1" baseline="-25000" dirty="0" err="1">
                <a:latin typeface="Times New Roman" panose="02020603050405020304" pitchFamily="18" charset="0"/>
                <a:cs typeface="Times New Roman" panose="02020603050405020304" pitchFamily="18" charset="0"/>
              </a:rPr>
              <a:t>comb</a:t>
            </a:r>
            <a:r>
              <a:rPr lang="en-US" i="1" dirty="0">
                <a:latin typeface="Times New Roman" panose="02020603050405020304" pitchFamily="18" charset="0"/>
                <a:cs typeface="Times New Roman" panose="02020603050405020304" pitchFamily="18" charset="0"/>
              </a:rPr>
              <a:t>=W</a:t>
            </a:r>
            <a:r>
              <a:rPr lang="en-US" i="1" baseline="-25000" dirty="0">
                <a:latin typeface="Times New Roman" panose="02020603050405020304" pitchFamily="18" charset="0"/>
                <a:cs typeface="Times New Roman" panose="02020603050405020304" pitchFamily="18" charset="0"/>
              </a:rPr>
              <a:t>A</a:t>
            </a:r>
            <a:r>
              <a:rPr lang="en-US" i="1" dirty="0">
                <a:latin typeface="Times New Roman" panose="02020603050405020304" pitchFamily="18" charset="0"/>
                <a:cs typeface="Times New Roman" panose="02020603050405020304" pitchFamily="18" charset="0"/>
              </a:rPr>
              <a:t>*M</a:t>
            </a:r>
            <a:r>
              <a:rPr lang="en-US" i="1" baseline="-25000" dirty="0">
                <a:latin typeface="Times New Roman" panose="02020603050405020304" pitchFamily="18" charset="0"/>
                <a:cs typeface="Times New Roman" panose="02020603050405020304" pitchFamily="18" charset="0"/>
              </a:rPr>
              <a:t>A</a:t>
            </a:r>
            <a:r>
              <a:rPr lang="en-US" i="1" dirty="0">
                <a:latin typeface="Times New Roman" panose="02020603050405020304" pitchFamily="18" charset="0"/>
                <a:cs typeface="Times New Roman" panose="02020603050405020304" pitchFamily="18" charset="0"/>
              </a:rPr>
              <a:t>+ W</a:t>
            </a:r>
            <a:r>
              <a:rPr lang="en-US" i="1" baseline="-25000" dirty="0">
                <a:latin typeface="Times New Roman" panose="02020603050405020304" pitchFamily="18" charset="0"/>
                <a:cs typeface="Times New Roman" panose="02020603050405020304" pitchFamily="18" charset="0"/>
              </a:rPr>
              <a:t>B</a:t>
            </a:r>
            <a:r>
              <a:rPr lang="en-US" i="1" dirty="0">
                <a:latin typeface="Times New Roman" panose="02020603050405020304" pitchFamily="18" charset="0"/>
                <a:cs typeface="Times New Roman" panose="02020603050405020304" pitchFamily="18" charset="0"/>
              </a:rPr>
              <a:t>*M</a:t>
            </a:r>
            <a:r>
              <a:rPr lang="en-US" i="1" baseline="-25000" dirty="0">
                <a:latin typeface="Times New Roman" panose="02020603050405020304" pitchFamily="18" charset="0"/>
                <a:cs typeface="Times New Roman" panose="02020603050405020304" pitchFamily="18" charset="0"/>
              </a:rPr>
              <a:t>B</a:t>
            </a:r>
            <a:r>
              <a:rPr lang="en-US" i="1" dirty="0">
                <a:latin typeface="Times New Roman" panose="02020603050405020304" pitchFamily="18" charset="0"/>
                <a:cs typeface="Times New Roman" panose="02020603050405020304" pitchFamily="18" charset="0"/>
              </a:rPr>
              <a:t> + W</a:t>
            </a:r>
            <a:r>
              <a:rPr lang="en-US" i="1" baseline="-25000" dirty="0">
                <a:latin typeface="Times New Roman" panose="02020603050405020304" pitchFamily="18" charset="0"/>
                <a:cs typeface="Times New Roman" panose="02020603050405020304" pitchFamily="18" charset="0"/>
              </a:rPr>
              <a:t>C</a:t>
            </a:r>
            <a:r>
              <a:rPr lang="en-US" i="1" dirty="0">
                <a:latin typeface="Times New Roman" panose="02020603050405020304" pitchFamily="18" charset="0"/>
                <a:cs typeface="Times New Roman" panose="02020603050405020304" pitchFamily="18" charset="0"/>
              </a:rPr>
              <a:t>*M</a:t>
            </a:r>
            <a:r>
              <a:rPr lang="en-US" i="1" baseline="-25000" dirty="0">
                <a:latin typeface="Times New Roman" panose="02020603050405020304" pitchFamily="18" charset="0"/>
                <a:cs typeface="Times New Roman" panose="02020603050405020304" pitchFamily="18" charset="0"/>
              </a:rPr>
              <a:t>C</a:t>
            </a:r>
            <a:r>
              <a:rPr lang="en-US" i="1" dirty="0">
                <a:latin typeface="Times New Roman" panose="02020603050405020304" pitchFamily="18" charset="0"/>
                <a:cs typeface="Times New Roman" panose="02020603050405020304" pitchFamily="18" charset="0"/>
              </a:rPr>
              <a:t> ….+ W</a:t>
            </a:r>
            <a:r>
              <a:rPr lang="en-US" i="1" baseline="-25000" dirty="0">
                <a:latin typeface="Times New Roman" panose="02020603050405020304" pitchFamily="18" charset="0"/>
                <a:cs typeface="Times New Roman" panose="02020603050405020304" pitchFamily="18" charset="0"/>
              </a:rPr>
              <a:t>N</a:t>
            </a:r>
            <a:r>
              <a:rPr lang="en-US" i="1" dirty="0">
                <a:latin typeface="Times New Roman" panose="02020603050405020304" pitchFamily="18" charset="0"/>
                <a:cs typeface="Times New Roman" panose="02020603050405020304" pitchFamily="18" charset="0"/>
              </a:rPr>
              <a:t>*M</a:t>
            </a:r>
            <a:r>
              <a:rPr lang="en-US" i="1" baseline="-25000" dirty="0">
                <a:latin typeface="Times New Roman" panose="02020603050405020304" pitchFamily="18" charset="0"/>
                <a:cs typeface="Times New Roman" panose="02020603050405020304" pitchFamily="18" charset="0"/>
              </a:rPr>
              <a:t>N</a:t>
            </a:r>
            <a:endParaRPr lang="en-US" i="1" dirty="0">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C5280CD5-3D0A-405A-AF4B-3E5181FB5DB1}"/>
              </a:ext>
            </a:extLst>
          </p:cNvPr>
          <p:cNvSpPr/>
          <p:nvPr/>
        </p:nvSpPr>
        <p:spPr>
          <a:xfrm>
            <a:off x="2553790" y="3336893"/>
            <a:ext cx="261610" cy="369332"/>
          </a:xfrm>
          <a:prstGeom prst="rect">
            <a:avLst/>
          </a:prstGeom>
        </p:spPr>
        <p:txBody>
          <a:bodyPr wrap="none">
            <a:spAutoFit/>
          </a:bodyPr>
          <a:lstStyle/>
          <a:p>
            <a:r>
              <a:rPr lang="en-US" b="1" kern="0" dirty="0">
                <a:solidFill>
                  <a:prstClr val="black"/>
                </a:solidFill>
                <a:latin typeface="Times New Roman" panose="02020603050405020304" pitchFamily="18" charset="0"/>
                <a:ea typeface="ＭＳ 明朝"/>
                <a:cs typeface="Times New Roman" panose="02020603050405020304" pitchFamily="18" charset="0"/>
              </a:rPr>
              <a:t>:</a:t>
            </a:r>
            <a:endParaRPr lang="en-US" b="1" dirty="0"/>
          </a:p>
        </p:txBody>
      </p:sp>
      <p:sp>
        <p:nvSpPr>
          <p:cNvPr id="21" name="Rectangle 20">
            <a:extLst>
              <a:ext uri="{FF2B5EF4-FFF2-40B4-BE49-F238E27FC236}">
                <a16:creationId xmlns:a16="http://schemas.microsoft.com/office/drawing/2014/main" id="{F2FE8257-1B44-43E7-ACCC-49E962AB9972}"/>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787EFF4D-98C0-4879-91E9-6F724F88F643}"/>
              </a:ext>
            </a:extLst>
          </p:cNvPr>
          <p:cNvSpPr>
            <a:spLocks noGrp="1"/>
          </p:cNvSpPr>
          <p:nvPr>
            <p:ph type="sldNum" sz="quarter" idx="12"/>
          </p:nvPr>
        </p:nvSpPr>
        <p:spPr/>
        <p:txBody>
          <a:bodyPr/>
          <a:lstStyle/>
          <a:p>
            <a:fld id="{DE7368CD-0EFD-4356-BCD4-9FE5F856A1D8}" type="slidenum">
              <a:rPr lang="en-US" smtClean="0"/>
              <a:t>26</a:t>
            </a:fld>
            <a:endParaRPr lang="en-US"/>
          </a:p>
        </p:txBody>
      </p:sp>
      <p:sp>
        <p:nvSpPr>
          <p:cNvPr id="24" name="Rectangle 23">
            <a:extLst>
              <a:ext uri="{FF2B5EF4-FFF2-40B4-BE49-F238E27FC236}">
                <a16:creationId xmlns:a16="http://schemas.microsoft.com/office/drawing/2014/main" id="{6D8D8D3B-4228-47F1-A74A-0269798427A2}"/>
              </a:ext>
            </a:extLst>
          </p:cNvPr>
          <p:cNvSpPr/>
          <p:nvPr/>
        </p:nvSpPr>
        <p:spPr>
          <a:xfrm>
            <a:off x="3832053" y="92613"/>
            <a:ext cx="16225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Methodology</a:t>
            </a:r>
            <a:endParaRPr lang="en-US" sz="2000" b="1" dirty="0"/>
          </a:p>
        </p:txBody>
      </p:sp>
      <p:sp>
        <p:nvSpPr>
          <p:cNvPr id="23" name="Rounded Rectangle 55">
            <a:extLst>
              <a:ext uri="{FF2B5EF4-FFF2-40B4-BE49-F238E27FC236}">
                <a16:creationId xmlns:a16="http://schemas.microsoft.com/office/drawing/2014/main" id="{D06E87D0-D4A9-4502-81E0-03032BC92575}"/>
              </a:ext>
            </a:extLst>
          </p:cNvPr>
          <p:cNvSpPr/>
          <p:nvPr/>
        </p:nvSpPr>
        <p:spPr>
          <a:xfrm>
            <a:off x="1002052" y="5088783"/>
            <a:ext cx="1272339" cy="73925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r>
              <a:rPr lang="en-US" sz="1400" dirty="0">
                <a:latin typeface="Times New Roman" panose="02020603050405020304" pitchFamily="18" charset="0"/>
                <a:ea typeface="ＭＳ 明朝"/>
                <a:cs typeface="Times New Roman" panose="02020603050405020304" pitchFamily="18" charset="0"/>
              </a:rPr>
              <a:t>Method of Combining The Models</a:t>
            </a:r>
          </a:p>
        </p:txBody>
      </p:sp>
      <p:sp>
        <p:nvSpPr>
          <p:cNvPr id="25" name="Rectangle 24">
            <a:extLst>
              <a:ext uri="{FF2B5EF4-FFF2-40B4-BE49-F238E27FC236}">
                <a16:creationId xmlns:a16="http://schemas.microsoft.com/office/drawing/2014/main" id="{71E2C452-F32B-4319-9276-3A0093BA3566}"/>
              </a:ext>
            </a:extLst>
          </p:cNvPr>
          <p:cNvSpPr/>
          <p:nvPr/>
        </p:nvSpPr>
        <p:spPr>
          <a:xfrm>
            <a:off x="3079921" y="5144859"/>
            <a:ext cx="5774046" cy="584775"/>
          </a:xfrm>
          <a:prstGeom prst="rect">
            <a:avLst/>
          </a:prstGeom>
          <a:ln>
            <a:solidFill>
              <a:schemeClr val="tx1">
                <a:lumMod val="95000"/>
                <a:lumOff val="5000"/>
              </a:schemeClr>
            </a:solidFill>
          </a:ln>
        </p:spPr>
        <p:txBody>
          <a:bodyPr wrap="square">
            <a:spAutoFit/>
          </a:bodyPr>
          <a:lstStyle/>
          <a:p>
            <a:r>
              <a:rPr lang="en-US" sz="1600" b="1" dirty="0">
                <a:latin typeface="Times New Roman" panose="02020603050405020304" pitchFamily="18" charset="0"/>
                <a:ea typeface="ＭＳ 明朝"/>
                <a:cs typeface="Times New Roman" panose="02020603050405020304" pitchFamily="18" charset="0"/>
              </a:rPr>
              <a:t>Random forest (RF) </a:t>
            </a:r>
            <a:r>
              <a:rPr lang="en-US" sz="1600" dirty="0">
                <a:latin typeface="Times New Roman" panose="02020603050405020304" pitchFamily="18" charset="0"/>
                <a:ea typeface="ＭＳ 明朝"/>
                <a:cs typeface="Times New Roman" panose="02020603050405020304" pitchFamily="18" charset="0"/>
              </a:rPr>
              <a:t>is chosen to be the </a:t>
            </a:r>
            <a:r>
              <a:rPr lang="en-US" sz="1600" b="1" i="1" dirty="0">
                <a:latin typeface="Times New Roman" panose="02020603050405020304" pitchFamily="18" charset="0"/>
                <a:ea typeface="ＭＳ 明朝"/>
                <a:cs typeface="Times New Roman" panose="02020603050405020304" pitchFamily="18" charset="0"/>
              </a:rPr>
              <a:t>ensemble learning </a:t>
            </a:r>
            <a:r>
              <a:rPr lang="en-US" sz="1600" dirty="0">
                <a:latin typeface="Times New Roman" panose="02020603050405020304" pitchFamily="18" charset="0"/>
                <a:ea typeface="ＭＳ 明朝"/>
                <a:cs typeface="Times New Roman" panose="02020603050405020304" pitchFamily="18" charset="0"/>
              </a:rPr>
              <a:t>method for combining the various models’ outcomes.</a:t>
            </a:r>
          </a:p>
        </p:txBody>
      </p:sp>
      <p:sp>
        <p:nvSpPr>
          <p:cNvPr id="26" name="Arrow: Striped Right 25">
            <a:extLst>
              <a:ext uri="{FF2B5EF4-FFF2-40B4-BE49-F238E27FC236}">
                <a16:creationId xmlns:a16="http://schemas.microsoft.com/office/drawing/2014/main" id="{606724E3-3DCA-4582-8E94-D6AAF8EB0EB4}"/>
              </a:ext>
            </a:extLst>
          </p:cNvPr>
          <p:cNvSpPr/>
          <p:nvPr/>
        </p:nvSpPr>
        <p:spPr>
          <a:xfrm>
            <a:off x="2357247" y="5328389"/>
            <a:ext cx="639818" cy="339740"/>
          </a:xfrm>
          <a:prstGeom prst="stripedRightArrow">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27" name="Rectangle 26">
            <a:extLst>
              <a:ext uri="{FF2B5EF4-FFF2-40B4-BE49-F238E27FC236}">
                <a16:creationId xmlns:a16="http://schemas.microsoft.com/office/drawing/2014/main" id="{A439F92E-F240-4D01-B732-454AB3DD6356}"/>
              </a:ext>
            </a:extLst>
          </p:cNvPr>
          <p:cNvSpPr/>
          <p:nvPr/>
        </p:nvSpPr>
        <p:spPr>
          <a:xfrm>
            <a:off x="14364" y="6105210"/>
            <a:ext cx="8667837" cy="523220"/>
          </a:xfrm>
          <a:prstGeom prst="rect">
            <a:avLst/>
          </a:prstGeom>
        </p:spPr>
        <p:txBody>
          <a:bodyPr wrap="square">
            <a:spAutoFit/>
          </a:bodyPr>
          <a:lstStyle/>
          <a:p>
            <a:pPr marL="130016" indent="-178118" algn="just">
              <a:spcAft>
                <a:spcPts val="150"/>
              </a:spcAft>
            </a:pPr>
            <a:r>
              <a:rPr lang="en-US" sz="1400" dirty="0">
                <a:latin typeface="Times New Roman" panose="02020603050405020304" pitchFamily="18" charset="0"/>
                <a:ea typeface="SimSun" panose="02010600030101010101" pitchFamily="2" charset="-122"/>
              </a:rPr>
              <a:t>T. Hastie, R. </a:t>
            </a:r>
            <a:r>
              <a:rPr lang="en-US" sz="1400" dirty="0" err="1">
                <a:latin typeface="Times New Roman" panose="02020603050405020304" pitchFamily="18" charset="0"/>
                <a:ea typeface="SimSun" panose="02010600030101010101" pitchFamily="2" charset="-122"/>
              </a:rPr>
              <a:t>Tibshirani</a:t>
            </a:r>
            <a:r>
              <a:rPr lang="en-US" sz="1400" dirty="0">
                <a:latin typeface="Times New Roman" panose="02020603050405020304" pitchFamily="18" charset="0"/>
                <a:ea typeface="SimSun" panose="02010600030101010101" pitchFamily="2" charset="-122"/>
              </a:rPr>
              <a:t>, J. Friedman, and others, </a:t>
            </a:r>
            <a:r>
              <a:rPr lang="en-US" sz="1400" i="1" dirty="0">
                <a:latin typeface="Times New Roman" panose="02020603050405020304" pitchFamily="18" charset="0"/>
                <a:ea typeface="SimSun" panose="02010600030101010101" pitchFamily="2" charset="-122"/>
              </a:rPr>
              <a:t>The elements of statistical learning</a:t>
            </a:r>
            <a:r>
              <a:rPr lang="en-US" sz="1400" dirty="0">
                <a:latin typeface="Times New Roman" panose="02020603050405020304" pitchFamily="18" charset="0"/>
                <a:ea typeface="SimSun" panose="02010600030101010101" pitchFamily="2" charset="-122"/>
              </a:rPr>
              <a:t>, 2</a:t>
            </a:r>
            <a:r>
              <a:rPr lang="en-US" sz="1400" baseline="30000" dirty="0">
                <a:latin typeface="Times New Roman" panose="02020603050405020304" pitchFamily="18" charset="0"/>
                <a:ea typeface="SimSun" panose="02010600030101010101" pitchFamily="2" charset="-122"/>
              </a:rPr>
              <a:t>nd </a:t>
            </a:r>
            <a:r>
              <a:rPr lang="en-US" sz="1400" dirty="0">
                <a:latin typeface="Times New Roman" panose="02020603050405020304" pitchFamily="18" charset="0"/>
                <a:ea typeface="SimSun" panose="02010600030101010101" pitchFamily="2" charset="-122"/>
              </a:rPr>
              <a:t>Edition. Springer-Verlag New York, 2009.</a:t>
            </a:r>
            <a:endParaRPr lang="en-US" dirty="0">
              <a:latin typeface="Times New Roman" panose="02020603050405020304" pitchFamily="18" charset="0"/>
              <a:ea typeface="SimSun" panose="02010600030101010101" pitchFamily="2" charset="-122"/>
            </a:endParaRPr>
          </a:p>
        </p:txBody>
      </p:sp>
      <p:sp>
        <p:nvSpPr>
          <p:cNvPr id="28" name="Title 1">
            <a:extLst>
              <a:ext uri="{FF2B5EF4-FFF2-40B4-BE49-F238E27FC236}">
                <a16:creationId xmlns:a16="http://schemas.microsoft.com/office/drawing/2014/main" id="{1EDE9F1E-CC8F-4979-B844-AEF634A49E89}"/>
              </a:ext>
            </a:extLst>
          </p:cNvPr>
          <p:cNvSpPr txBox="1">
            <a:spLocks/>
          </p:cNvSpPr>
          <p:nvPr/>
        </p:nvSpPr>
        <p:spPr>
          <a:xfrm>
            <a:off x="633811" y="915187"/>
            <a:ext cx="2694172" cy="229559"/>
          </a:xfrm>
          <a:prstGeom prst="rect">
            <a:avLst/>
          </a:prstGeom>
        </p:spPr>
        <p:txBody>
          <a:bodyPr vert="horz" lIns="68580" tIns="34290" rIns="68580" bIns="3429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sz="1350" b="1" dirty="0"/>
          </a:p>
        </p:txBody>
      </p:sp>
      <p:sp>
        <p:nvSpPr>
          <p:cNvPr id="3" name="Rectangle 2">
            <a:extLst>
              <a:ext uri="{FF2B5EF4-FFF2-40B4-BE49-F238E27FC236}">
                <a16:creationId xmlns:a16="http://schemas.microsoft.com/office/drawing/2014/main" id="{11C2147E-009A-490B-A234-7CFD418D4960}"/>
              </a:ext>
            </a:extLst>
          </p:cNvPr>
          <p:cNvSpPr/>
          <p:nvPr/>
        </p:nvSpPr>
        <p:spPr>
          <a:xfrm>
            <a:off x="30376" y="697775"/>
            <a:ext cx="4752327" cy="369332"/>
          </a:xfrm>
          <a:prstGeom prst="rect">
            <a:avLst/>
          </a:prstGeom>
        </p:spPr>
        <p:txBody>
          <a:bodyPr wrap="none">
            <a:spAutoFit/>
          </a:bodyPr>
          <a:lstStyle/>
          <a:p>
            <a:r>
              <a:rPr lang="en-US" dirty="0">
                <a:latin typeface="Times New Roman" panose="02020603050405020304" pitchFamily="18" charset="0"/>
              </a:rPr>
              <a:t>Ensemble Forecasts: Combining Various Models </a:t>
            </a:r>
            <a:endParaRPr lang="en-US" dirty="0"/>
          </a:p>
        </p:txBody>
      </p:sp>
      <p:sp>
        <p:nvSpPr>
          <p:cNvPr id="29" name="Rectangle 28">
            <a:extLst>
              <a:ext uri="{FF2B5EF4-FFF2-40B4-BE49-F238E27FC236}">
                <a16:creationId xmlns:a16="http://schemas.microsoft.com/office/drawing/2014/main" id="{1B83C8A4-9256-4DBD-9F3F-B75B48037472}"/>
              </a:ext>
            </a:extLst>
          </p:cNvPr>
          <p:cNvSpPr/>
          <p:nvPr/>
        </p:nvSpPr>
        <p:spPr>
          <a:xfrm>
            <a:off x="2406539" y="4143882"/>
            <a:ext cx="4598375" cy="369332"/>
          </a:xfrm>
          <a:prstGeom prst="rect">
            <a:avLst/>
          </a:prstGeom>
        </p:spPr>
        <p:txBody>
          <a:bodyPr wrap="none">
            <a:spAutoFit/>
          </a:bodyPr>
          <a:lstStyle/>
          <a:p>
            <a:pPr algn="ctr"/>
            <a:r>
              <a:rPr lang="en-US" dirty="0">
                <a:latin typeface="Times New Roman" panose="02020603050405020304" pitchFamily="18" charset="0"/>
                <a:cs typeface="Times New Roman" panose="02020603050405020304" pitchFamily="18" charset="0"/>
              </a:rPr>
              <a:t>General diagram of combining different models</a:t>
            </a:r>
          </a:p>
        </p:txBody>
      </p:sp>
    </p:spTree>
    <p:extLst>
      <p:ext uri="{BB962C8B-B14F-4D97-AF65-F5344CB8AC3E}">
        <p14:creationId xmlns:p14="http://schemas.microsoft.com/office/powerpoint/2010/main" val="842529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7896E84-AACC-4001-B664-AB065505996D}"/>
              </a:ext>
            </a:extLst>
          </p:cNvPr>
          <p:cNvGrpSpPr/>
          <p:nvPr/>
        </p:nvGrpSpPr>
        <p:grpSpPr>
          <a:xfrm>
            <a:off x="2868076" y="725024"/>
            <a:ext cx="6132175" cy="870859"/>
            <a:chOff x="0" y="4940069"/>
            <a:chExt cx="6921338" cy="839285"/>
          </a:xfrm>
        </p:grpSpPr>
        <p:grpSp>
          <p:nvGrpSpPr>
            <p:cNvPr id="36" name="Group 35">
              <a:extLst>
                <a:ext uri="{FF2B5EF4-FFF2-40B4-BE49-F238E27FC236}">
                  <a16:creationId xmlns:a16="http://schemas.microsoft.com/office/drawing/2014/main" id="{BBD800EA-D810-4D10-98F0-7EA9B2BD9F80}"/>
                </a:ext>
              </a:extLst>
            </p:cNvPr>
            <p:cNvGrpSpPr/>
            <p:nvPr/>
          </p:nvGrpSpPr>
          <p:grpSpPr>
            <a:xfrm>
              <a:off x="0" y="4940069"/>
              <a:ext cx="6921338" cy="839285"/>
              <a:chOff x="0" y="4940069"/>
              <a:chExt cx="6921338" cy="839285"/>
            </a:xfrm>
          </p:grpSpPr>
          <p:sp>
            <p:nvSpPr>
              <p:cNvPr id="2" name="Rectangle 1">
                <a:extLst>
                  <a:ext uri="{FF2B5EF4-FFF2-40B4-BE49-F238E27FC236}">
                    <a16:creationId xmlns:a16="http://schemas.microsoft.com/office/drawing/2014/main" id="{2EF4C525-61D3-4C30-9150-C2DA8A2355AF}"/>
                  </a:ext>
                </a:extLst>
              </p:cNvPr>
              <p:cNvSpPr/>
              <p:nvPr/>
            </p:nvSpPr>
            <p:spPr>
              <a:xfrm>
                <a:off x="3633983" y="4988838"/>
                <a:ext cx="1436419" cy="7449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Probabilistic model</a:t>
                </a:r>
              </a:p>
            </p:txBody>
          </p:sp>
          <p:sp>
            <p:nvSpPr>
              <p:cNvPr id="16" name="Rectangle 15">
                <a:extLst>
                  <a:ext uri="{FF2B5EF4-FFF2-40B4-BE49-F238E27FC236}">
                    <a16:creationId xmlns:a16="http://schemas.microsoft.com/office/drawing/2014/main" id="{5691A3C2-9499-48B6-90BA-A2EFCFCC47D5}"/>
                  </a:ext>
                </a:extLst>
              </p:cNvPr>
              <p:cNvSpPr/>
              <p:nvPr/>
            </p:nvSpPr>
            <p:spPr>
              <a:xfrm>
                <a:off x="1700784" y="4990100"/>
                <a:ext cx="1578864" cy="7437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Solar power point forecasts</a:t>
                </a:r>
              </a:p>
            </p:txBody>
          </p:sp>
          <p:sp>
            <p:nvSpPr>
              <p:cNvPr id="17" name="Rectangle 16">
                <a:extLst>
                  <a:ext uri="{FF2B5EF4-FFF2-40B4-BE49-F238E27FC236}">
                    <a16:creationId xmlns:a16="http://schemas.microsoft.com/office/drawing/2014/main" id="{7D05DAB2-2202-4EDD-86D8-706F508269BC}"/>
                  </a:ext>
                </a:extLst>
              </p:cNvPr>
              <p:cNvSpPr/>
              <p:nvPr/>
            </p:nvSpPr>
            <p:spPr>
              <a:xfrm>
                <a:off x="0" y="4988838"/>
                <a:ext cx="1341120" cy="7449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NWP point  forecasts</a:t>
                </a:r>
              </a:p>
            </p:txBody>
          </p:sp>
          <p:sp>
            <p:nvSpPr>
              <p:cNvPr id="4" name="Rectangle: Rounded Corners 3">
                <a:extLst>
                  <a:ext uri="{FF2B5EF4-FFF2-40B4-BE49-F238E27FC236}">
                    <a16:creationId xmlns:a16="http://schemas.microsoft.com/office/drawing/2014/main" id="{4A19D939-B0F5-4CCB-87E3-B95CE0B0377F}"/>
                  </a:ext>
                </a:extLst>
              </p:cNvPr>
              <p:cNvSpPr/>
              <p:nvPr/>
            </p:nvSpPr>
            <p:spPr>
              <a:xfrm>
                <a:off x="5389303" y="4940069"/>
                <a:ext cx="1532035" cy="83928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Probabilistic  forecasts of solar power</a:t>
                </a:r>
              </a:p>
            </p:txBody>
          </p:sp>
          <p:cxnSp>
            <p:nvCxnSpPr>
              <p:cNvPr id="20" name="Straight Arrow Connector 19">
                <a:extLst>
                  <a:ext uri="{FF2B5EF4-FFF2-40B4-BE49-F238E27FC236}">
                    <a16:creationId xmlns:a16="http://schemas.microsoft.com/office/drawing/2014/main" id="{1905BFC7-5704-436B-991E-BA0633EDB02C}"/>
                  </a:ext>
                </a:extLst>
              </p:cNvPr>
              <p:cNvCxnSpPr>
                <a:stCxn id="17" idx="3"/>
                <a:endCxn id="16" idx="1"/>
              </p:cNvCxnSpPr>
              <p:nvPr/>
            </p:nvCxnSpPr>
            <p:spPr>
              <a:xfrm>
                <a:off x="1341120" y="5361325"/>
                <a:ext cx="359664" cy="6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CB159DC-C5BB-4381-9BE9-7BBB0153FFE7}"/>
                  </a:ext>
                </a:extLst>
              </p:cNvPr>
              <p:cNvCxnSpPr>
                <a:cxnSpLocks/>
                <a:stCxn id="16" idx="3"/>
                <a:endCxn id="2" idx="1"/>
              </p:cNvCxnSpPr>
              <p:nvPr/>
            </p:nvCxnSpPr>
            <p:spPr>
              <a:xfrm flipV="1">
                <a:off x="3279648" y="5361325"/>
                <a:ext cx="354335" cy="63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55E1163-D5CE-4AEB-9DED-183A2B708D48}"/>
                  </a:ext>
                </a:extLst>
              </p:cNvPr>
              <p:cNvCxnSpPr>
                <a:cxnSpLocks/>
                <a:stCxn id="2" idx="3"/>
                <a:endCxn id="4" idx="1"/>
              </p:cNvCxnSpPr>
              <p:nvPr/>
            </p:nvCxnSpPr>
            <p:spPr>
              <a:xfrm flipV="1">
                <a:off x="5070401" y="5359712"/>
                <a:ext cx="318902" cy="161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40DA4A2B-3DF7-4865-81E6-19543DA0B1C3}"/>
                </a:ext>
              </a:extLst>
            </p:cNvPr>
            <p:cNvCxnSpPr>
              <a:cxnSpLocks/>
              <a:stCxn id="17" idx="2"/>
              <a:endCxn id="2" idx="2"/>
            </p:cNvCxnSpPr>
            <p:nvPr/>
          </p:nvCxnSpPr>
          <p:spPr>
            <a:xfrm rot="16200000" flipH="1">
              <a:off x="2512424" y="3892997"/>
              <a:ext cx="12240" cy="3681632"/>
            </a:xfrm>
            <a:prstGeom prst="bentConnector3">
              <a:avLst>
                <a:gd name="adj1" fmla="val 267111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1B3E8B17-9F0C-4608-8741-C85A20609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3229" y="2222456"/>
            <a:ext cx="5654847" cy="1956897"/>
          </a:xfrm>
          <a:prstGeom prst="rect">
            <a:avLst/>
          </a:prstGeom>
        </p:spPr>
      </p:pic>
      <p:pic>
        <p:nvPicPr>
          <p:cNvPr id="14" name="Picture 13">
            <a:extLst>
              <a:ext uri="{FF2B5EF4-FFF2-40B4-BE49-F238E27FC236}">
                <a16:creationId xmlns:a16="http://schemas.microsoft.com/office/drawing/2014/main" id="{911A4019-AB19-4420-B238-C6381A8DF9A5}"/>
              </a:ext>
            </a:extLst>
          </p:cNvPr>
          <p:cNvPicPr>
            <a:picLocks noChangeAspect="1"/>
          </p:cNvPicPr>
          <p:nvPr/>
        </p:nvPicPr>
        <p:blipFill rotWithShape="1">
          <a:blip r:embed="rId3"/>
          <a:srcRect l="7223" t="5434" r="8333"/>
          <a:stretch/>
        </p:blipFill>
        <p:spPr>
          <a:xfrm>
            <a:off x="3212192" y="4215837"/>
            <a:ext cx="5508328" cy="2605679"/>
          </a:xfrm>
          <a:prstGeom prst="rect">
            <a:avLst/>
          </a:prstGeom>
        </p:spPr>
      </p:pic>
      <p:sp>
        <p:nvSpPr>
          <p:cNvPr id="40" name="Rectangle 39">
            <a:extLst>
              <a:ext uri="{FF2B5EF4-FFF2-40B4-BE49-F238E27FC236}">
                <a16:creationId xmlns:a16="http://schemas.microsoft.com/office/drawing/2014/main" id="{5B2592F7-FABC-4A11-A537-0A2E58EA2EF1}"/>
              </a:ext>
            </a:extLst>
          </p:cNvPr>
          <p:cNvSpPr/>
          <p:nvPr/>
        </p:nvSpPr>
        <p:spPr>
          <a:xfrm>
            <a:off x="2322436" y="941528"/>
            <a:ext cx="453970"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(a)</a:t>
            </a:r>
            <a:endParaRPr lang="en-US" b="1" dirty="0"/>
          </a:p>
        </p:txBody>
      </p:sp>
      <p:sp>
        <p:nvSpPr>
          <p:cNvPr id="41" name="Rectangle 40">
            <a:extLst>
              <a:ext uri="{FF2B5EF4-FFF2-40B4-BE49-F238E27FC236}">
                <a16:creationId xmlns:a16="http://schemas.microsoft.com/office/drawing/2014/main" id="{BB4B8326-608F-4574-A586-11EA70F49191}"/>
              </a:ext>
            </a:extLst>
          </p:cNvPr>
          <p:cNvSpPr/>
          <p:nvPr/>
        </p:nvSpPr>
        <p:spPr>
          <a:xfrm>
            <a:off x="2591619" y="2995465"/>
            <a:ext cx="466794"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(b)</a:t>
            </a:r>
            <a:endParaRPr lang="en-US" b="1" dirty="0"/>
          </a:p>
        </p:txBody>
      </p:sp>
      <p:sp>
        <p:nvSpPr>
          <p:cNvPr id="42" name="Rectangle 41">
            <a:extLst>
              <a:ext uri="{FF2B5EF4-FFF2-40B4-BE49-F238E27FC236}">
                <a16:creationId xmlns:a16="http://schemas.microsoft.com/office/drawing/2014/main" id="{5468B0ED-4DBE-4CA8-B511-29B148DA78FD}"/>
              </a:ext>
            </a:extLst>
          </p:cNvPr>
          <p:cNvSpPr/>
          <p:nvPr/>
        </p:nvSpPr>
        <p:spPr>
          <a:xfrm>
            <a:off x="2647503" y="5149344"/>
            <a:ext cx="441146" cy="369332"/>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(c)</a:t>
            </a:r>
            <a:endParaRPr lang="en-US" b="1" dirty="0"/>
          </a:p>
        </p:txBody>
      </p:sp>
      <p:sp>
        <p:nvSpPr>
          <p:cNvPr id="18" name="Rectangle 17">
            <a:extLst>
              <a:ext uri="{FF2B5EF4-FFF2-40B4-BE49-F238E27FC236}">
                <a16:creationId xmlns:a16="http://schemas.microsoft.com/office/drawing/2014/main" id="{9DEB42EC-962E-424F-92A3-7A31C51CCF05}"/>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56657653-E599-4DF4-B935-17BFDEE722E4}"/>
              </a:ext>
            </a:extLst>
          </p:cNvPr>
          <p:cNvSpPr>
            <a:spLocks noGrp="1"/>
          </p:cNvSpPr>
          <p:nvPr>
            <p:ph type="sldNum" sz="quarter" idx="12"/>
          </p:nvPr>
        </p:nvSpPr>
        <p:spPr>
          <a:xfrm>
            <a:off x="6954669" y="6407289"/>
            <a:ext cx="2057400" cy="365125"/>
          </a:xfrm>
        </p:spPr>
        <p:txBody>
          <a:bodyPr/>
          <a:lstStyle/>
          <a:p>
            <a:fld id="{DE7368CD-0EFD-4356-BCD4-9FE5F856A1D8}" type="slidenum">
              <a:rPr lang="en-US" smtClean="0"/>
              <a:t>27</a:t>
            </a:fld>
            <a:endParaRPr lang="en-US" dirty="0"/>
          </a:p>
        </p:txBody>
      </p:sp>
      <p:sp>
        <p:nvSpPr>
          <p:cNvPr id="21" name="Rectangle 20">
            <a:extLst>
              <a:ext uri="{FF2B5EF4-FFF2-40B4-BE49-F238E27FC236}">
                <a16:creationId xmlns:a16="http://schemas.microsoft.com/office/drawing/2014/main" id="{A073C268-8849-4FD9-9488-83A5185D8923}"/>
              </a:ext>
            </a:extLst>
          </p:cNvPr>
          <p:cNvSpPr/>
          <p:nvPr/>
        </p:nvSpPr>
        <p:spPr>
          <a:xfrm>
            <a:off x="3832053" y="92613"/>
            <a:ext cx="16225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Methodology</a:t>
            </a:r>
            <a:endParaRPr lang="en-US" sz="2000" b="1" dirty="0"/>
          </a:p>
        </p:txBody>
      </p:sp>
      <p:sp>
        <p:nvSpPr>
          <p:cNvPr id="23" name="Rectangle 22">
            <a:extLst>
              <a:ext uri="{FF2B5EF4-FFF2-40B4-BE49-F238E27FC236}">
                <a16:creationId xmlns:a16="http://schemas.microsoft.com/office/drawing/2014/main" id="{7A0E5291-3379-40EB-8DAF-764A1A449AFF}"/>
              </a:ext>
            </a:extLst>
          </p:cNvPr>
          <p:cNvSpPr/>
          <p:nvPr/>
        </p:nvSpPr>
        <p:spPr>
          <a:xfrm>
            <a:off x="-91805" y="941528"/>
            <a:ext cx="2353635" cy="646331"/>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Ensemble-based probabilistic forecasts</a:t>
            </a:r>
          </a:p>
        </p:txBody>
      </p:sp>
      <p:sp>
        <p:nvSpPr>
          <p:cNvPr id="24" name="Rectangle 23">
            <a:extLst>
              <a:ext uri="{FF2B5EF4-FFF2-40B4-BE49-F238E27FC236}">
                <a16:creationId xmlns:a16="http://schemas.microsoft.com/office/drawing/2014/main" id="{79CA5298-C772-45C1-B252-6BA5B50C6A45}"/>
              </a:ext>
            </a:extLst>
          </p:cNvPr>
          <p:cNvSpPr/>
          <p:nvPr/>
        </p:nvSpPr>
        <p:spPr>
          <a:xfrm>
            <a:off x="-173005" y="444805"/>
            <a:ext cx="2864357"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Probabilistic Forecasts</a:t>
            </a:r>
          </a:p>
        </p:txBody>
      </p:sp>
      <p:sp>
        <p:nvSpPr>
          <p:cNvPr id="6" name="Rectangle 5">
            <a:extLst>
              <a:ext uri="{FF2B5EF4-FFF2-40B4-BE49-F238E27FC236}">
                <a16:creationId xmlns:a16="http://schemas.microsoft.com/office/drawing/2014/main" id="{E900C86C-2674-47C3-9BE3-B023545A5A9B}"/>
              </a:ext>
            </a:extLst>
          </p:cNvPr>
          <p:cNvSpPr/>
          <p:nvPr/>
        </p:nvSpPr>
        <p:spPr>
          <a:xfrm>
            <a:off x="78468" y="2312189"/>
            <a:ext cx="2731245" cy="3243452"/>
          </a:xfrm>
          <a:prstGeom prst="rect">
            <a:avLst/>
          </a:prstGeom>
        </p:spPr>
        <p:txBody>
          <a:bodyPr wrap="square">
            <a:spAutoFit/>
          </a:bodyPr>
          <a:lstStyle/>
          <a:p>
            <a:pPr marL="342900" marR="49530" indent="-342900">
              <a:lnSpc>
                <a:spcPct val="104000"/>
              </a:lnSpc>
              <a:spcBef>
                <a:spcPts val="0"/>
              </a:spcBef>
              <a:spcAft>
                <a:spcPts val="20"/>
              </a:spcAft>
              <a:buAutoNum type="alphaLcParenR"/>
            </a:pPr>
            <a:r>
              <a:rPr lang="en-US" dirty="0">
                <a:latin typeface="Times New Roman" panose="02020603050405020304" pitchFamily="18" charset="0"/>
                <a:ea typeface="Cambria" panose="02040503050406030204" pitchFamily="18" charset="0"/>
                <a:cs typeface="Times New Roman" panose="02020603050405020304" pitchFamily="18" charset="0"/>
              </a:rPr>
              <a:t>Diagram of ensemble-based probabilistic forecasts,</a:t>
            </a:r>
          </a:p>
          <a:p>
            <a:pPr marL="342900" marR="49530" indent="-342900">
              <a:lnSpc>
                <a:spcPct val="104000"/>
              </a:lnSpc>
              <a:spcBef>
                <a:spcPts val="0"/>
              </a:spcBef>
              <a:spcAft>
                <a:spcPts val="20"/>
              </a:spcAft>
              <a:buAutoNum type="alphaLcParenR"/>
            </a:pPr>
            <a:endParaRPr lang="en-US" dirty="0">
              <a:latin typeface="Times New Roman" panose="02020603050405020304" pitchFamily="18" charset="0"/>
              <a:ea typeface="Cambria" panose="02040503050406030204" pitchFamily="18" charset="0"/>
              <a:cs typeface="Times New Roman" panose="02020603050405020304" pitchFamily="18" charset="0"/>
            </a:endParaRPr>
          </a:p>
          <a:p>
            <a:pPr marL="342900" marR="49530" indent="-342900">
              <a:lnSpc>
                <a:spcPct val="104000"/>
              </a:lnSpc>
              <a:spcBef>
                <a:spcPts val="0"/>
              </a:spcBef>
              <a:spcAft>
                <a:spcPts val="20"/>
              </a:spcAft>
              <a:buAutoNum type="alphaLcParenR"/>
            </a:pPr>
            <a:r>
              <a:rPr lang="en-US" dirty="0">
                <a:latin typeface="Times New Roman" panose="02020603050405020304" pitchFamily="18" charset="0"/>
                <a:ea typeface="Cambria" panose="02040503050406030204" pitchFamily="18" charset="0"/>
                <a:cs typeface="Times New Roman" panose="02020603050405020304" pitchFamily="18" charset="0"/>
              </a:rPr>
              <a:t>Splitting mechanism of trees in random forest, </a:t>
            </a:r>
          </a:p>
          <a:p>
            <a:pPr marL="342900" marR="49530" indent="-342900">
              <a:lnSpc>
                <a:spcPct val="104000"/>
              </a:lnSpc>
              <a:spcBef>
                <a:spcPts val="0"/>
              </a:spcBef>
              <a:spcAft>
                <a:spcPts val="20"/>
              </a:spcAft>
              <a:buAutoNum type="alphaLcParenR"/>
            </a:pPr>
            <a:endParaRPr lang="en-US" dirty="0">
              <a:latin typeface="Times New Roman" panose="02020603050405020304" pitchFamily="18" charset="0"/>
              <a:ea typeface="Cambria" panose="02040503050406030204" pitchFamily="18" charset="0"/>
              <a:cs typeface="Times New Roman" panose="02020603050405020304" pitchFamily="18" charset="0"/>
            </a:endParaRPr>
          </a:p>
          <a:p>
            <a:pPr marL="342900" marR="49530" indent="-342900">
              <a:lnSpc>
                <a:spcPct val="104000"/>
              </a:lnSpc>
              <a:spcBef>
                <a:spcPts val="0"/>
              </a:spcBef>
              <a:spcAft>
                <a:spcPts val="20"/>
              </a:spcAft>
              <a:buAutoNum type="alphaLcParenR"/>
            </a:pPr>
            <a:r>
              <a:rPr lang="en-US" dirty="0">
                <a:latin typeface="Times New Roman" panose="02020603050405020304" pitchFamily="18" charset="0"/>
                <a:ea typeface="Cambria" panose="02040503050406030204" pitchFamily="18" charset="0"/>
                <a:cs typeface="Times New Roman" panose="02020603050405020304" pitchFamily="18" charset="0"/>
              </a:rPr>
              <a:t>Sample of ensemble-based probabilistic forecasts of solar power of 3 days</a:t>
            </a:r>
          </a:p>
        </p:txBody>
      </p:sp>
    </p:spTree>
    <p:extLst>
      <p:ext uri="{BB962C8B-B14F-4D97-AF65-F5344CB8AC3E}">
        <p14:creationId xmlns:p14="http://schemas.microsoft.com/office/powerpoint/2010/main" val="9228076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053776A-B8E7-44AC-B160-654E001704B4}"/>
              </a:ext>
            </a:extLst>
          </p:cNvPr>
          <p:cNvSpPr/>
          <p:nvPr/>
        </p:nvSpPr>
        <p:spPr>
          <a:xfrm>
            <a:off x="93219" y="5569008"/>
            <a:ext cx="9030335" cy="1169551"/>
          </a:xfrm>
          <a:prstGeom prst="rect">
            <a:avLst/>
          </a:prstGeom>
        </p:spPr>
        <p:txBody>
          <a:bodyPr wrap="square">
            <a:spAutoFit/>
          </a:bodyPr>
          <a:lstStyle/>
          <a:p>
            <a:r>
              <a:rPr lang="en-US" sz="1400" dirty="0" err="1">
                <a:latin typeface="Times New Roman" panose="02020603050405020304" pitchFamily="18" charset="0"/>
                <a:cs typeface="Times New Roman" panose="02020603050405020304" pitchFamily="18" charset="0"/>
              </a:rPr>
              <a:t>Delle</a:t>
            </a:r>
            <a:r>
              <a:rPr lang="en-US" sz="1400" dirty="0">
                <a:latin typeface="Times New Roman" panose="02020603050405020304" pitchFamily="18" charset="0"/>
                <a:cs typeface="Times New Roman" panose="02020603050405020304" pitchFamily="18" charset="0"/>
              </a:rPr>
              <a:t> Monache, L., Eckel, F. A., Rife, D. L., Nagarajan, B., &amp; </a:t>
            </a:r>
            <a:r>
              <a:rPr lang="en-US" sz="1400" dirty="0" err="1">
                <a:latin typeface="Times New Roman" panose="02020603050405020304" pitchFamily="18" charset="0"/>
                <a:cs typeface="Times New Roman" panose="02020603050405020304" pitchFamily="18" charset="0"/>
              </a:rPr>
              <a:t>Searight</a:t>
            </a:r>
            <a:r>
              <a:rPr lang="en-US" sz="1400" dirty="0">
                <a:latin typeface="Times New Roman" panose="02020603050405020304" pitchFamily="18" charset="0"/>
                <a:cs typeface="Times New Roman" panose="02020603050405020304" pitchFamily="18" charset="0"/>
              </a:rPr>
              <a:t>, K. (2013). Probabilistic weather prediction with an analog ensemble. </a:t>
            </a:r>
            <a:r>
              <a:rPr lang="en-US" sz="1400" i="1" dirty="0">
                <a:latin typeface="Times New Roman" panose="02020603050405020304" pitchFamily="18" charset="0"/>
                <a:cs typeface="Times New Roman" panose="02020603050405020304" pitchFamily="18" charset="0"/>
              </a:rPr>
              <a:t>Monthly Weather Review</a:t>
            </a:r>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141</a:t>
            </a:r>
            <a:r>
              <a:rPr lang="en-US" sz="1400" dirty="0">
                <a:latin typeface="Times New Roman" panose="02020603050405020304" pitchFamily="18" charset="0"/>
                <a:cs typeface="Times New Roman" panose="02020603050405020304" pitchFamily="18" charset="0"/>
              </a:rPr>
              <a:t>(10), 3498-3516.</a:t>
            </a:r>
          </a:p>
          <a:p>
            <a:endParaRPr lang="en-US" sz="1400" dirty="0">
              <a:latin typeface="Times New Roman" panose="02020603050405020304" pitchFamily="18" charset="0"/>
              <a:cs typeface="Times New Roman" panose="02020603050405020304" pitchFamily="18" charset="0"/>
            </a:endParaRPr>
          </a:p>
          <a:p>
            <a:r>
              <a:rPr lang="en-US" sz="1400" dirty="0" err="1">
                <a:latin typeface="Times New Roman" panose="02020603050405020304" pitchFamily="18" charset="0"/>
                <a:cs typeface="Times New Roman" panose="02020603050405020304" pitchFamily="18" charset="0"/>
              </a:rPr>
              <a:t>Alessandrini</a:t>
            </a:r>
            <a:r>
              <a:rPr lang="en-US" sz="1400" dirty="0">
                <a:latin typeface="Times New Roman" panose="02020603050405020304" pitchFamily="18" charset="0"/>
                <a:cs typeface="Times New Roman" panose="02020603050405020304" pitchFamily="18" charset="0"/>
              </a:rPr>
              <a:t>, S., </a:t>
            </a:r>
            <a:r>
              <a:rPr lang="en-US" sz="1400" dirty="0" err="1">
                <a:latin typeface="Times New Roman" panose="02020603050405020304" pitchFamily="18" charset="0"/>
                <a:cs typeface="Times New Roman" panose="02020603050405020304" pitchFamily="18" charset="0"/>
              </a:rPr>
              <a:t>Delle</a:t>
            </a:r>
            <a:r>
              <a:rPr lang="en-US" sz="1400" dirty="0">
                <a:latin typeface="Times New Roman" panose="02020603050405020304" pitchFamily="18" charset="0"/>
                <a:cs typeface="Times New Roman" panose="02020603050405020304" pitchFamily="18" charset="0"/>
              </a:rPr>
              <a:t> Monache, L., </a:t>
            </a:r>
            <a:r>
              <a:rPr lang="en-US" sz="1400" dirty="0" err="1">
                <a:latin typeface="Times New Roman" panose="02020603050405020304" pitchFamily="18" charset="0"/>
                <a:cs typeface="Times New Roman" panose="02020603050405020304" pitchFamily="18" charset="0"/>
              </a:rPr>
              <a:t>Sperati</a:t>
            </a:r>
            <a:r>
              <a:rPr lang="en-US" sz="1400" dirty="0">
                <a:latin typeface="Times New Roman" panose="02020603050405020304" pitchFamily="18" charset="0"/>
                <a:cs typeface="Times New Roman" panose="02020603050405020304" pitchFamily="18" charset="0"/>
              </a:rPr>
              <a:t>, S., &amp; </a:t>
            </a:r>
            <a:r>
              <a:rPr lang="en-US" sz="1400" dirty="0" err="1">
                <a:latin typeface="Times New Roman" panose="02020603050405020304" pitchFamily="18" charset="0"/>
                <a:cs typeface="Times New Roman" panose="02020603050405020304" pitchFamily="18" charset="0"/>
              </a:rPr>
              <a:t>Cervone</a:t>
            </a:r>
            <a:r>
              <a:rPr lang="en-US" sz="1400" dirty="0">
                <a:latin typeface="Times New Roman" panose="02020603050405020304" pitchFamily="18" charset="0"/>
                <a:cs typeface="Times New Roman" panose="02020603050405020304" pitchFamily="18" charset="0"/>
              </a:rPr>
              <a:t>, G. (2015). An analog ensemble for short-term probabilistic solar power forecast. </a:t>
            </a:r>
            <a:r>
              <a:rPr lang="en-US" sz="1400" i="1" dirty="0">
                <a:latin typeface="Times New Roman" panose="02020603050405020304" pitchFamily="18" charset="0"/>
                <a:cs typeface="Times New Roman" panose="02020603050405020304" pitchFamily="18" charset="0"/>
              </a:rPr>
              <a:t>Applied energy</a:t>
            </a:r>
            <a:r>
              <a:rPr lang="en-US" sz="1400" dirty="0">
                <a:latin typeface="Times New Roman" panose="02020603050405020304" pitchFamily="18" charset="0"/>
                <a:cs typeface="Times New Roman" panose="02020603050405020304" pitchFamily="18" charset="0"/>
              </a:rPr>
              <a:t>, </a:t>
            </a:r>
            <a:r>
              <a:rPr lang="en-US" sz="1400" i="1" dirty="0">
                <a:latin typeface="Times New Roman" panose="02020603050405020304" pitchFamily="18" charset="0"/>
                <a:cs typeface="Times New Roman" panose="02020603050405020304" pitchFamily="18" charset="0"/>
              </a:rPr>
              <a:t>157</a:t>
            </a:r>
            <a:r>
              <a:rPr lang="en-US" sz="1400" dirty="0">
                <a:latin typeface="Times New Roman" panose="02020603050405020304" pitchFamily="18" charset="0"/>
                <a:cs typeface="Times New Roman" panose="02020603050405020304" pitchFamily="18" charset="0"/>
              </a:rPr>
              <a:t>, 95-110.</a:t>
            </a:r>
          </a:p>
        </p:txBody>
      </p:sp>
      <p:sp>
        <p:nvSpPr>
          <p:cNvPr id="126" name="Rectangle 125"/>
          <p:cNvSpPr/>
          <p:nvPr/>
        </p:nvSpPr>
        <p:spPr>
          <a:xfrm>
            <a:off x="93218" y="974348"/>
            <a:ext cx="4114548" cy="369332"/>
          </a:xfrm>
          <a:prstGeom prst="rect">
            <a:avLst/>
          </a:prstGeom>
        </p:spPr>
        <p:txBody>
          <a:bodyPr wrap="square">
            <a:spAutoFit/>
          </a:bodyPr>
          <a:lstStyle/>
          <a:p>
            <a:r>
              <a:rPr lang="en-US" dirty="0">
                <a:latin typeface="Times New Roman" panose="02020603050405020304" pitchFamily="18" charset="0"/>
                <a:ea typeface="MS Mincho" panose="02020609040205080304" pitchFamily="49" charset="-128"/>
                <a:cs typeface="Times New Roman" panose="02020603050405020304" pitchFamily="18" charset="0"/>
              </a:rPr>
              <a:t>Analog Ensemble (</a:t>
            </a:r>
            <a:r>
              <a:rPr lang="en-US" dirty="0" err="1">
                <a:latin typeface="Times New Roman" panose="02020603050405020304" pitchFamily="18" charset="0"/>
                <a:ea typeface="MS Mincho" panose="02020609040205080304" pitchFamily="49" charset="-128"/>
                <a:cs typeface="Times New Roman" panose="02020603050405020304" pitchFamily="18" charset="0"/>
              </a:rPr>
              <a:t>AnEn</a:t>
            </a:r>
            <a:r>
              <a:rPr lang="en-US" dirty="0">
                <a:latin typeface="Times New Roman" panose="02020603050405020304" pitchFamily="18" charset="0"/>
                <a:ea typeface="MS Mincho" panose="02020609040205080304" pitchFamily="49" charset="-128"/>
                <a:cs typeface="Times New Roman" panose="02020603050405020304" pitchFamily="18" charset="0"/>
              </a:rPr>
              <a:t>) method:</a:t>
            </a:r>
          </a:p>
        </p:txBody>
      </p:sp>
      <p:pic>
        <p:nvPicPr>
          <p:cNvPr id="11" name="Picture 10">
            <a:extLst>
              <a:ext uri="{FF2B5EF4-FFF2-40B4-BE49-F238E27FC236}">
                <a16:creationId xmlns:a16="http://schemas.microsoft.com/office/drawing/2014/main" id="{23A3475E-6667-4639-B7E4-94BAF55E10E2}"/>
              </a:ext>
            </a:extLst>
          </p:cNvPr>
          <p:cNvPicPr/>
          <p:nvPr/>
        </p:nvPicPr>
        <p:blipFill rotWithShape="1">
          <a:blip r:embed="rId3">
            <a:extLst>
              <a:ext uri="{28A0092B-C50C-407E-A947-70E740481C1C}">
                <a14:useLocalDpi xmlns:a14="http://schemas.microsoft.com/office/drawing/2010/main" val="0"/>
              </a:ext>
            </a:extLst>
          </a:blip>
          <a:srcRect l="3616"/>
          <a:stretch/>
        </p:blipFill>
        <p:spPr bwMode="auto">
          <a:xfrm>
            <a:off x="1302259" y="1236999"/>
            <a:ext cx="6542227" cy="2389760"/>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7" name="Rectangle 2">
                <a:extLst>
                  <a:ext uri="{FF2B5EF4-FFF2-40B4-BE49-F238E27FC236}">
                    <a16:creationId xmlns:a16="http://schemas.microsoft.com/office/drawing/2014/main" id="{49AC9179-2531-42F0-9F87-676D45C78EC1}"/>
                  </a:ext>
                </a:extLst>
              </p:cNvPr>
              <p:cNvSpPr>
                <a:spLocks noChangeArrowheads="1"/>
              </p:cNvSpPr>
              <p:nvPr/>
            </p:nvSpPr>
            <p:spPr bwMode="auto">
              <a:xfrm>
                <a:off x="93218" y="4453962"/>
                <a:ext cx="9030335" cy="5854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algn="justLow" defTabSz="685800" eaLnBrk="0" fontAlgn="base" hangingPunct="0">
                  <a:spcBef>
                    <a:spcPct val="0"/>
                  </a:spcBef>
                  <a:spcAft>
                    <a:spcPct val="0"/>
                  </a:spcAft>
                </a:pPr>
                <a:r>
                  <a:rPr lang="en-US" altLang="en-US" sz="1600" dirty="0">
                    <a:latin typeface="Times New Roman" panose="02020603050405020304" pitchFamily="18" charset="0"/>
                    <a:ea typeface="Times New Roman" panose="02020603050405020304" pitchFamily="18" charset="0"/>
                    <a:cs typeface="Times New Roman" panose="02020603050405020304" pitchFamily="18" charset="0"/>
                  </a:rPr>
                  <a:t>where </a:t>
                </a:r>
                <a14:m>
                  <m:oMath xmlns:m="http://schemas.openxmlformats.org/officeDocument/2006/math">
                    <m:sSubSup>
                      <m:sSubSupPr>
                        <m:ctrlPr>
                          <a:rPr lang="en-US" sz="1600" i="1">
                            <a:solidFill>
                              <a:srgbClr val="000000"/>
                            </a:solidFill>
                            <a:latin typeface="Cambria Math" panose="02040503050406030204" pitchFamily="18" charset="0"/>
                            <a:ea typeface="SimSun" panose="02010600030101010101" pitchFamily="2" charset="-122"/>
                          </a:rPr>
                        </m:ctrlPr>
                      </m:sSubSupPr>
                      <m:e>
                        <m:r>
                          <a:rPr lang="en-US" sz="1600" i="1">
                            <a:solidFill>
                              <a:srgbClr val="000000"/>
                            </a:solidFill>
                            <a:latin typeface="Cambria Math" panose="02040503050406030204" pitchFamily="18" charset="0"/>
                            <a:ea typeface="SimSun" panose="02010600030101010101" pitchFamily="2" charset="-122"/>
                          </a:rPr>
                          <m:t>𝐹</m:t>
                        </m:r>
                      </m:e>
                      <m:sub>
                        <m:r>
                          <m:rPr>
                            <m:sty m:val="p"/>
                          </m:rPr>
                          <a:rPr lang="en-US" sz="1600">
                            <a:solidFill>
                              <a:srgbClr val="000000"/>
                            </a:solidFill>
                            <a:latin typeface="Cambria Math" panose="02040503050406030204" pitchFamily="18" charset="0"/>
                            <a:ea typeface="SimSun" panose="02010600030101010101" pitchFamily="2" charset="-122"/>
                          </a:rPr>
                          <m:t>Given</m:t>
                        </m:r>
                      </m:sub>
                      <m:sup>
                        <m:r>
                          <a:rPr lang="en-US" sz="1600" i="1">
                            <a:solidFill>
                              <a:srgbClr val="000000"/>
                            </a:solidFill>
                            <a:latin typeface="Cambria Math" panose="02040503050406030204" pitchFamily="18" charset="0"/>
                            <a:ea typeface="SimSun" panose="02010600030101010101" pitchFamily="2" charset="-122"/>
                          </a:rPr>
                          <m:t>𝐻𝑟</m:t>
                        </m:r>
                      </m:sup>
                    </m:sSubSup>
                    <m:r>
                      <a:rPr lang="en-US" sz="1600" i="1">
                        <a:solidFill>
                          <a:srgbClr val="000000"/>
                        </a:solidFill>
                        <a:latin typeface="Cambria Math" panose="02040503050406030204" pitchFamily="18" charset="0"/>
                        <a:ea typeface="SimSun" panose="02010600030101010101" pitchFamily="2" charset="-122"/>
                      </a:rPr>
                      <m:t> </m:t>
                    </m:r>
                  </m:oMath>
                </a14:m>
                <a:r>
                  <a:rPr lang="en-US" altLang="en-US" sz="1600" dirty="0">
                    <a:latin typeface="Times New Roman" panose="02020603050405020304" pitchFamily="18" charset="0"/>
                    <a:ea typeface="Times New Roman" panose="02020603050405020304" pitchFamily="18" charset="0"/>
                    <a:cs typeface="Times New Roman" panose="02020603050405020304" pitchFamily="18" charset="0"/>
                  </a:rPr>
                  <a:t>denotes the given point forecast at an hour </a:t>
                </a:r>
                <a:r>
                  <a:rPr lang="en-US" altLang="en-US" sz="1600" i="1" dirty="0" err="1">
                    <a:latin typeface="Times New Roman" panose="02020603050405020304" pitchFamily="18" charset="0"/>
                    <a:ea typeface="Times New Roman" panose="02020603050405020304" pitchFamily="18" charset="0"/>
                    <a:cs typeface="Times New Roman" panose="02020603050405020304" pitchFamily="18" charset="0"/>
                  </a:rPr>
                  <a:t>Hr</a:t>
                </a:r>
                <a:r>
                  <a:rPr lang="en-US" altLang="en-US" sz="1600" dirty="0">
                    <a:latin typeface="Times New Roman" panose="02020603050405020304" pitchFamily="18" charset="0"/>
                    <a:ea typeface="Times New Roman" panose="02020603050405020304" pitchFamily="18" charset="0"/>
                    <a:cs typeface="Times New Roman" panose="02020603050405020304" pitchFamily="18" charset="0"/>
                  </a:rPr>
                  <a:t>, for which the prediction interval will be estimated, </a:t>
                </a:r>
                <a14:m>
                  <m:oMath xmlns:m="http://schemas.openxmlformats.org/officeDocument/2006/math">
                    <m:sSubSup>
                      <m:sSubSupPr>
                        <m:ctrlPr>
                          <a:rPr lang="en-US" sz="1600" i="1">
                            <a:solidFill>
                              <a:srgbClr val="000000"/>
                            </a:solidFill>
                            <a:latin typeface="Cambria Math" panose="02040503050406030204" pitchFamily="18" charset="0"/>
                            <a:ea typeface="SimSun" panose="02010600030101010101" pitchFamily="2" charset="-122"/>
                          </a:rPr>
                        </m:ctrlPr>
                      </m:sSubSupPr>
                      <m:e>
                        <m:r>
                          <a:rPr lang="en-US" sz="1600" i="1">
                            <a:solidFill>
                              <a:srgbClr val="000000"/>
                            </a:solidFill>
                            <a:latin typeface="Cambria Math" panose="02040503050406030204" pitchFamily="18" charset="0"/>
                            <a:ea typeface="SimSun" panose="02010600030101010101" pitchFamily="2" charset="-122"/>
                          </a:rPr>
                          <m:t>𝐹</m:t>
                        </m:r>
                      </m:e>
                      <m:sub>
                        <m:r>
                          <m:rPr>
                            <m:sty m:val="p"/>
                          </m:rPr>
                          <a:rPr lang="en-US" sz="1600">
                            <a:solidFill>
                              <a:srgbClr val="000000"/>
                            </a:solidFill>
                            <a:latin typeface="Cambria Math" panose="02040503050406030204" pitchFamily="18" charset="0"/>
                            <a:ea typeface="SimSun" panose="02010600030101010101" pitchFamily="2" charset="-122"/>
                          </a:rPr>
                          <m:t>Past</m:t>
                        </m:r>
                      </m:sub>
                      <m:sup>
                        <m:r>
                          <a:rPr lang="en-US" sz="1600" i="1">
                            <a:solidFill>
                              <a:srgbClr val="000000"/>
                            </a:solidFill>
                            <a:latin typeface="Cambria Math" panose="02040503050406030204" pitchFamily="18" charset="0"/>
                            <a:ea typeface="SimSun" panose="02010600030101010101" pitchFamily="2" charset="-122"/>
                          </a:rPr>
                          <m:t>𝐻𝑟</m:t>
                        </m:r>
                      </m:sup>
                    </m:sSubSup>
                  </m:oMath>
                </a14:m>
                <a:r>
                  <a:rPr lang="en-US" altLang="en-US" sz="1600" dirty="0">
                    <a:latin typeface="Times New Roman" panose="02020603050405020304" pitchFamily="18" charset="0"/>
                    <a:ea typeface="Times New Roman" panose="02020603050405020304" pitchFamily="18" charset="0"/>
                    <a:cs typeface="Times New Roman" panose="02020603050405020304" pitchFamily="18" charset="0"/>
                  </a:rPr>
                  <a:t> the point forecasts at the same hour of the day.  </a:t>
                </a:r>
                <a:endParaRPr lang="en-US" altLang="en-US" sz="1600" dirty="0">
                  <a:latin typeface="Times New Roman" panose="02020603050405020304" pitchFamily="18" charset="0"/>
                  <a:cs typeface="Times New Roman" panose="02020603050405020304" pitchFamily="18" charset="0"/>
                </a:endParaRPr>
              </a:p>
            </p:txBody>
          </p:sp>
        </mc:Choice>
        <mc:Fallback xmlns="">
          <p:sp>
            <p:nvSpPr>
              <p:cNvPr id="17" name="Rectangle 2">
                <a:extLst>
                  <a:ext uri="{FF2B5EF4-FFF2-40B4-BE49-F238E27FC236}">
                    <a16:creationId xmlns:a16="http://schemas.microsoft.com/office/drawing/2014/main" id="{49AC9179-2531-42F0-9F87-676D45C78EC1}"/>
                  </a:ext>
                </a:extLst>
              </p:cNvPr>
              <p:cNvSpPr>
                <a:spLocks noRot="1" noChangeAspect="1" noMove="1" noResize="1" noEditPoints="1" noAdjustHandles="1" noChangeArrowheads="1" noChangeShapeType="1" noTextEdit="1"/>
              </p:cNvSpPr>
              <p:nvPr/>
            </p:nvSpPr>
            <p:spPr bwMode="auto">
              <a:xfrm>
                <a:off x="93218" y="4453962"/>
                <a:ext cx="9030335" cy="585481"/>
              </a:xfrm>
              <a:prstGeom prst="rect">
                <a:avLst/>
              </a:prstGeom>
              <a:blipFill>
                <a:blip r:embed="rId4"/>
                <a:stretch>
                  <a:fillRect l="-607" t="-3125" r="-1147" b="-1458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1" name="Rectangle 20">
            <a:extLst>
              <a:ext uri="{FF2B5EF4-FFF2-40B4-BE49-F238E27FC236}">
                <a16:creationId xmlns:a16="http://schemas.microsoft.com/office/drawing/2014/main" id="{15857837-4EAB-48CE-8AB5-26B55DA7ABBD}"/>
              </a:ext>
            </a:extLst>
          </p:cNvPr>
          <p:cNvSpPr/>
          <p:nvPr/>
        </p:nvSpPr>
        <p:spPr>
          <a:xfrm>
            <a:off x="2707196" y="3533102"/>
            <a:ext cx="3489930" cy="300082"/>
          </a:xfrm>
          <a:prstGeom prst="rect">
            <a:avLst/>
          </a:prstGeom>
        </p:spPr>
        <p:txBody>
          <a:bodyPr wrap="none">
            <a:spAutoFit/>
          </a:bodyPr>
          <a:lstStyle/>
          <a:p>
            <a:r>
              <a:rPr lang="en-US" sz="1350" spc="-4" dirty="0">
                <a:latin typeface="Times New Roman" panose="02020603050405020304" pitchFamily="18" charset="0"/>
                <a:ea typeface="MS Mincho" panose="02020609040205080304" pitchFamily="49" charset="-128"/>
                <a:cs typeface="Times New Roman" panose="02020603050405020304" pitchFamily="18" charset="0"/>
              </a:rPr>
              <a:t>Schematic diagram of analog ensemble method </a:t>
            </a:r>
            <a:endParaRPr lang="en-US" sz="1350" dirty="0">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B3C04EB0-80BD-4719-94A1-7E39F50887E9}"/>
              </a:ext>
            </a:extLst>
          </p:cNvPr>
          <p:cNvGrpSpPr/>
          <p:nvPr/>
        </p:nvGrpSpPr>
        <p:grpSpPr>
          <a:xfrm>
            <a:off x="375713" y="3889887"/>
            <a:ext cx="3832053" cy="404983"/>
            <a:chOff x="0" y="3889568"/>
            <a:chExt cx="3832053" cy="404983"/>
          </a:xfrm>
        </p:grpSpPr>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E9DF016E-1962-4C75-8635-A8FF46E3F42C}"/>
                    </a:ext>
                  </a:extLst>
                </p:cNvPr>
                <p:cNvSpPr/>
                <p:nvPr/>
              </p:nvSpPr>
              <p:spPr>
                <a:xfrm>
                  <a:off x="0" y="3889568"/>
                  <a:ext cx="3358533" cy="40498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000000"/>
                                </a:solidFill>
                                <a:latin typeface="Cambria Math" panose="02040503050406030204" pitchFamily="18" charset="0"/>
                                <a:ea typeface="SimSun" panose="02010600030101010101" pitchFamily="2" charset="-122"/>
                              </a:rPr>
                            </m:ctrlPr>
                          </m:dPr>
                          <m:e>
                            <m:sSubSup>
                              <m:sSubSupPr>
                                <m:ctrlPr>
                                  <a:rPr lang="en-US" i="1">
                                    <a:solidFill>
                                      <a:srgbClr val="000000"/>
                                    </a:solidFill>
                                    <a:latin typeface="Cambria Math" panose="02040503050406030204" pitchFamily="18" charset="0"/>
                                    <a:ea typeface="SimSun" panose="02010600030101010101" pitchFamily="2" charset="-122"/>
                                  </a:rPr>
                                </m:ctrlPr>
                              </m:sSubSupPr>
                              <m:e>
                                <m:r>
                                  <a:rPr lang="en-US" i="1">
                                    <a:solidFill>
                                      <a:srgbClr val="000000"/>
                                    </a:solidFill>
                                    <a:latin typeface="Cambria Math" panose="02040503050406030204" pitchFamily="18" charset="0"/>
                                    <a:ea typeface="SimSun" panose="02010600030101010101" pitchFamily="2" charset="-122"/>
                                  </a:rPr>
                                  <m:t>𝐹</m:t>
                                </m:r>
                              </m:e>
                              <m:sub>
                                <m:r>
                                  <m:rPr>
                                    <m:sty m:val="p"/>
                                  </m:rPr>
                                  <a:rPr lang="en-US">
                                    <a:solidFill>
                                      <a:srgbClr val="000000"/>
                                    </a:solidFill>
                                    <a:latin typeface="Cambria Math" panose="02040503050406030204" pitchFamily="18" charset="0"/>
                                    <a:ea typeface="SimSun" panose="02010600030101010101" pitchFamily="2" charset="-122"/>
                                  </a:rPr>
                                  <m:t>Given</m:t>
                                </m:r>
                              </m:sub>
                              <m:sup>
                                <m:r>
                                  <a:rPr lang="en-US" i="1">
                                    <a:solidFill>
                                      <a:srgbClr val="000000"/>
                                    </a:solidFill>
                                    <a:latin typeface="Cambria Math" panose="02040503050406030204" pitchFamily="18" charset="0"/>
                                    <a:ea typeface="SimSun" panose="02010600030101010101" pitchFamily="2" charset="-122"/>
                                  </a:rPr>
                                  <m:t>𝐻𝑟</m:t>
                                </m:r>
                              </m:sup>
                            </m:sSubSup>
                            <m:r>
                              <a:rPr lang="en-US" i="1">
                                <a:solidFill>
                                  <a:srgbClr val="000000"/>
                                </a:solidFill>
                                <a:latin typeface="Cambria Math" panose="02040503050406030204" pitchFamily="18" charset="0"/>
                                <a:ea typeface="SimSun" panose="02010600030101010101" pitchFamily="2" charset="-122"/>
                              </a:rPr>
                              <m:t>−</m:t>
                            </m:r>
                            <m:sSubSup>
                              <m:sSubSupPr>
                                <m:ctrlPr>
                                  <a:rPr lang="en-US" i="1">
                                    <a:solidFill>
                                      <a:srgbClr val="000000"/>
                                    </a:solidFill>
                                    <a:latin typeface="Cambria Math" panose="02040503050406030204" pitchFamily="18" charset="0"/>
                                    <a:ea typeface="SimSun" panose="02010600030101010101" pitchFamily="2" charset="-122"/>
                                  </a:rPr>
                                </m:ctrlPr>
                              </m:sSubSupPr>
                              <m:e>
                                <m:r>
                                  <a:rPr lang="en-US" i="1">
                                    <a:solidFill>
                                      <a:srgbClr val="000000"/>
                                    </a:solidFill>
                                    <a:latin typeface="Cambria Math" panose="02040503050406030204" pitchFamily="18" charset="0"/>
                                    <a:ea typeface="SimSun" panose="02010600030101010101" pitchFamily="2" charset="-122"/>
                                  </a:rPr>
                                  <m:t>𝐹</m:t>
                                </m:r>
                              </m:e>
                              <m:sub>
                                <m:r>
                                  <m:rPr>
                                    <m:sty m:val="p"/>
                                  </m:rPr>
                                  <a:rPr lang="en-US">
                                    <a:solidFill>
                                      <a:srgbClr val="000000"/>
                                    </a:solidFill>
                                    <a:latin typeface="Cambria Math" panose="02040503050406030204" pitchFamily="18" charset="0"/>
                                    <a:ea typeface="SimSun" panose="02010600030101010101" pitchFamily="2" charset="-122"/>
                                  </a:rPr>
                                  <m:t>Past</m:t>
                                </m:r>
                              </m:sub>
                              <m:sup>
                                <m:r>
                                  <a:rPr lang="en-US" i="1">
                                    <a:solidFill>
                                      <a:srgbClr val="000000"/>
                                    </a:solidFill>
                                    <a:latin typeface="Cambria Math" panose="02040503050406030204" pitchFamily="18" charset="0"/>
                                    <a:ea typeface="SimSun" panose="02010600030101010101" pitchFamily="2" charset="-122"/>
                                  </a:rPr>
                                  <m:t>𝐻𝑟</m:t>
                                </m:r>
                              </m:sup>
                            </m:sSubSup>
                          </m:e>
                        </m:d>
                        <m:r>
                          <a:rPr lang="en-US">
                            <a:solidFill>
                              <a:srgbClr val="000000"/>
                            </a:solidFill>
                            <a:latin typeface="Cambria Math" panose="02040503050406030204" pitchFamily="18" charset="0"/>
                            <a:ea typeface="SimSun" panose="02010600030101010101" pitchFamily="2" charset="-122"/>
                          </a:rPr>
                          <m:t>≤</m:t>
                        </m:r>
                        <m:r>
                          <m:rPr>
                            <m:sty m:val="p"/>
                          </m:rPr>
                          <a:rPr lang="en-US">
                            <a:solidFill>
                              <a:srgbClr val="000000"/>
                            </a:solidFill>
                            <a:latin typeface="Cambria Math" panose="02040503050406030204" pitchFamily="18" charset="0"/>
                            <a:ea typeface="SimSun" panose="02010600030101010101" pitchFamily="2" charset="-122"/>
                          </a:rPr>
                          <m:t>ε</m:t>
                        </m:r>
                        <m:r>
                          <a:rPr lang="en-US" b="0" i="0" smtClean="0">
                            <a:solidFill>
                              <a:srgbClr val="000000"/>
                            </a:solidFill>
                            <a:latin typeface="Cambria Math" panose="02040503050406030204" pitchFamily="18" charset="0"/>
                            <a:ea typeface="SimSun" panose="02010600030101010101" pitchFamily="2" charset="-122"/>
                          </a:rPr>
                          <m:t>,</m:t>
                        </m:r>
                      </m:oMath>
                    </m:oMathPara>
                  </a14:m>
                  <a:endParaRPr lang="en-US" dirty="0"/>
                </a:p>
              </p:txBody>
            </p:sp>
          </mc:Choice>
          <mc:Fallback xmlns="">
            <p:sp>
              <p:nvSpPr>
                <p:cNvPr id="18" name="Rectangle 17">
                  <a:extLst>
                    <a:ext uri="{FF2B5EF4-FFF2-40B4-BE49-F238E27FC236}">
                      <a16:creationId xmlns:a16="http://schemas.microsoft.com/office/drawing/2014/main" id="{E9DF016E-1962-4C75-8635-A8FF46E3F42C}"/>
                    </a:ext>
                  </a:extLst>
                </p:cNvPr>
                <p:cNvSpPr>
                  <a:spLocks noRot="1" noChangeAspect="1" noMove="1" noResize="1" noEditPoints="1" noAdjustHandles="1" noChangeArrowheads="1" noChangeShapeType="1" noTextEdit="1"/>
                </p:cNvSpPr>
                <p:nvPr/>
              </p:nvSpPr>
              <p:spPr>
                <a:xfrm>
                  <a:off x="0" y="3889568"/>
                  <a:ext cx="3358533" cy="40498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528EDCE-D1B1-438E-870C-FFF771771AB7}"/>
                    </a:ext>
                  </a:extLst>
                </p:cNvPr>
                <p:cNvSpPr/>
                <p:nvPr/>
              </p:nvSpPr>
              <p:spPr>
                <a:xfrm>
                  <a:off x="2973757" y="3901848"/>
                  <a:ext cx="858296" cy="369332"/>
                </a:xfrm>
                <a:prstGeom prst="rect">
                  <a:avLst/>
                </a:prstGeom>
              </p:spPr>
              <p:txBody>
                <a:bodyPr wrap="square" anchor="ctr">
                  <a:spAutoFit/>
                </a:bodyPr>
                <a:lstStyle/>
                <a:p>
                  <a14:m>
                    <m:oMath xmlns:m="http://schemas.openxmlformats.org/officeDocument/2006/math">
                      <m:r>
                        <m:rPr>
                          <m:sty m:val="p"/>
                        </m:rPr>
                        <a:rPr lang="en-US">
                          <a:latin typeface="Cambria Math" panose="02040503050406030204" pitchFamily="18" charset="0"/>
                        </a:rPr>
                        <m:t>ε</m:t>
                      </m:r>
                      <m:r>
                        <a:rPr lang="en-US">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0.1</a:t>
                  </a:r>
                </a:p>
              </p:txBody>
            </p:sp>
          </mc:Choice>
          <mc:Fallback xmlns="">
            <p:sp>
              <p:nvSpPr>
                <p:cNvPr id="7" name="Rectangle 6">
                  <a:extLst>
                    <a:ext uri="{FF2B5EF4-FFF2-40B4-BE49-F238E27FC236}">
                      <a16:creationId xmlns:a16="http://schemas.microsoft.com/office/drawing/2014/main" id="{B528EDCE-D1B1-438E-870C-FFF771771AB7}"/>
                    </a:ext>
                  </a:extLst>
                </p:cNvPr>
                <p:cNvSpPr>
                  <a:spLocks noRot="1" noChangeAspect="1" noMove="1" noResize="1" noEditPoints="1" noAdjustHandles="1" noChangeArrowheads="1" noChangeShapeType="1" noTextEdit="1"/>
                </p:cNvSpPr>
                <p:nvPr/>
              </p:nvSpPr>
              <p:spPr>
                <a:xfrm>
                  <a:off x="2973757" y="3901848"/>
                  <a:ext cx="858296" cy="369332"/>
                </a:xfrm>
                <a:prstGeom prst="rect">
                  <a:avLst/>
                </a:prstGeom>
                <a:blipFill>
                  <a:blip r:embed="rId6"/>
                  <a:stretch>
                    <a:fillRect t="-8197" r="-709" b="-24590"/>
                  </a:stretch>
                </a:blipFill>
              </p:spPr>
              <p:txBody>
                <a:bodyPr/>
                <a:lstStyle/>
                <a:p>
                  <a:r>
                    <a:rPr lang="en-US">
                      <a:noFill/>
                    </a:rPr>
                    <a:t> </a:t>
                  </a:r>
                </a:p>
              </p:txBody>
            </p:sp>
          </mc:Fallback>
        </mc:AlternateContent>
      </p:grpSp>
      <p:sp>
        <p:nvSpPr>
          <p:cNvPr id="13" name="Rectangle 12">
            <a:extLst>
              <a:ext uri="{FF2B5EF4-FFF2-40B4-BE49-F238E27FC236}">
                <a16:creationId xmlns:a16="http://schemas.microsoft.com/office/drawing/2014/main" id="{96D2F2FC-AB0B-40EF-A6ED-BAFB883A24FF}"/>
              </a:ext>
            </a:extLst>
          </p:cNvPr>
          <p:cNvSpPr/>
          <p:nvPr/>
        </p:nvSpPr>
        <p:spPr>
          <a:xfrm>
            <a:off x="72775" y="442618"/>
            <a:ext cx="2281394" cy="369332"/>
          </a:xfrm>
          <a:prstGeom prst="rect">
            <a:avLst/>
          </a:prstGeom>
        </p:spPr>
        <p:txBody>
          <a:bodyPr wrap="none">
            <a:spAutoFit/>
          </a:bodyPr>
          <a:lstStyle/>
          <a:p>
            <a:pPr algn="ctr"/>
            <a:r>
              <a:rPr lang="en-US" dirty="0">
                <a:latin typeface="Times New Roman" panose="02020603050405020304" pitchFamily="18" charset="0"/>
                <a:cs typeface="Times New Roman" panose="02020603050405020304" pitchFamily="18" charset="0"/>
              </a:rPr>
              <a:t>Probabilistic Forecasts</a:t>
            </a:r>
          </a:p>
        </p:txBody>
      </p:sp>
      <p:sp>
        <p:nvSpPr>
          <p:cNvPr id="12" name="Rectangle 11">
            <a:extLst>
              <a:ext uri="{FF2B5EF4-FFF2-40B4-BE49-F238E27FC236}">
                <a16:creationId xmlns:a16="http://schemas.microsoft.com/office/drawing/2014/main" id="{45202D4E-96BB-4B82-9136-FDEB8AF45D2B}"/>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3CE3C3CC-C246-452A-BD0B-FB037AA521D6}"/>
              </a:ext>
            </a:extLst>
          </p:cNvPr>
          <p:cNvSpPr>
            <a:spLocks noGrp="1"/>
          </p:cNvSpPr>
          <p:nvPr>
            <p:ph type="sldNum" sz="quarter" idx="12"/>
          </p:nvPr>
        </p:nvSpPr>
        <p:spPr>
          <a:xfrm>
            <a:off x="6993381" y="6408385"/>
            <a:ext cx="2057400" cy="365125"/>
          </a:xfrm>
        </p:spPr>
        <p:txBody>
          <a:bodyPr/>
          <a:lstStyle/>
          <a:p>
            <a:fld id="{DE7368CD-0EFD-4356-BCD4-9FE5F856A1D8}" type="slidenum">
              <a:rPr lang="en-US" smtClean="0"/>
              <a:t>28</a:t>
            </a:fld>
            <a:endParaRPr lang="en-US" dirty="0"/>
          </a:p>
        </p:txBody>
      </p:sp>
      <p:sp>
        <p:nvSpPr>
          <p:cNvPr id="14" name="Rectangle 13">
            <a:extLst>
              <a:ext uri="{FF2B5EF4-FFF2-40B4-BE49-F238E27FC236}">
                <a16:creationId xmlns:a16="http://schemas.microsoft.com/office/drawing/2014/main" id="{D827E01E-D28B-412F-BA63-48F10F3765FB}"/>
              </a:ext>
            </a:extLst>
          </p:cNvPr>
          <p:cNvSpPr/>
          <p:nvPr/>
        </p:nvSpPr>
        <p:spPr>
          <a:xfrm>
            <a:off x="3832053" y="92613"/>
            <a:ext cx="16225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Methodology</a:t>
            </a:r>
            <a:endParaRPr lang="en-US" sz="2000" b="1" dirty="0"/>
          </a:p>
        </p:txBody>
      </p:sp>
    </p:spTree>
    <p:extLst>
      <p:ext uri="{BB962C8B-B14F-4D97-AF65-F5344CB8AC3E}">
        <p14:creationId xmlns:p14="http://schemas.microsoft.com/office/powerpoint/2010/main" val="3025387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20868F3-EC3E-48E2-8CDD-5431F4F6970D}"/>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03930097-EE7F-4F3A-8FAA-8E39E130D76A}"/>
              </a:ext>
            </a:extLst>
          </p:cNvPr>
          <p:cNvSpPr>
            <a:spLocks noGrp="1"/>
          </p:cNvSpPr>
          <p:nvPr>
            <p:ph type="sldNum" sz="quarter" idx="12"/>
          </p:nvPr>
        </p:nvSpPr>
        <p:spPr/>
        <p:txBody>
          <a:bodyPr/>
          <a:lstStyle/>
          <a:p>
            <a:fld id="{DE7368CD-0EFD-4356-BCD4-9FE5F856A1D8}" type="slidenum">
              <a:rPr lang="en-US" smtClean="0"/>
              <a:t>29</a:t>
            </a:fld>
            <a:endParaRPr lang="en-US"/>
          </a:p>
        </p:txBody>
      </p:sp>
      <p:sp>
        <p:nvSpPr>
          <p:cNvPr id="35" name="Rectangle 34">
            <a:extLst>
              <a:ext uri="{FF2B5EF4-FFF2-40B4-BE49-F238E27FC236}">
                <a16:creationId xmlns:a16="http://schemas.microsoft.com/office/drawing/2014/main" id="{7DA5380E-F623-4CA9-98DF-8E4C7D0F083A}"/>
              </a:ext>
            </a:extLst>
          </p:cNvPr>
          <p:cNvSpPr/>
          <p:nvPr/>
        </p:nvSpPr>
        <p:spPr>
          <a:xfrm>
            <a:off x="3832053" y="92613"/>
            <a:ext cx="16225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Methodology</a:t>
            </a:r>
            <a:endParaRPr lang="en-US" sz="2000" b="1" dirty="0"/>
          </a:p>
        </p:txBody>
      </p:sp>
      <p:pic>
        <p:nvPicPr>
          <p:cNvPr id="17" name="Picture 16">
            <a:extLst>
              <a:ext uri="{FF2B5EF4-FFF2-40B4-BE49-F238E27FC236}">
                <a16:creationId xmlns:a16="http://schemas.microsoft.com/office/drawing/2014/main" id="{FC9C1BC9-995B-4BC1-9E94-0503AF2CD175}"/>
              </a:ext>
            </a:extLst>
          </p:cNvPr>
          <p:cNvPicPr>
            <a:picLocks noChangeAspect="1"/>
          </p:cNvPicPr>
          <p:nvPr/>
        </p:nvPicPr>
        <p:blipFill rotWithShape="1">
          <a:blip r:embed="rId2"/>
          <a:srcRect l="2622" r="22548"/>
          <a:stretch/>
        </p:blipFill>
        <p:spPr>
          <a:xfrm>
            <a:off x="765313" y="1308772"/>
            <a:ext cx="7613373" cy="3301485"/>
          </a:xfrm>
          <a:prstGeom prst="rect">
            <a:avLst/>
          </a:prstGeom>
        </p:spPr>
      </p:pic>
      <p:sp>
        <p:nvSpPr>
          <p:cNvPr id="26" name="Rectangle 25">
            <a:extLst>
              <a:ext uri="{FF2B5EF4-FFF2-40B4-BE49-F238E27FC236}">
                <a16:creationId xmlns:a16="http://schemas.microsoft.com/office/drawing/2014/main" id="{3BC17AD2-4200-48CA-9BCE-E732F59880E2}"/>
              </a:ext>
            </a:extLst>
          </p:cNvPr>
          <p:cNvSpPr/>
          <p:nvPr/>
        </p:nvSpPr>
        <p:spPr>
          <a:xfrm>
            <a:off x="1463064" y="4477657"/>
            <a:ext cx="5489403" cy="374974"/>
          </a:xfrm>
          <a:prstGeom prst="rect">
            <a:avLst/>
          </a:prstGeom>
        </p:spPr>
        <p:txBody>
          <a:bodyPr wrap="square">
            <a:spAutoFit/>
          </a:bodyPr>
          <a:lstStyle/>
          <a:p>
            <a:pPr marL="6350" marR="100330" indent="-6350" algn="ctr">
              <a:lnSpc>
                <a:spcPct val="110000"/>
              </a:lnSpc>
              <a:spcBef>
                <a:spcPts val="0"/>
              </a:spcBef>
              <a:spcAft>
                <a:spcPts val="2570"/>
              </a:spcAft>
            </a:pPr>
            <a:r>
              <a:rPr lang="en-US" dirty="0">
                <a:latin typeface="Times New Roman" panose="02020603050405020304" pitchFamily="18" charset="0"/>
                <a:ea typeface="Cambria" panose="02040503050406030204" pitchFamily="18" charset="0"/>
                <a:cs typeface="Times New Roman" panose="02020603050405020304" pitchFamily="18" charset="0"/>
              </a:rPr>
              <a:t>Schematic diagram of persistence probabilistic method</a:t>
            </a:r>
          </a:p>
        </p:txBody>
      </p:sp>
      <p:sp>
        <p:nvSpPr>
          <p:cNvPr id="69" name="Rectangle 68">
            <a:extLst>
              <a:ext uri="{FF2B5EF4-FFF2-40B4-BE49-F238E27FC236}">
                <a16:creationId xmlns:a16="http://schemas.microsoft.com/office/drawing/2014/main" id="{6E57A7AC-1CD0-4020-8E73-9C9842641A0C}"/>
              </a:ext>
            </a:extLst>
          </p:cNvPr>
          <p:cNvSpPr/>
          <p:nvPr/>
        </p:nvSpPr>
        <p:spPr>
          <a:xfrm>
            <a:off x="93218" y="974348"/>
            <a:ext cx="4114548" cy="369332"/>
          </a:xfrm>
          <a:prstGeom prst="rect">
            <a:avLst/>
          </a:prstGeom>
        </p:spPr>
        <p:txBody>
          <a:bodyPr wrap="square">
            <a:spAutoFit/>
          </a:bodyPr>
          <a:lstStyle/>
          <a:p>
            <a:r>
              <a:rPr lang="en-US" dirty="0">
                <a:latin typeface="Times New Roman" panose="02020603050405020304" pitchFamily="18" charset="0"/>
                <a:ea typeface="Cambria" panose="02040503050406030204" pitchFamily="18" charset="0"/>
                <a:cs typeface="Times New Roman" panose="02020603050405020304" pitchFamily="18" charset="0"/>
              </a:rPr>
              <a:t>Persistence probabilistic method:</a:t>
            </a:r>
            <a:endParaRPr lang="en-US" dirty="0">
              <a:latin typeface="Times New Roman" panose="02020603050405020304" pitchFamily="18" charset="0"/>
              <a:ea typeface="MS Mincho" panose="02020609040205080304" pitchFamily="49" charset="-128"/>
              <a:cs typeface="Times New Roman" panose="02020603050405020304" pitchFamily="18" charset="0"/>
            </a:endParaRPr>
          </a:p>
        </p:txBody>
      </p:sp>
      <p:sp>
        <p:nvSpPr>
          <p:cNvPr id="70" name="Rectangle 69">
            <a:extLst>
              <a:ext uri="{FF2B5EF4-FFF2-40B4-BE49-F238E27FC236}">
                <a16:creationId xmlns:a16="http://schemas.microsoft.com/office/drawing/2014/main" id="{B6FFB04E-E150-49E1-BB32-D6713B49378E}"/>
              </a:ext>
            </a:extLst>
          </p:cNvPr>
          <p:cNvSpPr/>
          <p:nvPr/>
        </p:nvSpPr>
        <p:spPr>
          <a:xfrm>
            <a:off x="72775" y="442618"/>
            <a:ext cx="2281394" cy="369332"/>
          </a:xfrm>
          <a:prstGeom prst="rect">
            <a:avLst/>
          </a:prstGeom>
        </p:spPr>
        <p:txBody>
          <a:bodyPr wrap="none">
            <a:spAutoFit/>
          </a:bodyPr>
          <a:lstStyle/>
          <a:p>
            <a:pPr algn="ctr"/>
            <a:r>
              <a:rPr lang="en-US" dirty="0">
                <a:latin typeface="Times New Roman" panose="02020603050405020304" pitchFamily="18" charset="0"/>
                <a:cs typeface="Times New Roman" panose="02020603050405020304" pitchFamily="18" charset="0"/>
              </a:rPr>
              <a:t>Probabilistic Forecasts</a:t>
            </a:r>
          </a:p>
        </p:txBody>
      </p:sp>
      <p:sp>
        <p:nvSpPr>
          <p:cNvPr id="71" name="Rectangle 70">
            <a:extLst>
              <a:ext uri="{FF2B5EF4-FFF2-40B4-BE49-F238E27FC236}">
                <a16:creationId xmlns:a16="http://schemas.microsoft.com/office/drawing/2014/main" id="{D2C3D837-1B8D-484F-84A1-11702C72CA90}"/>
              </a:ext>
            </a:extLst>
          </p:cNvPr>
          <p:cNvSpPr/>
          <p:nvPr/>
        </p:nvSpPr>
        <p:spPr>
          <a:xfrm>
            <a:off x="93218" y="5147079"/>
            <a:ext cx="6187154" cy="338554"/>
          </a:xfrm>
          <a:prstGeom prst="rect">
            <a:avLst/>
          </a:prstGeom>
        </p:spPr>
        <p:txBody>
          <a:bodyPr wrap="square">
            <a:spAutoFit/>
          </a:bodyPr>
          <a:lstStyle/>
          <a:p>
            <a:r>
              <a:rPr lang="en-US" sz="1600" dirty="0">
                <a:latin typeface="Times New Roman" panose="02020603050405020304" pitchFamily="18" charset="0"/>
                <a:ea typeface="Times New Roman" panose="02020603050405020304" pitchFamily="18" charset="0"/>
              </a:rPr>
              <a:t>The 10, 20 and 30 recent observed powers are carried out.</a:t>
            </a:r>
          </a:p>
        </p:txBody>
      </p:sp>
      <p:sp>
        <p:nvSpPr>
          <p:cNvPr id="72" name="Rectangle 71">
            <a:extLst>
              <a:ext uri="{FF2B5EF4-FFF2-40B4-BE49-F238E27FC236}">
                <a16:creationId xmlns:a16="http://schemas.microsoft.com/office/drawing/2014/main" id="{44142BB8-28FD-4811-AB91-737D5EB5E7B5}"/>
              </a:ext>
            </a:extLst>
          </p:cNvPr>
          <p:cNvSpPr/>
          <p:nvPr/>
        </p:nvSpPr>
        <p:spPr>
          <a:xfrm>
            <a:off x="124750" y="5485633"/>
            <a:ext cx="8623234" cy="584775"/>
          </a:xfrm>
          <a:prstGeom prst="rect">
            <a:avLst/>
          </a:prstGeom>
        </p:spPr>
        <p:txBody>
          <a:bodyPr wrap="square">
            <a:spAutoFit/>
          </a:bodyPr>
          <a:lstStyle/>
          <a:p>
            <a:r>
              <a:rPr lang="en-US" sz="1600" dirty="0">
                <a:latin typeface="Times New Roman" panose="02020603050405020304" pitchFamily="18" charset="0"/>
                <a:ea typeface="Times New Roman" panose="02020603050405020304" pitchFamily="18" charset="0"/>
              </a:rPr>
              <a:t>It is found that the recent 10 observed solar powers at the given hour with CDF distribution achieve more accurate persistence probabilistic forecasts.</a:t>
            </a:r>
            <a:endParaRPr lang="en-US" sz="1600" dirty="0"/>
          </a:p>
        </p:txBody>
      </p:sp>
    </p:spTree>
    <p:extLst>
      <p:ext uri="{BB962C8B-B14F-4D97-AF65-F5344CB8AC3E}">
        <p14:creationId xmlns:p14="http://schemas.microsoft.com/office/powerpoint/2010/main" val="171863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5DC7EF2-C06A-48A0-ADAB-722328C8BA32}"/>
              </a:ext>
            </a:extLst>
          </p:cNvPr>
          <p:cNvSpPr/>
          <p:nvPr/>
        </p:nvSpPr>
        <p:spPr>
          <a:xfrm>
            <a:off x="182880" y="597274"/>
            <a:ext cx="8778240" cy="4128310"/>
          </a:xfrm>
          <a:prstGeom prst="rect">
            <a:avLst/>
          </a:prstGeom>
        </p:spPr>
        <p:txBody>
          <a:bodyPr wrap="square">
            <a:spAutoFit/>
          </a:bodyPr>
          <a:lstStyle/>
          <a:p>
            <a:pPr marL="342900" marR="0" lvl="0" indent="-342900">
              <a:lnSpc>
                <a:spcPct val="25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 post-processing approach combines and improves solar power forecasts.</a:t>
            </a:r>
            <a:endParaRPr lang="en-US" dirty="0">
              <a:solidFill>
                <a:srgbClr val="000000"/>
              </a:solidFill>
              <a:latin typeface="Times New Roman" panose="02020603050405020304" pitchFamily="18" charset="0"/>
              <a:ea typeface="Calibri" panose="020F0502020204030204" pitchFamily="34" charset="0"/>
            </a:endParaRPr>
          </a:p>
          <a:p>
            <a:pPr marL="342900" marR="0" lvl="0" indent="-342900">
              <a:lnSpc>
                <a:spcPct val="25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approach also adjusts the combined forecasts in terms of ramp events.</a:t>
            </a:r>
            <a:endParaRPr lang="en-US" dirty="0">
              <a:solidFill>
                <a:srgbClr val="000000"/>
              </a:solidFill>
              <a:latin typeface="Times New Roman" panose="02020603050405020304" pitchFamily="18" charset="0"/>
              <a:ea typeface="Calibri" panose="020F0502020204030204" pitchFamily="34" charset="0"/>
            </a:endParaRPr>
          </a:p>
          <a:p>
            <a:pPr marL="342900" marR="0" lvl="0" indent="-342900">
              <a:lnSpc>
                <a:spcPct val="25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rPr>
              <a:t>A classification of all possible thresholds and classes of ramp event forecasts.</a:t>
            </a:r>
          </a:p>
          <a:p>
            <a:pPr marL="342900" indent="-342900">
              <a:lnSpc>
                <a:spcPct val="250000"/>
              </a:lnSpc>
              <a:buFont typeface="Symbol" panose="05050102010706020507" pitchFamily="18" charset="2"/>
              <a:buChar char=""/>
            </a:pPr>
            <a:r>
              <a:rPr lang="en-US" dirty="0">
                <a:latin typeface="Times New Roman" panose="02020603050405020304" pitchFamily="18" charset="0"/>
                <a:cs typeface="Times New Roman" panose="02020603050405020304" pitchFamily="18" charset="0"/>
              </a:rPr>
              <a:t>A customized cost function for imbalanced classification of ramp events.</a:t>
            </a:r>
            <a:endParaRPr lang="en-US" dirty="0">
              <a:latin typeface="Times New Roman" panose="02020603050405020304" pitchFamily="18" charset="0"/>
              <a:ea typeface="Calibri" panose="020F0502020204030204" pitchFamily="34" charset="0"/>
            </a:endParaRPr>
          </a:p>
          <a:p>
            <a:pPr marL="342900" marR="0" lvl="0" indent="-342900">
              <a:lnSpc>
                <a:spcPct val="25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rPr>
              <a:t>Suitable metrics for the feature selection process and performance evaluation.</a:t>
            </a:r>
          </a:p>
          <a:p>
            <a:pPr marL="342900" marR="0" lvl="0" indent="-342900">
              <a:lnSpc>
                <a:spcPct val="250000"/>
              </a:lnSpc>
              <a:spcBef>
                <a:spcPts val="0"/>
              </a:spcBef>
              <a:spcAft>
                <a:spcPts val="0"/>
              </a:spcAft>
              <a:buFont typeface="Symbol" panose="05050102010706020507" pitchFamily="18" charset="2"/>
              <a:buChar char=""/>
            </a:pPr>
            <a:r>
              <a:rPr lang="en-US" dirty="0">
                <a:solidFill>
                  <a:srgbClr val="000000"/>
                </a:solidFill>
                <a:latin typeface="Times New Roman" panose="02020603050405020304" pitchFamily="18" charset="0"/>
                <a:ea typeface="Calibri" panose="020F0502020204030204" pitchFamily="34" charset="0"/>
              </a:rPr>
              <a:t>An uncertainty analysis for probabilistic forecasts of solar power ramp events.</a:t>
            </a:r>
          </a:p>
        </p:txBody>
      </p:sp>
      <p:sp>
        <p:nvSpPr>
          <p:cNvPr id="6" name="Rectangle 5">
            <a:extLst>
              <a:ext uri="{FF2B5EF4-FFF2-40B4-BE49-F238E27FC236}">
                <a16:creationId xmlns:a16="http://schemas.microsoft.com/office/drawing/2014/main" id="{899B661B-CC69-476A-9FE8-7305FFF245C3}"/>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ECA6C88B-BFD7-4C40-B5C3-00E2AC8A98C3}"/>
              </a:ext>
            </a:extLst>
          </p:cNvPr>
          <p:cNvSpPr>
            <a:spLocks noGrp="1"/>
          </p:cNvSpPr>
          <p:nvPr>
            <p:ph type="sldNum" sz="quarter" idx="12"/>
          </p:nvPr>
        </p:nvSpPr>
        <p:spPr/>
        <p:txBody>
          <a:bodyPr/>
          <a:lstStyle/>
          <a:p>
            <a:fld id="{DE7368CD-0EFD-4356-BCD4-9FE5F856A1D8}" type="slidenum">
              <a:rPr lang="en-US" smtClean="0"/>
              <a:t>3</a:t>
            </a:fld>
            <a:endParaRPr lang="en-US" dirty="0"/>
          </a:p>
        </p:txBody>
      </p:sp>
      <p:sp>
        <p:nvSpPr>
          <p:cNvPr id="7" name="Rectangle 6">
            <a:extLst>
              <a:ext uri="{FF2B5EF4-FFF2-40B4-BE49-F238E27FC236}">
                <a16:creationId xmlns:a16="http://schemas.microsoft.com/office/drawing/2014/main" id="{F790D7FC-620A-44C8-BE9C-EC34DAE57BAA}"/>
              </a:ext>
            </a:extLst>
          </p:cNvPr>
          <p:cNvSpPr/>
          <p:nvPr/>
        </p:nvSpPr>
        <p:spPr>
          <a:xfrm>
            <a:off x="3879342" y="83695"/>
            <a:ext cx="1385316" cy="399405"/>
          </a:xfrm>
          <a:prstGeom prst="rect">
            <a:avLst/>
          </a:prstGeom>
        </p:spPr>
        <p:txBody>
          <a:bodyPr wrap="none">
            <a:spAutoFit/>
          </a:bodyPr>
          <a:lstStyle/>
          <a:p>
            <a:pPr algn="just">
              <a:lnSpc>
                <a:spcPct val="107000"/>
              </a:lnSpc>
              <a:spcAft>
                <a:spcPts val="600"/>
              </a:spcAft>
            </a:pPr>
            <a:r>
              <a:rPr lang="en-US" sz="2000" dirty="0">
                <a:latin typeface="Times New Roman" panose="02020603050405020304" pitchFamily="18" charset="0"/>
                <a:ea typeface="Times New Roman" panose="02020603050405020304" pitchFamily="18" charset="0"/>
                <a:cs typeface="Arial" panose="020B0604020202020204" pitchFamily="34" charset="0"/>
              </a:rPr>
              <a:t> </a:t>
            </a:r>
            <a:r>
              <a:rPr lang="en-US" sz="2000" b="1" dirty="0">
                <a:solidFill>
                  <a:srgbClr val="000000"/>
                </a:solidFill>
                <a:latin typeface="Times New Roman" panose="02020603050405020304" pitchFamily="18" charset="0"/>
                <a:ea typeface="Calibri" panose="020F0502020204030204" pitchFamily="34" charset="0"/>
              </a:rPr>
              <a:t>Highlights</a:t>
            </a:r>
            <a:endParaRPr lang="en-US" sz="2000" dirty="0">
              <a:solidFill>
                <a:srgbClr val="000000"/>
              </a:solidFill>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7277086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449B007-CB42-41D1-BCBB-2382A683D667}"/>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69D42BC-32A4-4AC9-BFE8-33D69E642105}"/>
              </a:ext>
            </a:extLst>
          </p:cNvPr>
          <p:cNvSpPr>
            <a:spLocks noGrp="1"/>
          </p:cNvSpPr>
          <p:nvPr>
            <p:ph type="sldNum" sz="quarter" idx="12"/>
          </p:nvPr>
        </p:nvSpPr>
        <p:spPr/>
        <p:txBody>
          <a:bodyPr/>
          <a:lstStyle/>
          <a:p>
            <a:fld id="{DE7368CD-0EFD-4356-BCD4-9FE5F856A1D8}" type="slidenum">
              <a:rPr lang="en-US" smtClean="0"/>
              <a:t>30</a:t>
            </a:fld>
            <a:endParaRPr lang="en-US"/>
          </a:p>
        </p:txBody>
      </p:sp>
      <p:sp>
        <p:nvSpPr>
          <p:cNvPr id="14" name="Rectangle 13">
            <a:extLst>
              <a:ext uri="{FF2B5EF4-FFF2-40B4-BE49-F238E27FC236}">
                <a16:creationId xmlns:a16="http://schemas.microsoft.com/office/drawing/2014/main" id="{64CCFF0F-0DBD-4E4E-B3DA-F026B973B180}"/>
              </a:ext>
            </a:extLst>
          </p:cNvPr>
          <p:cNvSpPr/>
          <p:nvPr/>
        </p:nvSpPr>
        <p:spPr>
          <a:xfrm>
            <a:off x="3832053" y="92613"/>
            <a:ext cx="16225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Methodology</a:t>
            </a:r>
            <a:endParaRPr lang="en-US" sz="2000" b="1" dirty="0"/>
          </a:p>
        </p:txBody>
      </p:sp>
      <p:sp>
        <p:nvSpPr>
          <p:cNvPr id="4" name="Rectangle 3">
            <a:extLst>
              <a:ext uri="{FF2B5EF4-FFF2-40B4-BE49-F238E27FC236}">
                <a16:creationId xmlns:a16="http://schemas.microsoft.com/office/drawing/2014/main" id="{F1351D58-3C89-4B38-9827-3ECBE1130B4C}"/>
              </a:ext>
            </a:extLst>
          </p:cNvPr>
          <p:cNvSpPr/>
          <p:nvPr/>
        </p:nvSpPr>
        <p:spPr>
          <a:xfrm>
            <a:off x="522474" y="6106535"/>
            <a:ext cx="7913937" cy="584775"/>
          </a:xfrm>
          <a:prstGeom prst="rect">
            <a:avLst/>
          </a:prstGeom>
        </p:spPr>
        <p:txBody>
          <a:bodyPr wrap="square">
            <a:spAutoFit/>
          </a:bodyPr>
          <a:lstStyle/>
          <a:p>
            <a:r>
              <a:rPr lang="en-US" sz="16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 Solar power observations of the given day, (b) histograms of the random forest outcomes of the forecast at 12:00pm,(c) estimated CDFs for the probabilistic forecasts at 12:00pm</a:t>
            </a:r>
            <a:endParaRPr lang="en-US" sz="16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BF49E499-1CDF-4729-B1EE-508B9DF7ABA6}"/>
              </a:ext>
            </a:extLst>
          </p:cNvPr>
          <p:cNvSpPr/>
          <p:nvPr/>
        </p:nvSpPr>
        <p:spPr>
          <a:xfrm>
            <a:off x="72775" y="442618"/>
            <a:ext cx="2281394" cy="369332"/>
          </a:xfrm>
          <a:prstGeom prst="rect">
            <a:avLst/>
          </a:prstGeom>
        </p:spPr>
        <p:txBody>
          <a:bodyPr wrap="none">
            <a:spAutoFit/>
          </a:bodyPr>
          <a:lstStyle/>
          <a:p>
            <a:pPr algn="ctr"/>
            <a:r>
              <a:rPr lang="en-US" dirty="0">
                <a:latin typeface="Times New Roman" panose="02020603050405020304" pitchFamily="18" charset="0"/>
                <a:cs typeface="Times New Roman" panose="02020603050405020304" pitchFamily="18" charset="0"/>
              </a:rPr>
              <a:t>Probabilistic Forecasts</a:t>
            </a:r>
          </a:p>
        </p:txBody>
      </p:sp>
      <p:sp>
        <p:nvSpPr>
          <p:cNvPr id="6" name="Rectangle 5">
            <a:extLst>
              <a:ext uri="{FF2B5EF4-FFF2-40B4-BE49-F238E27FC236}">
                <a16:creationId xmlns:a16="http://schemas.microsoft.com/office/drawing/2014/main" id="{55671985-EC59-4A66-AC09-19C84A9603D6}"/>
              </a:ext>
            </a:extLst>
          </p:cNvPr>
          <p:cNvSpPr/>
          <p:nvPr/>
        </p:nvSpPr>
        <p:spPr>
          <a:xfrm>
            <a:off x="72775" y="788279"/>
            <a:ext cx="8256464" cy="369332"/>
          </a:xfrm>
          <a:prstGeom prst="rect">
            <a:avLst/>
          </a:prstGeom>
        </p:spPr>
        <p:txBody>
          <a:bodyPr wrap="square">
            <a:spAutoFit/>
          </a:bodyPr>
          <a:lstStyle/>
          <a:p>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Probability distributions of the random forest outcomes at 12:00 pm on May 29</a:t>
            </a:r>
            <a:r>
              <a:rPr lang="en-US" baseline="300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th</a:t>
            </a:r>
            <a:endPar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B9B645BD-EBCA-4B1A-9BF3-8A5BD307AF3D}"/>
              </a:ext>
            </a:extLst>
          </p:cNvPr>
          <p:cNvGrpSpPr/>
          <p:nvPr/>
        </p:nvGrpSpPr>
        <p:grpSpPr>
          <a:xfrm>
            <a:off x="397324" y="1287226"/>
            <a:ext cx="8492017" cy="4801307"/>
            <a:chOff x="483468" y="1157611"/>
            <a:chExt cx="8492017" cy="4801307"/>
          </a:xfrm>
        </p:grpSpPr>
        <p:pic>
          <p:nvPicPr>
            <p:cNvPr id="2" name="Picture 1">
              <a:extLst>
                <a:ext uri="{FF2B5EF4-FFF2-40B4-BE49-F238E27FC236}">
                  <a16:creationId xmlns:a16="http://schemas.microsoft.com/office/drawing/2014/main" id="{FD9C71F0-D31A-4951-B213-0F3253852579}"/>
                </a:ext>
              </a:extLst>
            </p:cNvPr>
            <p:cNvPicPr>
              <a:picLocks noChangeAspect="1"/>
            </p:cNvPicPr>
            <p:nvPr/>
          </p:nvPicPr>
          <p:blipFill rotWithShape="1">
            <a:blip r:embed="rId2"/>
            <a:srcRect t="1658" r="7093"/>
            <a:stretch/>
          </p:blipFill>
          <p:spPr>
            <a:xfrm>
              <a:off x="483468" y="1200183"/>
              <a:ext cx="2628943" cy="2087127"/>
            </a:xfrm>
            <a:prstGeom prst="rect">
              <a:avLst/>
            </a:prstGeom>
          </p:spPr>
        </p:pic>
        <p:pic>
          <p:nvPicPr>
            <p:cNvPr id="7" name="Picture 6">
              <a:extLst>
                <a:ext uri="{FF2B5EF4-FFF2-40B4-BE49-F238E27FC236}">
                  <a16:creationId xmlns:a16="http://schemas.microsoft.com/office/drawing/2014/main" id="{F431C4DB-BDEC-452A-A633-DAEACD3F5262}"/>
                </a:ext>
              </a:extLst>
            </p:cNvPr>
            <p:cNvPicPr>
              <a:picLocks noChangeAspect="1"/>
            </p:cNvPicPr>
            <p:nvPr/>
          </p:nvPicPr>
          <p:blipFill rotWithShape="1">
            <a:blip r:embed="rId3"/>
            <a:srcRect l="6500" r="6988"/>
            <a:stretch/>
          </p:blipFill>
          <p:spPr>
            <a:xfrm>
              <a:off x="2144265" y="3143786"/>
              <a:ext cx="4712805" cy="2528458"/>
            </a:xfrm>
            <a:prstGeom prst="rect">
              <a:avLst/>
            </a:prstGeom>
          </p:spPr>
        </p:pic>
        <p:pic>
          <p:nvPicPr>
            <p:cNvPr id="8" name="Picture 7">
              <a:extLst>
                <a:ext uri="{FF2B5EF4-FFF2-40B4-BE49-F238E27FC236}">
                  <a16:creationId xmlns:a16="http://schemas.microsoft.com/office/drawing/2014/main" id="{36F23D51-F67D-471A-B2F9-1473F196305E}"/>
                </a:ext>
              </a:extLst>
            </p:cNvPr>
            <p:cNvPicPr>
              <a:picLocks noChangeAspect="1"/>
            </p:cNvPicPr>
            <p:nvPr/>
          </p:nvPicPr>
          <p:blipFill rotWithShape="1">
            <a:blip r:embed="rId4"/>
            <a:srcRect l="5334" r="6989"/>
            <a:stretch/>
          </p:blipFill>
          <p:spPr>
            <a:xfrm>
              <a:off x="4643333" y="1157611"/>
              <a:ext cx="4332152" cy="2087127"/>
            </a:xfrm>
            <a:prstGeom prst="rect">
              <a:avLst/>
            </a:prstGeom>
          </p:spPr>
        </p:pic>
        <p:sp>
          <p:nvSpPr>
            <p:cNvPr id="11" name="Rectangle 10">
              <a:extLst>
                <a:ext uri="{FF2B5EF4-FFF2-40B4-BE49-F238E27FC236}">
                  <a16:creationId xmlns:a16="http://schemas.microsoft.com/office/drawing/2014/main" id="{7D978FD5-7346-4261-89C4-C95EF4B4D04D}"/>
                </a:ext>
              </a:extLst>
            </p:cNvPr>
            <p:cNvSpPr/>
            <p:nvPr/>
          </p:nvSpPr>
          <p:spPr>
            <a:xfrm>
              <a:off x="6672562" y="3148912"/>
              <a:ext cx="511679" cy="369332"/>
            </a:xfrm>
            <a:prstGeom prst="rect">
              <a:avLst/>
            </a:prstGeom>
          </p:spPr>
          <p:txBody>
            <a:bodyPr wrap="none">
              <a:spAutoFit/>
            </a:bodyPr>
            <a:lstStyle/>
            <a:p>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(b) </a:t>
              </a:r>
              <a:endParaRPr lang="en-US" dirty="0"/>
            </a:p>
          </p:txBody>
        </p:sp>
        <p:sp>
          <p:nvSpPr>
            <p:cNvPr id="17" name="Rectangle 16">
              <a:extLst>
                <a:ext uri="{FF2B5EF4-FFF2-40B4-BE49-F238E27FC236}">
                  <a16:creationId xmlns:a16="http://schemas.microsoft.com/office/drawing/2014/main" id="{3644EDD6-307A-4AB6-8558-AE5627EFCC58}"/>
                </a:ext>
              </a:extLst>
            </p:cNvPr>
            <p:cNvSpPr/>
            <p:nvPr/>
          </p:nvSpPr>
          <p:spPr>
            <a:xfrm>
              <a:off x="1647332" y="3184927"/>
              <a:ext cx="498855" cy="369332"/>
            </a:xfrm>
            <a:prstGeom prst="rect">
              <a:avLst/>
            </a:prstGeom>
          </p:spPr>
          <p:txBody>
            <a:bodyPr wrap="none">
              <a:spAutoFit/>
            </a:bodyPr>
            <a:lstStyle/>
            <a:p>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 </a:t>
              </a:r>
              <a:endParaRPr lang="en-US" dirty="0"/>
            </a:p>
          </p:txBody>
        </p:sp>
        <p:sp>
          <p:nvSpPr>
            <p:cNvPr id="18" name="Rectangle 17">
              <a:extLst>
                <a:ext uri="{FF2B5EF4-FFF2-40B4-BE49-F238E27FC236}">
                  <a16:creationId xmlns:a16="http://schemas.microsoft.com/office/drawing/2014/main" id="{59357C26-F961-493B-B2C6-D606408314C4}"/>
                </a:ext>
              </a:extLst>
            </p:cNvPr>
            <p:cNvSpPr/>
            <p:nvPr/>
          </p:nvSpPr>
          <p:spPr>
            <a:xfrm>
              <a:off x="4316160" y="5589586"/>
              <a:ext cx="498855" cy="369332"/>
            </a:xfrm>
            <a:prstGeom prst="rect">
              <a:avLst/>
            </a:prstGeom>
          </p:spPr>
          <p:txBody>
            <a:bodyPr wrap="none">
              <a:spAutoFit/>
            </a:bodyPr>
            <a:lstStyle/>
            <a:p>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(c) </a:t>
              </a:r>
              <a:endParaRPr lang="en-US" dirty="0"/>
            </a:p>
          </p:txBody>
        </p:sp>
      </p:grpSp>
    </p:spTree>
    <p:extLst>
      <p:ext uri="{BB962C8B-B14F-4D97-AF65-F5344CB8AC3E}">
        <p14:creationId xmlns:p14="http://schemas.microsoft.com/office/powerpoint/2010/main" val="2717466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3133903" y="2909915"/>
            <a:ext cx="2800732" cy="307777"/>
          </a:xfrm>
          <a:prstGeom prst="rect">
            <a:avLst/>
          </a:prstGeom>
          <a:noFill/>
          <a:ln>
            <a:noFill/>
          </a:ln>
        </p:spPr>
        <p:txBody>
          <a:bodyPr wrap="square">
            <a:spAutoFit/>
          </a:bodyPr>
          <a:lstStyle/>
          <a:p>
            <a:r>
              <a:rPr lang="en-US" sz="1400" dirty="0">
                <a:latin typeface="Times New Roman" panose="02020603050405020304" pitchFamily="18" charset="0"/>
                <a:cs typeface="Times New Roman" panose="02020603050405020304" pitchFamily="18" charset="0"/>
              </a:rPr>
              <a:t>Combining by Ensemble Learning</a:t>
            </a:r>
          </a:p>
        </p:txBody>
      </p:sp>
      <p:sp>
        <p:nvSpPr>
          <p:cNvPr id="24" name="Rectangle 23"/>
          <p:cNvSpPr/>
          <p:nvPr/>
        </p:nvSpPr>
        <p:spPr>
          <a:xfrm>
            <a:off x="67974" y="2909915"/>
            <a:ext cx="2997955" cy="307777"/>
          </a:xfrm>
          <a:prstGeom prst="rect">
            <a:avLst/>
          </a:prstGeom>
          <a:noFill/>
          <a:ln>
            <a:noFill/>
          </a:ln>
        </p:spPr>
        <p:txBody>
          <a:bodyPr wrap="square">
            <a:spAutoFit/>
          </a:bodyPr>
          <a:lstStyle/>
          <a:p>
            <a:r>
              <a:rPr lang="en-US" sz="1400" dirty="0">
                <a:latin typeface="Times New Roman" panose="02020603050405020304" pitchFamily="18" charset="0"/>
                <a:cs typeface="Times New Roman" panose="02020603050405020304" pitchFamily="18" charset="0"/>
              </a:rPr>
              <a:t>Producing Different Models’ Outcomes</a:t>
            </a:r>
          </a:p>
        </p:txBody>
      </p:sp>
      <p:sp>
        <p:nvSpPr>
          <p:cNvPr id="25" name="Rectangle 24"/>
          <p:cNvSpPr/>
          <p:nvPr/>
        </p:nvSpPr>
        <p:spPr>
          <a:xfrm>
            <a:off x="6078073" y="2855745"/>
            <a:ext cx="3115896" cy="523220"/>
          </a:xfrm>
          <a:prstGeom prst="rect">
            <a:avLst/>
          </a:prstGeom>
          <a:noFill/>
          <a:ln>
            <a:noFill/>
          </a:ln>
        </p:spPr>
        <p:txBody>
          <a:bodyPr wrap="square">
            <a:spAutoFit/>
          </a:bodyPr>
          <a:lstStyle/>
          <a:p>
            <a:r>
              <a:rPr lang="en-US" sz="1400" dirty="0">
                <a:latin typeface="Times New Roman" panose="02020603050405020304" pitchFamily="18" charset="0"/>
                <a:cs typeface="Times New Roman" panose="02020603050405020304" pitchFamily="18" charset="0"/>
              </a:rPr>
              <a:t>Adjusting and Correcting the Combined Forecasts By the Ramp Rates</a:t>
            </a:r>
          </a:p>
        </p:txBody>
      </p:sp>
      <p:sp>
        <p:nvSpPr>
          <p:cNvPr id="12" name="Rectangle 11">
            <a:extLst>
              <a:ext uri="{FF2B5EF4-FFF2-40B4-BE49-F238E27FC236}">
                <a16:creationId xmlns:a16="http://schemas.microsoft.com/office/drawing/2014/main" id="{9DF1DB08-D964-4F1E-BC68-9436C93721E1}"/>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9B5CC8FA-7471-4CB8-ADD6-ED383EEBDBF1}"/>
              </a:ext>
            </a:extLst>
          </p:cNvPr>
          <p:cNvSpPr>
            <a:spLocks noGrp="1"/>
          </p:cNvSpPr>
          <p:nvPr>
            <p:ph type="sldNum" sz="quarter" idx="12"/>
          </p:nvPr>
        </p:nvSpPr>
        <p:spPr/>
        <p:txBody>
          <a:bodyPr/>
          <a:lstStyle/>
          <a:p>
            <a:fld id="{DE7368CD-0EFD-4356-BCD4-9FE5F856A1D8}" type="slidenum">
              <a:rPr lang="en-US" smtClean="0"/>
              <a:t>31</a:t>
            </a:fld>
            <a:endParaRPr lang="en-US"/>
          </a:p>
        </p:txBody>
      </p:sp>
      <p:sp>
        <p:nvSpPr>
          <p:cNvPr id="13" name="TextBox 12">
            <a:extLst>
              <a:ext uri="{FF2B5EF4-FFF2-40B4-BE49-F238E27FC236}">
                <a16:creationId xmlns:a16="http://schemas.microsoft.com/office/drawing/2014/main" id="{D90932C9-9356-45A9-885A-207524C018C3}"/>
              </a:ext>
            </a:extLst>
          </p:cNvPr>
          <p:cNvSpPr txBox="1"/>
          <p:nvPr/>
        </p:nvSpPr>
        <p:spPr>
          <a:xfrm>
            <a:off x="470599" y="6034655"/>
            <a:ext cx="7914731"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Schematic and block diagrams of </a:t>
            </a:r>
            <a:r>
              <a:rPr lang="en-US" sz="2000" b="1" dirty="0">
                <a:latin typeface="Times New Roman" panose="02020603050405020304" pitchFamily="18" charset="0"/>
                <a:cs typeface="Times New Roman" panose="02020603050405020304" pitchFamily="18" charset="0"/>
              </a:rPr>
              <a:t>the</a:t>
            </a: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adjusting post-processing approach</a:t>
            </a:r>
          </a:p>
        </p:txBody>
      </p:sp>
      <p:pic>
        <p:nvPicPr>
          <p:cNvPr id="14" name="Picture 13">
            <a:extLst>
              <a:ext uri="{FF2B5EF4-FFF2-40B4-BE49-F238E27FC236}">
                <a16:creationId xmlns:a16="http://schemas.microsoft.com/office/drawing/2014/main" id="{836C5006-D8DA-4163-9149-3EE983142DEB}"/>
              </a:ext>
            </a:extLst>
          </p:cNvPr>
          <p:cNvPicPr>
            <a:picLocks noChangeAspect="1"/>
          </p:cNvPicPr>
          <p:nvPr/>
        </p:nvPicPr>
        <p:blipFill>
          <a:blip r:embed="rId2"/>
          <a:stretch>
            <a:fillRect/>
          </a:stretch>
        </p:blipFill>
        <p:spPr>
          <a:xfrm>
            <a:off x="470599" y="3328412"/>
            <a:ext cx="8081616" cy="2629032"/>
          </a:xfrm>
          <a:prstGeom prst="rect">
            <a:avLst/>
          </a:prstGeom>
        </p:spPr>
      </p:pic>
      <p:sp>
        <p:nvSpPr>
          <p:cNvPr id="11" name="Rectangle 10">
            <a:extLst>
              <a:ext uri="{FF2B5EF4-FFF2-40B4-BE49-F238E27FC236}">
                <a16:creationId xmlns:a16="http://schemas.microsoft.com/office/drawing/2014/main" id="{64CCFF0F-0DBD-4E4E-B3DA-F026B973B180}"/>
              </a:ext>
            </a:extLst>
          </p:cNvPr>
          <p:cNvSpPr/>
          <p:nvPr/>
        </p:nvSpPr>
        <p:spPr>
          <a:xfrm>
            <a:off x="3832053" y="92613"/>
            <a:ext cx="1622560"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Methodology</a:t>
            </a:r>
            <a:endParaRPr lang="en-US" sz="2000" b="1" dirty="0"/>
          </a:p>
        </p:txBody>
      </p:sp>
      <p:grpSp>
        <p:nvGrpSpPr>
          <p:cNvPr id="5" name="Group 4">
            <a:extLst>
              <a:ext uri="{FF2B5EF4-FFF2-40B4-BE49-F238E27FC236}">
                <a16:creationId xmlns:a16="http://schemas.microsoft.com/office/drawing/2014/main" id="{1B950E7A-925F-44CE-B2F1-890192E1FB4E}"/>
              </a:ext>
            </a:extLst>
          </p:cNvPr>
          <p:cNvGrpSpPr/>
          <p:nvPr/>
        </p:nvGrpSpPr>
        <p:grpSpPr>
          <a:xfrm>
            <a:off x="79125" y="688319"/>
            <a:ext cx="9008052" cy="2334412"/>
            <a:chOff x="79125" y="688319"/>
            <a:chExt cx="9008052" cy="2334412"/>
          </a:xfrm>
        </p:grpSpPr>
        <p:pic>
          <p:nvPicPr>
            <p:cNvPr id="19" name="Picture 18">
              <a:extLst>
                <a:ext uri="{FF2B5EF4-FFF2-40B4-BE49-F238E27FC236}">
                  <a16:creationId xmlns:a16="http://schemas.microsoft.com/office/drawing/2014/main" id="{3DF8E2B3-76B6-4AAF-9CC8-005DF70B62C0}"/>
                </a:ext>
              </a:extLst>
            </p:cNvPr>
            <p:cNvPicPr>
              <a:picLocks noChangeAspect="1"/>
            </p:cNvPicPr>
            <p:nvPr/>
          </p:nvPicPr>
          <p:blipFill>
            <a:blip r:embed="rId3"/>
            <a:stretch>
              <a:fillRect/>
            </a:stretch>
          </p:blipFill>
          <p:spPr>
            <a:xfrm>
              <a:off x="79125" y="688319"/>
              <a:ext cx="9008052" cy="2334412"/>
            </a:xfrm>
            <a:prstGeom prst="rect">
              <a:avLst/>
            </a:prstGeom>
          </p:spPr>
        </p:pic>
        <p:sp>
          <p:nvSpPr>
            <p:cNvPr id="4" name="Rectangle 3">
              <a:extLst>
                <a:ext uri="{FF2B5EF4-FFF2-40B4-BE49-F238E27FC236}">
                  <a16:creationId xmlns:a16="http://schemas.microsoft.com/office/drawing/2014/main" id="{85478E9A-094F-4C0D-B386-174AAE4E0F58}"/>
                </a:ext>
              </a:extLst>
            </p:cNvPr>
            <p:cNvSpPr/>
            <p:nvPr/>
          </p:nvSpPr>
          <p:spPr>
            <a:xfrm>
              <a:off x="5672380" y="752797"/>
              <a:ext cx="60549" cy="112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199938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F1D1380-7EA3-444A-A056-F80DB0285BD3}"/>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2" name="Slide Number Placeholder 11">
            <a:extLst>
              <a:ext uri="{FF2B5EF4-FFF2-40B4-BE49-F238E27FC236}">
                <a16:creationId xmlns:a16="http://schemas.microsoft.com/office/drawing/2014/main" id="{22550D2A-0B55-4CDA-A34C-470ECD71462F}"/>
              </a:ext>
            </a:extLst>
          </p:cNvPr>
          <p:cNvSpPr>
            <a:spLocks noGrp="1"/>
          </p:cNvSpPr>
          <p:nvPr>
            <p:ph type="sldNum" sz="quarter" idx="12"/>
          </p:nvPr>
        </p:nvSpPr>
        <p:spPr/>
        <p:txBody>
          <a:bodyPr/>
          <a:lstStyle/>
          <a:p>
            <a:fld id="{DE7368CD-0EFD-4356-BCD4-9FE5F856A1D8}" type="slidenum">
              <a:rPr lang="en-US" smtClean="0"/>
              <a:t>32</a:t>
            </a:fld>
            <a:endParaRPr lang="en-US"/>
          </a:p>
        </p:txBody>
      </p:sp>
      <p:pic>
        <p:nvPicPr>
          <p:cNvPr id="13" name="Picture 12">
            <a:extLst>
              <a:ext uri="{FF2B5EF4-FFF2-40B4-BE49-F238E27FC236}">
                <a16:creationId xmlns:a16="http://schemas.microsoft.com/office/drawing/2014/main" id="{F23F70C7-CBEA-4C12-BC51-5AAF00123F4E}"/>
              </a:ext>
            </a:extLst>
          </p:cNvPr>
          <p:cNvPicPr>
            <a:picLocks noChangeAspect="1"/>
          </p:cNvPicPr>
          <p:nvPr/>
        </p:nvPicPr>
        <p:blipFill>
          <a:blip r:embed="rId2"/>
          <a:stretch>
            <a:fillRect/>
          </a:stretch>
        </p:blipFill>
        <p:spPr>
          <a:xfrm>
            <a:off x="113590" y="955429"/>
            <a:ext cx="8904284" cy="4132847"/>
          </a:xfrm>
          <a:prstGeom prst="rect">
            <a:avLst/>
          </a:prstGeom>
        </p:spPr>
      </p:pic>
      <p:sp>
        <p:nvSpPr>
          <p:cNvPr id="5" name="Rectangle 4">
            <a:extLst>
              <a:ext uri="{FF2B5EF4-FFF2-40B4-BE49-F238E27FC236}">
                <a16:creationId xmlns:a16="http://schemas.microsoft.com/office/drawing/2014/main" id="{235C98C6-9C53-48F9-A3E7-DBE298413361}"/>
              </a:ext>
            </a:extLst>
          </p:cNvPr>
          <p:cNvSpPr/>
          <p:nvPr/>
        </p:nvSpPr>
        <p:spPr>
          <a:xfrm>
            <a:off x="110361" y="5175350"/>
            <a:ext cx="8829674"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Combined forecasts of solar power for a cloudy day before and after applying the adjusting</a:t>
            </a:r>
          </a:p>
        </p:txBody>
      </p:sp>
      <p:sp>
        <p:nvSpPr>
          <p:cNvPr id="17" name="Rectangle 16">
            <a:extLst>
              <a:ext uri="{FF2B5EF4-FFF2-40B4-BE49-F238E27FC236}">
                <a16:creationId xmlns:a16="http://schemas.microsoft.com/office/drawing/2014/main" id="{35D91C4B-9F6F-4F29-AFD7-1A488015B6C1}"/>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 Improving Combined Forecasts</a:t>
            </a:r>
          </a:p>
        </p:txBody>
      </p:sp>
      <p:sp>
        <p:nvSpPr>
          <p:cNvPr id="9" name="Rectangle 8">
            <a:extLst>
              <a:ext uri="{FF2B5EF4-FFF2-40B4-BE49-F238E27FC236}">
                <a16:creationId xmlns:a16="http://schemas.microsoft.com/office/drawing/2014/main" id="{446AB993-35F1-47A7-A6D4-B85A23297E53}"/>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
        <p:nvSpPr>
          <p:cNvPr id="10" name="Text Placeholder 19">
            <a:extLst>
              <a:ext uri="{FF2B5EF4-FFF2-40B4-BE49-F238E27FC236}">
                <a16:creationId xmlns:a16="http://schemas.microsoft.com/office/drawing/2014/main" id="{9C6DF303-4A73-4F05-9B23-08C790DCD190}"/>
              </a:ext>
            </a:extLst>
          </p:cNvPr>
          <p:cNvSpPr txBox="1">
            <a:spLocks/>
          </p:cNvSpPr>
          <p:nvPr/>
        </p:nvSpPr>
        <p:spPr>
          <a:xfrm>
            <a:off x="110361" y="565507"/>
            <a:ext cx="8778243" cy="30777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latin typeface="Times New Roman" panose="02020603050405020304" pitchFamily="18" charset="0"/>
                <a:cs typeface="Times New Roman" panose="02020603050405020304" pitchFamily="18" charset="0"/>
              </a:rPr>
              <a:t>Implementing the</a:t>
            </a:r>
            <a:r>
              <a:rPr lang="en-US" sz="1800" b="1" i="1" dirty="0">
                <a:latin typeface="Times New Roman" panose="02020603050405020304" pitchFamily="18" charset="0"/>
                <a:cs typeface="Times New Roman" panose="02020603050405020304" pitchFamily="18" charset="0"/>
              </a:rPr>
              <a:t> adjusting approach </a:t>
            </a:r>
            <a:r>
              <a:rPr lang="en-US" sz="1800" dirty="0">
                <a:latin typeface="Times New Roman" panose="02020603050405020304" pitchFamily="18" charset="0"/>
                <a:cs typeface="Times New Roman" panose="02020603050405020304" pitchFamily="18" charset="0"/>
              </a:rPr>
              <a:t>for</a:t>
            </a:r>
            <a:r>
              <a:rPr lang="en-US" sz="1800" b="1" i="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Improving Combined Solar Power Forecasts</a:t>
            </a:r>
          </a:p>
        </p:txBody>
      </p:sp>
    </p:spTree>
    <p:extLst>
      <p:ext uri="{BB962C8B-B14F-4D97-AF65-F5344CB8AC3E}">
        <p14:creationId xmlns:p14="http://schemas.microsoft.com/office/powerpoint/2010/main" val="4100292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F1D1380-7EA3-444A-A056-F80DB0285BD3}"/>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2" name="Slide Number Placeholder 11">
            <a:extLst>
              <a:ext uri="{FF2B5EF4-FFF2-40B4-BE49-F238E27FC236}">
                <a16:creationId xmlns:a16="http://schemas.microsoft.com/office/drawing/2014/main" id="{22550D2A-0B55-4CDA-A34C-470ECD71462F}"/>
              </a:ext>
            </a:extLst>
          </p:cNvPr>
          <p:cNvSpPr>
            <a:spLocks noGrp="1"/>
          </p:cNvSpPr>
          <p:nvPr>
            <p:ph type="sldNum" sz="quarter" idx="12"/>
          </p:nvPr>
        </p:nvSpPr>
        <p:spPr>
          <a:xfrm>
            <a:off x="6967186" y="6451580"/>
            <a:ext cx="2057400" cy="365125"/>
          </a:xfrm>
        </p:spPr>
        <p:txBody>
          <a:bodyPr/>
          <a:lstStyle/>
          <a:p>
            <a:fld id="{DE7368CD-0EFD-4356-BCD4-9FE5F856A1D8}" type="slidenum">
              <a:rPr lang="en-US" smtClean="0"/>
              <a:t>33</a:t>
            </a:fld>
            <a:endParaRPr lang="en-US"/>
          </a:p>
        </p:txBody>
      </p:sp>
      <p:graphicFrame>
        <p:nvGraphicFramePr>
          <p:cNvPr id="15" name="Table 14">
            <a:extLst>
              <a:ext uri="{FF2B5EF4-FFF2-40B4-BE49-F238E27FC236}">
                <a16:creationId xmlns:a16="http://schemas.microsoft.com/office/drawing/2014/main" id="{24DB1D9F-2AF5-43C5-9D63-22CFCD202700}"/>
              </a:ext>
            </a:extLst>
          </p:cNvPr>
          <p:cNvGraphicFramePr>
            <a:graphicFrameLocks noGrp="1"/>
          </p:cNvGraphicFramePr>
          <p:nvPr>
            <p:extLst>
              <p:ext uri="{D42A27DB-BD31-4B8C-83A1-F6EECF244321}">
                <p14:modId xmlns:p14="http://schemas.microsoft.com/office/powerpoint/2010/main" val="1798277545"/>
              </p:ext>
            </p:extLst>
          </p:nvPr>
        </p:nvGraphicFramePr>
        <p:xfrm>
          <a:off x="112889" y="4585024"/>
          <a:ext cx="8911697" cy="1958340"/>
        </p:xfrm>
        <a:graphic>
          <a:graphicData uri="http://schemas.openxmlformats.org/drawingml/2006/table">
            <a:tbl>
              <a:tblPr/>
              <a:tblGrid>
                <a:gridCol w="1920240">
                  <a:extLst>
                    <a:ext uri="{9D8B030D-6E8A-4147-A177-3AD203B41FA5}">
                      <a16:colId xmlns:a16="http://schemas.microsoft.com/office/drawing/2014/main" val="427117835"/>
                    </a:ext>
                  </a:extLst>
                </a:gridCol>
                <a:gridCol w="1098597">
                  <a:extLst>
                    <a:ext uri="{9D8B030D-6E8A-4147-A177-3AD203B41FA5}">
                      <a16:colId xmlns:a16="http://schemas.microsoft.com/office/drawing/2014/main" val="3567322412"/>
                    </a:ext>
                  </a:extLst>
                </a:gridCol>
                <a:gridCol w="796085">
                  <a:extLst>
                    <a:ext uri="{9D8B030D-6E8A-4147-A177-3AD203B41FA5}">
                      <a16:colId xmlns:a16="http://schemas.microsoft.com/office/drawing/2014/main" val="2484717979"/>
                    </a:ext>
                  </a:extLst>
                </a:gridCol>
                <a:gridCol w="781611">
                  <a:extLst>
                    <a:ext uri="{9D8B030D-6E8A-4147-A177-3AD203B41FA5}">
                      <a16:colId xmlns:a16="http://schemas.microsoft.com/office/drawing/2014/main" val="112375725"/>
                    </a:ext>
                  </a:extLst>
                </a:gridCol>
                <a:gridCol w="781611">
                  <a:extLst>
                    <a:ext uri="{9D8B030D-6E8A-4147-A177-3AD203B41FA5}">
                      <a16:colId xmlns:a16="http://schemas.microsoft.com/office/drawing/2014/main" val="3436779719"/>
                    </a:ext>
                  </a:extLst>
                </a:gridCol>
                <a:gridCol w="1042148">
                  <a:extLst>
                    <a:ext uri="{9D8B030D-6E8A-4147-A177-3AD203B41FA5}">
                      <a16:colId xmlns:a16="http://schemas.microsoft.com/office/drawing/2014/main" val="302345319"/>
                    </a:ext>
                  </a:extLst>
                </a:gridCol>
                <a:gridCol w="1302685">
                  <a:extLst>
                    <a:ext uri="{9D8B030D-6E8A-4147-A177-3AD203B41FA5}">
                      <a16:colId xmlns:a16="http://schemas.microsoft.com/office/drawing/2014/main" val="681025640"/>
                    </a:ext>
                  </a:extLst>
                </a:gridCol>
                <a:gridCol w="1188720">
                  <a:extLst>
                    <a:ext uri="{9D8B030D-6E8A-4147-A177-3AD203B41FA5}">
                      <a16:colId xmlns:a16="http://schemas.microsoft.com/office/drawing/2014/main" val="698099240"/>
                    </a:ext>
                  </a:extLst>
                </a:gridCol>
              </a:tblGrid>
              <a:tr h="0">
                <a:tc>
                  <a:txBody>
                    <a:bodyPr/>
                    <a:lstStyle/>
                    <a:p>
                      <a:pPr marL="0" marR="0" algn="ctr" fontAlgn="ctr">
                        <a:spcBef>
                          <a:spcPts val="0"/>
                        </a:spcBef>
                        <a:spcAft>
                          <a:spcPts val="0"/>
                        </a:spcAft>
                      </a:pPr>
                      <a:r>
                        <a:rPr lang="en-US" sz="1800" b="0" kern="1200" dirty="0">
                          <a:solidFill>
                            <a:srgbClr val="000000"/>
                          </a:solidFill>
                          <a:effectLst/>
                          <a:latin typeface="Times New Roman" panose="02020603050405020304" pitchFamily="18" charset="0"/>
                          <a:ea typeface="Times New Roman" panose="02020603050405020304" pitchFamily="18" charset="0"/>
                        </a:rPr>
                        <a:t>Method</a:t>
                      </a:r>
                      <a:endParaRPr lang="en-US" sz="1800" b="0" dirty="0">
                        <a:effectLst/>
                        <a:latin typeface="Times New Roman" panose="02020603050405020304" pitchFamily="18" charset="0"/>
                        <a:ea typeface="Times New Roman" panose="02020603050405020304" pitchFamily="18" charset="0"/>
                      </a:endParaRP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Persistence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MLR</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ANN</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a:solidFill>
                            <a:srgbClr val="000000"/>
                          </a:solidFill>
                          <a:effectLst/>
                          <a:latin typeface="Times New Roman" panose="02020603050405020304" pitchFamily="18" charset="0"/>
                          <a:ea typeface="Times New Roman" panose="02020603050405020304" pitchFamily="18" charset="0"/>
                          <a:cs typeface="+mn-cs"/>
                        </a:rPr>
                        <a:t>SVR</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Simple Average</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Ensemble</a:t>
                      </a:r>
                    </a:p>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(Before Adjusting) </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Ensemble</a:t>
                      </a:r>
                    </a:p>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(After Adjusting)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843311153"/>
                  </a:ext>
                </a:extLst>
              </a:tr>
              <a:tr h="121285">
                <a:tc>
                  <a:txBody>
                    <a:bodyPr/>
                    <a:lstStyle/>
                    <a:p>
                      <a:pPr marL="0" marR="0" algn="ctr" fontAlgn="b">
                        <a:spcBef>
                          <a:spcPts val="0"/>
                        </a:spcBef>
                        <a:spcAft>
                          <a:spcPts val="0"/>
                        </a:spcAft>
                      </a:pPr>
                      <a:r>
                        <a:rPr lang="en-US" sz="1800" b="0" kern="1200" dirty="0">
                          <a:solidFill>
                            <a:srgbClr val="000000"/>
                          </a:solidFill>
                          <a:effectLst/>
                          <a:latin typeface="Times New Roman" panose="02020603050405020304" pitchFamily="18" charset="0"/>
                          <a:ea typeface="Times New Roman" panose="02020603050405020304" pitchFamily="18" charset="0"/>
                        </a:rPr>
                        <a:t>MBE (Bias)­</a:t>
                      </a:r>
                      <a:endParaRPr lang="en-US" sz="1800" b="0" dirty="0">
                        <a:effectLst/>
                        <a:latin typeface="Times New Roman" panose="02020603050405020304" pitchFamily="18" charset="0"/>
                        <a:ea typeface="Times New Roman" panose="02020603050405020304" pitchFamily="18" charset="0"/>
                      </a:endParaRP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0.0756</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-0.1498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-1.852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-4.291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-1.554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b="0" kern="1200" dirty="0">
                          <a:solidFill>
                            <a:srgbClr val="000000"/>
                          </a:solidFill>
                          <a:effectLst/>
                          <a:latin typeface="Times New Roman" panose="02020603050405020304" pitchFamily="18" charset="0"/>
                          <a:ea typeface="Times New Roman" panose="02020603050405020304" pitchFamily="18" charset="0"/>
                          <a:cs typeface="+mn-cs"/>
                        </a:rPr>
                        <a:t>0.0469</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0.0747</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08293104"/>
                  </a:ext>
                </a:extLst>
              </a:tr>
              <a:tr h="121285">
                <a:tc>
                  <a:txBody>
                    <a:bodyPr/>
                    <a:lstStyle/>
                    <a:p>
                      <a:pPr marL="0" marR="0" algn="ctr" fontAlgn="b">
                        <a:spcBef>
                          <a:spcPts val="0"/>
                        </a:spcBef>
                        <a:spcAft>
                          <a:spcPts val="0"/>
                        </a:spcAft>
                      </a:pPr>
                      <a:r>
                        <a:rPr lang="en-US" sz="1800" b="0" kern="1200" dirty="0">
                          <a:solidFill>
                            <a:srgbClr val="000000"/>
                          </a:solidFill>
                          <a:effectLst/>
                          <a:latin typeface="Times New Roman" panose="02020603050405020304" pitchFamily="18" charset="0"/>
                          <a:ea typeface="Times New Roman" panose="02020603050405020304" pitchFamily="18" charset="0"/>
                        </a:rPr>
                        <a:t>RMSE­</a:t>
                      </a:r>
                      <a:endParaRPr lang="en-US" sz="1800" b="0" dirty="0">
                        <a:effectLst/>
                        <a:latin typeface="Times New Roman" panose="02020603050405020304" pitchFamily="18" charset="0"/>
                        <a:ea typeface="Times New Roman" panose="02020603050405020304" pitchFamily="18" charset="0"/>
                      </a:endParaRP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0.1209</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a:solidFill>
                            <a:srgbClr val="000000"/>
                          </a:solidFill>
                          <a:effectLst/>
                          <a:latin typeface="Times New Roman" panose="02020603050405020304" pitchFamily="18" charset="0"/>
                          <a:ea typeface="Times New Roman" panose="02020603050405020304" pitchFamily="18" charset="0"/>
                          <a:cs typeface="+mn-cs"/>
                        </a:rPr>
                        <a:t>0.0763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0.0681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0.0700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0.0667</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0.0628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b="1" kern="1200" dirty="0">
                          <a:solidFill>
                            <a:srgbClr val="000000"/>
                          </a:solidFill>
                          <a:effectLst/>
                          <a:latin typeface="Times New Roman" panose="02020603050405020304" pitchFamily="18" charset="0"/>
                          <a:ea typeface="Times New Roman" panose="02020603050405020304" pitchFamily="18" charset="0"/>
                          <a:cs typeface="+mn-cs"/>
                        </a:rPr>
                        <a:t>0.0523</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017693092"/>
                  </a:ext>
                </a:extLst>
              </a:tr>
              <a:tr h="165099">
                <a:tc>
                  <a:txBody>
                    <a:bodyPr/>
                    <a:lstStyle/>
                    <a:p>
                      <a:pPr marL="0" marR="0" algn="ctr" fontAlgn="b">
                        <a:spcBef>
                          <a:spcPts val="0"/>
                        </a:spcBef>
                        <a:spcAft>
                          <a:spcPts val="0"/>
                        </a:spcAft>
                      </a:pPr>
                      <a:r>
                        <a:rPr lang="en-US" sz="1800" b="0" kern="1200" dirty="0">
                          <a:solidFill>
                            <a:srgbClr val="000000"/>
                          </a:solidFill>
                          <a:effectLst/>
                          <a:latin typeface="Times New Roman" panose="02020603050405020304" pitchFamily="18" charset="0"/>
                          <a:ea typeface="Times New Roman" panose="02020603050405020304" pitchFamily="18" charset="0"/>
                        </a:rPr>
                        <a:t>RMSE</a:t>
                      </a:r>
                      <a:r>
                        <a:rPr lang="en-US" sz="1800" b="0" kern="1200" baseline="-25000" dirty="0">
                          <a:solidFill>
                            <a:srgbClr val="000000"/>
                          </a:solidFill>
                          <a:effectLst/>
                          <a:latin typeface="Times New Roman" panose="02020603050405020304" pitchFamily="18" charset="0"/>
                          <a:ea typeface="Times New Roman" panose="02020603050405020304" pitchFamily="18" charset="0"/>
                        </a:rPr>
                        <a:t>RR</a:t>
                      </a:r>
                      <a:r>
                        <a:rPr lang="en-US" sz="1800" b="0" kern="1200" dirty="0">
                          <a:solidFill>
                            <a:srgbClr val="000000"/>
                          </a:solidFill>
                          <a:effectLst/>
                          <a:latin typeface="Times New Roman" panose="02020603050405020304" pitchFamily="18" charset="0"/>
                          <a:ea typeface="Times New Roman" panose="02020603050405020304" pitchFamily="18" charset="0"/>
                        </a:rPr>
                        <a:t>­</a:t>
                      </a:r>
                      <a:endParaRPr lang="en-US" sz="1800" b="0" dirty="0">
                        <a:effectLst/>
                        <a:latin typeface="Times New Roman" panose="02020603050405020304" pitchFamily="18" charset="0"/>
                        <a:ea typeface="Times New Roman" panose="02020603050405020304" pitchFamily="18" charset="0"/>
                      </a:endParaRP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0.1383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0.0771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defTabSz="914400" rtl="0" eaLnBrk="1" fontAlgn="ctr" latinLnBrk="0" hangingPunct="1">
                        <a:spcBef>
                          <a:spcPts val="0"/>
                        </a:spcBef>
                        <a:spcAft>
                          <a:spcPts val="0"/>
                        </a:spcAft>
                      </a:pPr>
                      <a:r>
                        <a:rPr lang="en-US" sz="1800" kern="1200" dirty="0">
                          <a:solidFill>
                            <a:srgbClr val="0070C0"/>
                          </a:solidFill>
                          <a:effectLst/>
                          <a:latin typeface="Times New Roman" panose="02020603050405020304" pitchFamily="18" charset="0"/>
                          <a:ea typeface="Times New Roman" panose="02020603050405020304" pitchFamily="18" charset="0"/>
                          <a:cs typeface="+mn-cs"/>
                        </a:rPr>
                        <a:t>0.0722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0.0747</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ea typeface="Times New Roman" panose="02020603050405020304" pitchFamily="18" charset="0"/>
                          <a:cs typeface="+mn-cs"/>
                        </a:rPr>
                        <a:t>0.0796</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defTabSz="914400" rtl="0" eaLnBrk="1" fontAlgn="ctr" latinLnBrk="0" hangingPunct="1">
                        <a:spcBef>
                          <a:spcPts val="0"/>
                        </a:spcBef>
                        <a:spcAft>
                          <a:spcPts val="0"/>
                        </a:spcAft>
                      </a:pPr>
                      <a:r>
                        <a:rPr lang="en-US" sz="1800" kern="1200" dirty="0">
                          <a:solidFill>
                            <a:srgbClr val="FF0000"/>
                          </a:solidFill>
                          <a:effectLst/>
                          <a:latin typeface="Times New Roman" panose="02020603050405020304" pitchFamily="18" charset="0"/>
                          <a:ea typeface="Times New Roman" panose="02020603050405020304" pitchFamily="18" charset="0"/>
                          <a:cs typeface="+mn-cs"/>
                        </a:rPr>
                        <a:t>0.0750</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defTabSz="914400" rtl="0" eaLnBrk="1" fontAlgn="ctr" latinLnBrk="0" hangingPunct="1">
                        <a:spcBef>
                          <a:spcPts val="0"/>
                        </a:spcBef>
                        <a:spcAft>
                          <a:spcPts val="0"/>
                        </a:spcAft>
                      </a:pPr>
                      <a:r>
                        <a:rPr lang="en-US" sz="1800" b="0" kern="1200" dirty="0">
                          <a:solidFill>
                            <a:srgbClr val="7030A0"/>
                          </a:solidFill>
                          <a:effectLst/>
                          <a:latin typeface="Times New Roman" panose="02020603050405020304" pitchFamily="18" charset="0"/>
                          <a:ea typeface="Times New Roman" panose="02020603050405020304" pitchFamily="18" charset="0"/>
                          <a:cs typeface="+mn-cs"/>
                        </a:rPr>
                        <a:t>0.0698</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89180947"/>
                  </a:ext>
                </a:extLst>
              </a:tr>
              <a:tr h="165099">
                <a:tc>
                  <a:txBody>
                    <a:bodyPr/>
                    <a:lstStyle/>
                    <a:p>
                      <a:pPr marL="0" marR="0" algn="ctr" fontAlgn="b">
                        <a:spcBef>
                          <a:spcPts val="0"/>
                        </a:spcBef>
                        <a:spcAft>
                          <a:spcPts val="0"/>
                        </a:spcAft>
                      </a:pPr>
                      <a:r>
                        <a:rPr lang="en-US" sz="1800" b="0" kern="1200" dirty="0">
                          <a:solidFill>
                            <a:srgbClr val="000000"/>
                          </a:solidFill>
                          <a:effectLst/>
                          <a:latin typeface="Times New Roman" panose="02020603050405020304" pitchFamily="18" charset="0"/>
                          <a:ea typeface="Times New Roman" panose="02020603050405020304" pitchFamily="18" charset="0"/>
                        </a:rPr>
                        <a:t>RMSE </a:t>
                      </a:r>
                      <a:r>
                        <a:rPr lang="en-US" sz="1800" b="0" dirty="0">
                          <a:effectLst/>
                          <a:latin typeface="Times New Roman" panose="02020603050405020304" pitchFamily="18" charset="0"/>
                          <a:ea typeface="Times New Roman" panose="02020603050405020304" pitchFamily="18" charset="0"/>
                        </a:rPr>
                        <a:t>Improve (%)</a:t>
                      </a:r>
                    </a:p>
                  </a:txBody>
                  <a:tcPr marL="7620" marR="7620" marT="762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14400" rtl="0" eaLnBrk="1" fontAlgn="ctr" latinLnBrk="0" hangingPunct="1">
                        <a:spcBef>
                          <a:spcPts val="0"/>
                        </a:spcBef>
                        <a:spcAft>
                          <a:spcPts val="0"/>
                        </a:spcAft>
                      </a:pPr>
                      <a:r>
                        <a:rPr lang="en-US" sz="1800" b="1" kern="1200" dirty="0">
                          <a:solidFill>
                            <a:srgbClr val="000000"/>
                          </a:solidFill>
                          <a:effectLst/>
                          <a:latin typeface="Times New Roman" panose="02020603050405020304" pitchFamily="18" charset="0"/>
                          <a:cs typeface="+mn-cs"/>
                        </a:rPr>
                        <a:t>57%</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defTabSz="914400" rtl="0" eaLnBrk="1" fontAlgn="ctr" latinLnBrk="0" hangingPunct="1">
                        <a:spcBef>
                          <a:spcPts val="0"/>
                        </a:spcBef>
                        <a:spcAft>
                          <a:spcPts val="0"/>
                        </a:spcAft>
                      </a:pPr>
                      <a:r>
                        <a:rPr lang="en-US" sz="1800" b="1" kern="1200" dirty="0">
                          <a:solidFill>
                            <a:srgbClr val="000000"/>
                          </a:solidFill>
                          <a:effectLst/>
                          <a:latin typeface="Times New Roman" panose="02020603050405020304" pitchFamily="18" charset="0"/>
                          <a:cs typeface="+mn-cs"/>
                        </a:rPr>
                        <a:t>31%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defTabSz="914400" rtl="0" eaLnBrk="1" fontAlgn="ctr" latinLnBrk="0" hangingPunct="1">
                        <a:spcBef>
                          <a:spcPts val="0"/>
                        </a:spcBef>
                        <a:spcAft>
                          <a:spcPts val="0"/>
                        </a:spcAft>
                      </a:pPr>
                      <a:r>
                        <a:rPr lang="en-US" sz="1800" b="1" kern="1200" dirty="0">
                          <a:solidFill>
                            <a:srgbClr val="000000"/>
                          </a:solidFill>
                          <a:effectLst/>
                          <a:latin typeface="Times New Roman" panose="02020603050405020304" pitchFamily="18" charset="0"/>
                          <a:cs typeface="+mn-cs"/>
                        </a:rPr>
                        <a:t>23%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defTabSz="914400" rtl="0" eaLnBrk="1" fontAlgn="ctr" latinLnBrk="0" hangingPunct="1">
                        <a:spcBef>
                          <a:spcPts val="0"/>
                        </a:spcBef>
                        <a:spcAft>
                          <a:spcPts val="0"/>
                        </a:spcAft>
                      </a:pPr>
                      <a:r>
                        <a:rPr lang="en-US" sz="1800" b="1" kern="1200" dirty="0">
                          <a:solidFill>
                            <a:srgbClr val="000000"/>
                          </a:solidFill>
                          <a:effectLst/>
                          <a:latin typeface="Times New Roman" panose="02020603050405020304" pitchFamily="18" charset="0"/>
                          <a:cs typeface="+mn-cs"/>
                        </a:rPr>
                        <a:t>25%</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defTabSz="914400" rtl="0" eaLnBrk="1" fontAlgn="ctr" latinLnBrk="0" hangingPunct="1">
                        <a:spcBef>
                          <a:spcPts val="0"/>
                        </a:spcBef>
                        <a:spcAft>
                          <a:spcPts val="0"/>
                        </a:spcAft>
                      </a:pPr>
                      <a:r>
                        <a:rPr lang="en-US" sz="1800" b="1" kern="1200" dirty="0">
                          <a:solidFill>
                            <a:srgbClr val="000000"/>
                          </a:solidFill>
                          <a:effectLst/>
                          <a:latin typeface="Times New Roman" panose="02020603050405020304" pitchFamily="18" charset="0"/>
                          <a:cs typeface="+mn-cs"/>
                        </a:rPr>
                        <a:t>22%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defTabSz="914400" rtl="0" eaLnBrk="1" fontAlgn="ctr" latinLnBrk="0" hangingPunct="1">
                        <a:spcBef>
                          <a:spcPts val="0"/>
                        </a:spcBef>
                        <a:spcAft>
                          <a:spcPts val="0"/>
                        </a:spcAft>
                      </a:pPr>
                      <a:r>
                        <a:rPr lang="en-US" sz="1800" b="1" kern="1200" dirty="0">
                          <a:solidFill>
                            <a:srgbClr val="000000"/>
                          </a:solidFill>
                          <a:effectLst/>
                          <a:latin typeface="Times New Roman" panose="02020603050405020304" pitchFamily="18" charset="0"/>
                          <a:cs typeface="+mn-cs"/>
                        </a:rPr>
                        <a:t>17%</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defTabSz="914400" rtl="0" eaLnBrk="1" fontAlgn="ctr" latinLnBrk="0" hangingPunct="1">
                        <a:spcBef>
                          <a:spcPts val="0"/>
                        </a:spcBef>
                        <a:spcAft>
                          <a:spcPts val="0"/>
                        </a:spcAft>
                      </a:pPr>
                      <a:r>
                        <a:rPr lang="en-US" sz="1800" kern="1200" dirty="0">
                          <a:solidFill>
                            <a:srgbClr val="000000"/>
                          </a:solidFill>
                          <a:effectLst/>
                          <a:latin typeface="Times New Roman" panose="02020603050405020304" pitchFamily="18" charset="0"/>
                          <a:cs typeface="+mn-cs"/>
                        </a:rPr>
                        <a:t>---</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320726647"/>
                  </a:ext>
                </a:extLst>
              </a:tr>
            </a:tbl>
          </a:graphicData>
        </a:graphic>
      </p:graphicFrame>
      <p:sp>
        <p:nvSpPr>
          <p:cNvPr id="4" name="Rectangle 3">
            <a:extLst>
              <a:ext uri="{FF2B5EF4-FFF2-40B4-BE49-F238E27FC236}">
                <a16:creationId xmlns:a16="http://schemas.microsoft.com/office/drawing/2014/main" id="{A21BB1B5-0A8C-4707-BD8B-B98F9EC85953}"/>
              </a:ext>
            </a:extLst>
          </p:cNvPr>
          <p:cNvSpPr/>
          <p:nvPr/>
        </p:nvSpPr>
        <p:spPr>
          <a:xfrm>
            <a:off x="0" y="596576"/>
            <a:ext cx="4358886"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 Improving Combined Solar Power Forecasts</a:t>
            </a:r>
          </a:p>
        </p:txBody>
      </p:sp>
      <p:graphicFrame>
        <p:nvGraphicFramePr>
          <p:cNvPr id="13" name="Chart 12">
            <a:extLst>
              <a:ext uri="{FF2B5EF4-FFF2-40B4-BE49-F238E27FC236}">
                <a16:creationId xmlns:a16="http://schemas.microsoft.com/office/drawing/2014/main" id="{B3E4C46F-90EC-4537-9E96-4EDEA9508982}"/>
              </a:ext>
            </a:extLst>
          </p:cNvPr>
          <p:cNvGraphicFramePr>
            <a:graphicFrameLocks/>
          </p:cNvGraphicFramePr>
          <p:nvPr>
            <p:extLst>
              <p:ext uri="{D42A27DB-BD31-4B8C-83A1-F6EECF244321}">
                <p14:modId xmlns:p14="http://schemas.microsoft.com/office/powerpoint/2010/main" val="3500136688"/>
              </p:ext>
            </p:extLst>
          </p:nvPr>
        </p:nvGraphicFramePr>
        <p:xfrm>
          <a:off x="764011" y="932452"/>
          <a:ext cx="7514855" cy="2975822"/>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a:extLst>
              <a:ext uri="{FF2B5EF4-FFF2-40B4-BE49-F238E27FC236}">
                <a16:creationId xmlns:a16="http://schemas.microsoft.com/office/drawing/2014/main" id="{D0671102-17A2-46DF-B8B0-44F241CB90AA}"/>
              </a:ext>
            </a:extLst>
          </p:cNvPr>
          <p:cNvSpPr/>
          <p:nvPr/>
        </p:nvSpPr>
        <p:spPr>
          <a:xfrm>
            <a:off x="578089" y="3713816"/>
            <a:ext cx="7987820" cy="338554"/>
          </a:xfrm>
          <a:prstGeom prst="rect">
            <a:avLst/>
          </a:prstGeom>
        </p:spPr>
        <p:txBody>
          <a:bodyPr wrap="square">
            <a:spAutoFit/>
          </a:bodyPr>
          <a:lstStyle/>
          <a:p>
            <a:r>
              <a:rPr lang="en-US" sz="1600" dirty="0">
                <a:solidFill>
                  <a:srgbClr val="000000"/>
                </a:solidFill>
                <a:latin typeface="Cambria" panose="02040503050406030204" pitchFamily="18" charset="0"/>
                <a:ea typeface="Cambria" panose="02040503050406030204" pitchFamily="18" charset="0"/>
                <a:cs typeface="Cambria" panose="02040503050406030204" pitchFamily="18" charset="0"/>
              </a:rPr>
              <a:t>Monthly RMSEs of combined forecasts before and after applying  the adjusting approach</a:t>
            </a:r>
            <a:endParaRPr lang="en-US" sz="1600" dirty="0"/>
          </a:p>
        </p:txBody>
      </p:sp>
      <p:sp>
        <p:nvSpPr>
          <p:cNvPr id="3" name="Rectangle 2">
            <a:extLst>
              <a:ext uri="{FF2B5EF4-FFF2-40B4-BE49-F238E27FC236}">
                <a16:creationId xmlns:a16="http://schemas.microsoft.com/office/drawing/2014/main" id="{1F5FA08E-4E98-4B94-9A5D-C308229F8661}"/>
              </a:ext>
            </a:extLst>
          </p:cNvPr>
          <p:cNvSpPr/>
          <p:nvPr/>
        </p:nvSpPr>
        <p:spPr>
          <a:xfrm>
            <a:off x="1397897" y="4229921"/>
            <a:ext cx="6348205" cy="373372"/>
          </a:xfrm>
          <a:prstGeom prst="rect">
            <a:avLst/>
          </a:prstGeom>
        </p:spPr>
        <p:txBody>
          <a:bodyPr wrap="square">
            <a:spAutoFit/>
          </a:bodyPr>
          <a:lstStyle/>
          <a:p>
            <a:pPr marL="27940" marR="87630" indent="-6350" algn="ctr">
              <a:lnSpc>
                <a:spcPct val="110000"/>
              </a:lnSpc>
              <a:spcBef>
                <a:spcPts val="0"/>
              </a:spcBef>
              <a:spcAft>
                <a:spcPts val="0"/>
              </a:spcAft>
            </a:pP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Comparison of hour-ahead forecasts over a complete year</a:t>
            </a:r>
          </a:p>
        </p:txBody>
      </p:sp>
      <p:sp>
        <p:nvSpPr>
          <p:cNvPr id="16" name="Rectangle 15">
            <a:extLst>
              <a:ext uri="{FF2B5EF4-FFF2-40B4-BE49-F238E27FC236}">
                <a16:creationId xmlns:a16="http://schemas.microsoft.com/office/drawing/2014/main" id="{CEC7ABB1-8F99-4B08-8EFE-4B552C6AE7A6}"/>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 Improving Combined Forecasts</a:t>
            </a:r>
          </a:p>
        </p:txBody>
      </p:sp>
      <p:sp>
        <p:nvSpPr>
          <p:cNvPr id="18" name="Rectangle 17">
            <a:extLst>
              <a:ext uri="{FF2B5EF4-FFF2-40B4-BE49-F238E27FC236}">
                <a16:creationId xmlns:a16="http://schemas.microsoft.com/office/drawing/2014/main" id="{E04ECDAB-5CFD-40F1-ABB5-AE3B16BDF57D}"/>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Tree>
    <p:extLst>
      <p:ext uri="{BB962C8B-B14F-4D97-AF65-F5344CB8AC3E}">
        <p14:creationId xmlns:p14="http://schemas.microsoft.com/office/powerpoint/2010/main" val="125370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62274" y="6269872"/>
            <a:ext cx="6819451"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Graphs of the probabilistic forecasts of the three methods for three days</a:t>
            </a:r>
          </a:p>
        </p:txBody>
      </p:sp>
      <p:pic>
        <p:nvPicPr>
          <p:cNvPr id="11" name="Picture 10">
            <a:extLst>
              <a:ext uri="{FF2B5EF4-FFF2-40B4-BE49-F238E27FC236}">
                <a16:creationId xmlns:a16="http://schemas.microsoft.com/office/drawing/2014/main" id="{8C31CFDE-0447-4E8D-8BBB-D92B4061F24F}"/>
              </a:ext>
            </a:extLst>
          </p:cNvPr>
          <p:cNvPicPr>
            <a:picLocks noChangeAspect="1"/>
          </p:cNvPicPr>
          <p:nvPr/>
        </p:nvPicPr>
        <p:blipFill rotWithShape="1">
          <a:blip r:embed="rId2"/>
          <a:srcRect r="18793"/>
          <a:stretch/>
        </p:blipFill>
        <p:spPr>
          <a:xfrm>
            <a:off x="1131741" y="1909113"/>
            <a:ext cx="7727789" cy="4416843"/>
          </a:xfrm>
          <a:prstGeom prst="rect">
            <a:avLst/>
          </a:prstGeom>
        </p:spPr>
      </p:pic>
      <p:sp>
        <p:nvSpPr>
          <p:cNvPr id="12" name="Rectangle 11">
            <a:extLst>
              <a:ext uri="{FF2B5EF4-FFF2-40B4-BE49-F238E27FC236}">
                <a16:creationId xmlns:a16="http://schemas.microsoft.com/office/drawing/2014/main" id="{4AC7FB95-4535-4AB0-A768-7C38247E225E}"/>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4" name="Slide Number Placeholder 2">
            <a:extLst>
              <a:ext uri="{FF2B5EF4-FFF2-40B4-BE49-F238E27FC236}">
                <a16:creationId xmlns:a16="http://schemas.microsoft.com/office/drawing/2014/main" id="{AAD9C59E-389E-4A33-8FD7-386A97D3B296}"/>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34</a:t>
            </a:fld>
            <a:endParaRPr lang="en-US"/>
          </a:p>
        </p:txBody>
      </p:sp>
      <p:sp>
        <p:nvSpPr>
          <p:cNvPr id="9" name="Rectangle 8">
            <a:extLst>
              <a:ext uri="{FF2B5EF4-FFF2-40B4-BE49-F238E27FC236}">
                <a16:creationId xmlns:a16="http://schemas.microsoft.com/office/drawing/2014/main" id="{EE05BC07-37B6-4B9A-AC84-19B69549F76B}"/>
              </a:ext>
            </a:extLst>
          </p:cNvPr>
          <p:cNvSpPr/>
          <p:nvPr/>
        </p:nvSpPr>
        <p:spPr>
          <a:xfrm>
            <a:off x="-11862" y="166012"/>
            <a:ext cx="1425427" cy="646331"/>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Probabilistic Forecasts</a:t>
            </a:r>
          </a:p>
        </p:txBody>
      </p:sp>
      <p:sp>
        <p:nvSpPr>
          <p:cNvPr id="10" name="Rectangle 9">
            <a:extLst>
              <a:ext uri="{FF2B5EF4-FFF2-40B4-BE49-F238E27FC236}">
                <a16:creationId xmlns:a16="http://schemas.microsoft.com/office/drawing/2014/main" id="{6C7F20CB-15F9-4999-8024-209A7E7FC08E}"/>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 Improving Combined Forecasts</a:t>
            </a:r>
          </a:p>
        </p:txBody>
      </p:sp>
      <p:sp>
        <p:nvSpPr>
          <p:cNvPr id="15" name="Rectangle 14">
            <a:extLst>
              <a:ext uri="{FF2B5EF4-FFF2-40B4-BE49-F238E27FC236}">
                <a16:creationId xmlns:a16="http://schemas.microsoft.com/office/drawing/2014/main" id="{2918A075-2F84-480D-8EE3-01867B60EB35}"/>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grpSp>
        <p:nvGrpSpPr>
          <p:cNvPr id="13" name="Group 12">
            <a:extLst>
              <a:ext uri="{FF2B5EF4-FFF2-40B4-BE49-F238E27FC236}">
                <a16:creationId xmlns:a16="http://schemas.microsoft.com/office/drawing/2014/main" id="{7F0062B1-3C26-4C0A-9213-A838D84098BF}"/>
              </a:ext>
            </a:extLst>
          </p:cNvPr>
          <p:cNvGrpSpPr/>
          <p:nvPr/>
        </p:nvGrpSpPr>
        <p:grpSpPr>
          <a:xfrm>
            <a:off x="899206" y="597336"/>
            <a:ext cx="7939690" cy="1269452"/>
            <a:chOff x="1624446" y="4119391"/>
            <a:chExt cx="7939690" cy="1269452"/>
          </a:xfrm>
        </p:grpSpPr>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B2ED5C08-A891-4F48-B775-34DA745DAB50}"/>
                    </a:ext>
                  </a:extLst>
                </p:cNvPr>
                <p:cNvSpPr/>
                <p:nvPr/>
              </p:nvSpPr>
              <p:spPr>
                <a:xfrm>
                  <a:off x="1624446" y="4176636"/>
                  <a:ext cx="4826737" cy="976614"/>
                </a:xfrm>
                <a:prstGeom prst="rect">
                  <a:avLst/>
                </a:prstGeom>
                <a:ln>
                  <a:noFill/>
                </a:ln>
              </p:spPr>
              <p:txBody>
                <a:bodyPr wrap="square">
                  <a:spAutoFit/>
                </a:bodyPr>
                <a:lstStyle/>
                <a:p>
                  <a:r>
                    <a:rPr lang="en-US" dirty="0">
                      <a:latin typeface="Cambria Math" panose="02040503050406030204" pitchFamily="18" charset="0"/>
                    </a:rPr>
                    <a:t>Pb</a:t>
                  </a:r>
                  <a:r>
                    <a:rPr lang="en-US" baseline="-25000" dirty="0" err="1">
                      <a:latin typeface="Cambria Math" panose="02040503050406030204" pitchFamily="18" charset="0"/>
                    </a:rPr>
                    <a:t>q,i</a:t>
                  </a:r>
                  <a:r>
                    <a:rPr lang="en-US" baseline="-25000" dirty="0">
                      <a:latin typeface="Cambria Math" panose="02040503050406030204" pitchFamily="18" charset="0"/>
                    </a:rPr>
                    <a:t> </a:t>
                  </a:r>
                  <a:r>
                    <a:rPr lang="el-GR" dirty="0">
                      <a:latin typeface="Cambria Math" panose="02040503050406030204" pitchFamily="18" charset="0"/>
                    </a:rPr>
                    <a:t>(</a:t>
                  </a:r>
                  <a:r>
                    <a:rPr lang="en-US" dirty="0" err="1">
                      <a:latin typeface="Cambria Math" panose="02040503050406030204" pitchFamily="18" charset="0"/>
                    </a:rPr>
                    <a:t>F</a:t>
                  </a:r>
                  <a:r>
                    <a:rPr lang="en-US" baseline="-25000" dirty="0" err="1">
                      <a:latin typeface="Cambria Math" panose="02040503050406030204" pitchFamily="18" charset="0"/>
                    </a:rPr>
                    <a:t>q</a:t>
                  </a:r>
                  <a:r>
                    <a:rPr lang="en-US"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oMath>
                  </a14:m>
                  <a:r>
                    <a:rPr lang="en-US" dirty="0">
                      <a:latin typeface="Cambria Math" panose="02040503050406030204" pitchFamily="18" charset="0"/>
                    </a:rPr>
                    <a:t>) =  </a:t>
                  </a:r>
                  <a14:m>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nor/>
                                  </m:rPr>
                                  <a:rPr lang="en-US" b="0" smtClean="0">
                                    <a:latin typeface="Cambria Math" panose="02040503050406030204" pitchFamily="18" charset="0"/>
                                  </a:rPr>
                                  <m:t>(</m:t>
                                </m:r>
                                <m:r>
                                  <m:rPr>
                                    <m:nor/>
                                  </m:rPr>
                                  <a:rPr lang="en-US" b="0" dirty="0" smtClean="0">
                                    <a:latin typeface="Cambria Math" panose="02040503050406030204" pitchFamily="18" charset="0"/>
                                  </a:rPr>
                                  <m:t>1 </m:t>
                                </m:r>
                                <m:r>
                                  <m:rPr>
                                    <m:nor/>
                                  </m:rPr>
                                  <a:rPr lang="en-US"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𝑞</m:t>
                                    </m:r>
                                  </m:num>
                                  <m:den>
                                    <m:r>
                                      <a:rPr lang="en-US" i="1" dirty="0">
                                        <a:latin typeface="Cambria Math" panose="02040503050406030204" pitchFamily="18" charset="0"/>
                                      </a:rPr>
                                      <m:t>100</m:t>
                                    </m:r>
                                  </m:den>
                                </m:f>
                                <m:r>
                                  <m:rPr>
                                    <m:nor/>
                                  </m:rPr>
                                  <a:rPr lang="en-US" b="0" dirty="0" smtClean="0">
                                    <a:latin typeface="Cambria Math" panose="02040503050406030204" pitchFamily="18" charset="0"/>
                                  </a:rPr>
                                  <m:t>)</m:t>
                                </m:r>
                                <m:r>
                                  <m:rPr>
                                    <m:nor/>
                                  </m:rPr>
                                  <a:rPr lang="en-US">
                                    <a:latin typeface="Cambria Math" panose="02040503050406030204" pitchFamily="18" charset="0"/>
                                  </a:rPr>
                                  <m:t>(</m:t>
                                </m:r>
                                <m:r>
                                  <m:rPr>
                                    <m:nor/>
                                  </m:rPr>
                                  <a:rPr lang="en-US" b="0" i="0" smtClean="0">
                                    <a:latin typeface="Cambria Math" panose="02040503050406030204" pitchFamily="18" charset="0"/>
                                  </a:rPr>
                                  <m:t>F</m:t>
                                </m:r>
                                <m:r>
                                  <m:rPr>
                                    <m:nor/>
                                  </m:rPr>
                                  <a:rPr lang="en-US" baseline="-25000" dirty="0">
                                    <a:latin typeface="Cambria Math" panose="02040503050406030204" pitchFamily="18" charset="0"/>
                                  </a:rPr>
                                  <m:t>q</m:t>
                                </m:r>
                                <m:r>
                                  <m:rPr>
                                    <m:nor/>
                                  </m:rPr>
                                  <a:rPr lang="en-US" b="0" baseline="-25000" dirty="0" smtClean="0">
                                    <a:latin typeface="Cambria Math" panose="02040503050406030204" pitchFamily="18" charset="0"/>
                                  </a:rPr>
                                  <m:t> </m:t>
                                </m:r>
                                <m:r>
                                  <m:rPr>
                                    <m:nor/>
                                  </m:rPr>
                                  <a:rPr lang="en-US" dirty="0"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r>
                                  <m:rPr>
                                    <m:nor/>
                                  </m:rPr>
                                  <a:rPr lang="en-US" dirty="0">
                                    <a:latin typeface="Cambria Math" panose="02040503050406030204" pitchFamily="18" charset="0"/>
                                  </a:rPr>
                                  <m:t>), </m:t>
                                </m:r>
                                <m:r>
                                  <m:rPr>
                                    <m:nor/>
                                  </m:rPr>
                                  <a:rPr lang="en-US" b="0" i="0" dirty="0" smtClean="0">
                                    <a:latin typeface="Cambria Math" panose="02040503050406030204" pitchFamily="18" charset="0"/>
                                  </a:rPr>
                                  <m:t>     </m:t>
                                </m:r>
                                <m:r>
                                  <m:rPr>
                                    <m:nor/>
                                  </m:rPr>
                                  <a:rPr lang="en-US" dirty="0">
                                    <a:latin typeface="Cambria Math" panose="02040503050406030204" pitchFamily="18" charset="0"/>
                                  </a:rPr>
                                  <m:t>if</m:t>
                                </m:r>
                                <m:sSub>
                                  <m:sSubPr>
                                    <m:ctrlPr>
                                      <a:rPr lang="en-US" i="1">
                                        <a:latin typeface="Cambria Math" panose="02040503050406030204" pitchFamily="18" charset="0"/>
                                      </a:rPr>
                                    </m:ctrlPr>
                                  </m:sSubPr>
                                  <m:e>
                                    <m:r>
                                      <a:rPr lang="en-US" b="0" i="0" smtClean="0">
                                        <a:latin typeface="Cambria Math" panose="02040503050406030204" pitchFamily="18" charset="0"/>
                                      </a:rPr>
                                      <m:t> </m:t>
                                    </m:r>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r>
                                  <m:rPr>
                                    <m:nor/>
                                  </m:rPr>
                                  <a:rPr lang="en-US" b="0" i="0" smtClean="0">
                                    <a:latin typeface="Cambria Math" panose="02040503050406030204" pitchFamily="18" charset="0"/>
                                  </a:rPr>
                                  <m:t>&lt;</m:t>
                                </m:r>
                                <m:r>
                                  <m:rPr>
                                    <m:nor/>
                                  </m:rPr>
                                  <a:rPr lang="en-US" b="0" i="0" smtClean="0">
                                    <a:latin typeface="Cambria Math" panose="02040503050406030204" pitchFamily="18" charset="0"/>
                                  </a:rPr>
                                  <m:t>Fq</m:t>
                                </m:r>
                              </m:e>
                            </m:mr>
                            <m:mr>
                              <m:e>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𝑞</m:t>
                                    </m:r>
                                  </m:num>
                                  <m:den>
                                    <m:r>
                                      <a:rPr lang="en-US" b="0" i="1" dirty="0" smtClean="0">
                                        <a:latin typeface="Cambria Math" panose="02040503050406030204" pitchFamily="18" charset="0"/>
                                      </a:rPr>
                                      <m:t>100</m:t>
                                    </m:r>
                                  </m:den>
                                </m:f>
                                <m:r>
                                  <a:rPr lang="en-US" b="0" i="1" dirty="0" smtClean="0">
                                    <a:latin typeface="Cambria Math" panose="02040503050406030204" pitchFamily="18" charset="0"/>
                                  </a:rPr>
                                  <m:t> </m:t>
                                </m:r>
                                <m:r>
                                  <m:rPr>
                                    <m:nor/>
                                  </m:rPr>
                                  <a:rPr lang="en-US" dirty="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r>
                                  <m:rPr>
                                    <m:nor/>
                                  </m:rPr>
                                  <a:rPr lang="en-US" dirty="0">
                                    <a:latin typeface="Cambria Math" panose="02040503050406030204" pitchFamily="18" charset="0"/>
                                  </a:rPr>
                                  <m:t>−</m:t>
                                </m:r>
                                <m:r>
                                  <m:rPr>
                                    <m:nor/>
                                  </m:rPr>
                                  <a:rPr lang="en-US" b="0" dirty="0" smtClean="0">
                                    <a:latin typeface="Cambria Math" panose="02040503050406030204" pitchFamily="18" charset="0"/>
                                  </a:rPr>
                                  <m:t> </m:t>
                                </m:r>
                                <m:r>
                                  <m:rPr>
                                    <m:nor/>
                                  </m:rPr>
                                  <a:rPr lang="en-US" b="0" i="0" dirty="0" smtClean="0">
                                    <a:latin typeface="Cambria Math" panose="02040503050406030204" pitchFamily="18" charset="0"/>
                                  </a:rPr>
                                  <m:t>F</m:t>
                                </m:r>
                                <m:r>
                                  <m:rPr>
                                    <m:nor/>
                                  </m:rPr>
                                  <a:rPr lang="en-US" baseline="-25000" dirty="0">
                                    <a:latin typeface="Cambria Math" panose="02040503050406030204" pitchFamily="18" charset="0"/>
                                  </a:rPr>
                                  <m:t>q</m:t>
                                </m:r>
                                <m:r>
                                  <m:rPr>
                                    <m:nor/>
                                  </m:rPr>
                                  <a:rPr lang="en-US" dirty="0">
                                    <a:latin typeface="Cambria Math" panose="02040503050406030204" pitchFamily="18" charset="0"/>
                                  </a:rPr>
                                  <m:t>)</m:t>
                                </m:r>
                                <m:r>
                                  <a:rPr lang="en-US" b="0" i="0" dirty="0" smtClean="0">
                                    <a:latin typeface="Cambria Math" panose="02040503050406030204" pitchFamily="18" charset="0"/>
                                  </a:rPr>
                                  <m:t>,</m:t>
                                </m:r>
                                <m:r>
                                  <m:rPr>
                                    <m:nor/>
                                  </m:rPr>
                                  <a:rPr lang="en-US" b="0" dirty="0" smtClean="0">
                                    <a:latin typeface="Cambria Math" panose="02040503050406030204" pitchFamily="18" charset="0"/>
                                  </a:rPr>
                                  <m:t>        </m:t>
                                </m:r>
                                <m:r>
                                  <m:rPr>
                                    <m:nor/>
                                  </m:rPr>
                                  <a:rPr lang="en-US" b="0" i="0" dirty="0" smtClean="0">
                                    <a:latin typeface="Cambria Math" panose="02040503050406030204" pitchFamily="18" charset="0"/>
                                  </a:rPr>
                                  <m:t>       </m:t>
                                </m:r>
                                <m:r>
                                  <m:rPr>
                                    <m:nor/>
                                  </m:rPr>
                                  <a:rPr lang="en-US" dirty="0">
                                    <a:latin typeface="Cambria Math" panose="02040503050406030204" pitchFamily="18" charset="0"/>
                                  </a:rPr>
                                  <m:t>if</m:t>
                                </m:r>
                                <m:sSub>
                                  <m:sSubPr>
                                    <m:ctrlPr>
                                      <a:rPr lang="en-US" i="1">
                                        <a:latin typeface="Cambria Math" panose="02040503050406030204" pitchFamily="18" charset="0"/>
                                      </a:rPr>
                                    </m:ctrlPr>
                                  </m:sSubPr>
                                  <m:e>
                                    <m:r>
                                      <a:rPr lang="en-US" b="0" i="0" smtClean="0">
                                        <a:latin typeface="Cambria Math" panose="02040503050406030204" pitchFamily="18" charset="0"/>
                                      </a:rPr>
                                      <m:t> </m:t>
                                    </m:r>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r>
                                  <m:rPr>
                                    <m:nor/>
                                  </m:rPr>
                                  <a:rPr lang="en-US" dirty="0">
                                    <a:latin typeface="Cambria Math" panose="02040503050406030204" pitchFamily="18" charset="0"/>
                                  </a:rPr>
                                  <m:t>≥</m:t>
                                </m:r>
                                <m:r>
                                  <m:rPr>
                                    <m:nor/>
                                  </m:rPr>
                                  <a:rPr lang="en-US" b="0" i="0" dirty="0" smtClean="0">
                                    <a:latin typeface="Cambria Math" panose="02040503050406030204" pitchFamily="18" charset="0"/>
                                  </a:rPr>
                                  <m:t>F</m:t>
                                </m:r>
                                <m:r>
                                  <m:rPr>
                                    <m:nor/>
                                  </m:rPr>
                                  <a:rPr lang="en-US" baseline="-25000" dirty="0">
                                    <a:latin typeface="Cambria Math" panose="02040503050406030204" pitchFamily="18" charset="0"/>
                                  </a:rPr>
                                  <m:t>q</m:t>
                                </m:r>
                              </m:e>
                            </m:mr>
                          </m:m>
                        </m:e>
                      </m:d>
                    </m:oMath>
                  </a14:m>
                  <a:r>
                    <a:rPr lang="en-US" dirty="0">
                      <a:latin typeface="Cambria Math" panose="02040503050406030204" pitchFamily="18" charset="0"/>
                    </a:rPr>
                    <a:t>                              </a:t>
                  </a:r>
                </a:p>
              </p:txBody>
            </p:sp>
          </mc:Choice>
          <mc:Fallback xmlns="">
            <p:sp>
              <p:nvSpPr>
                <p:cNvPr id="24" name="Rectangle 23">
                  <a:extLst>
                    <a:ext uri="{FF2B5EF4-FFF2-40B4-BE49-F238E27FC236}">
                      <a16:creationId xmlns:a16="http://schemas.microsoft.com/office/drawing/2014/main" id="{B2ED5C08-A891-4F48-B775-34DA745DAB50}"/>
                    </a:ext>
                  </a:extLst>
                </p:cNvPr>
                <p:cNvSpPr>
                  <a:spLocks noRot="1" noChangeAspect="1" noMove="1" noResize="1" noEditPoints="1" noAdjustHandles="1" noChangeArrowheads="1" noChangeShapeType="1" noTextEdit="1"/>
                </p:cNvSpPr>
                <p:nvPr/>
              </p:nvSpPr>
              <p:spPr>
                <a:xfrm>
                  <a:off x="1624446" y="4176636"/>
                  <a:ext cx="4826737" cy="976614"/>
                </a:xfrm>
                <a:prstGeom prst="rect">
                  <a:avLst/>
                </a:prstGeom>
                <a:blipFill>
                  <a:blip r:embed="rId3"/>
                  <a:stretch>
                    <a:fillRect l="-101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F45769C-4CD3-4C24-BBAB-C45A65DA8945}"/>
                    </a:ext>
                  </a:extLst>
                </p:cNvPr>
                <p:cNvSpPr/>
                <p:nvPr/>
              </p:nvSpPr>
              <p:spPr>
                <a:xfrm>
                  <a:off x="6249382" y="4119391"/>
                  <a:ext cx="1962397" cy="338554"/>
                </a:xfrm>
                <a:prstGeom prst="rect">
                  <a:avLst/>
                </a:prstGeom>
              </p:spPr>
              <p:txBody>
                <a:bodyPr wrap="none">
                  <a:spAutoFit/>
                </a:bodyPr>
                <a:lstStyle/>
                <a:p>
                  <a:r>
                    <a:rPr lang="en-US" sz="1600" dirty="0">
                      <a:latin typeface="Times New Roman" panose="02020603050405020304" pitchFamily="18" charset="0"/>
                      <a:cs typeface="Times New Roman" panose="02020603050405020304" pitchFamily="18" charset="0"/>
                    </a:rPr>
                    <a:t>Quantiles, q</a:t>
                  </a:r>
                  <a14:m>
                    <m:oMath xmlns:m="http://schemas.openxmlformats.org/officeDocument/2006/math">
                      <m:r>
                        <a:rPr lang="en-US" sz="1600" b="0" i="0" dirty="0" smtClean="0">
                          <a:latin typeface="Cambria Math" panose="02040503050406030204" pitchFamily="18" charset="0"/>
                          <a:ea typeface="Cambria Math" panose="02040503050406030204" pitchFamily="18" charset="0"/>
                        </a:rPr>
                        <m:t> </m:t>
                      </m:r>
                      <m:r>
                        <a:rPr lang="en-US" sz="160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oMath>
                  </a14:m>
                  <a:r>
                    <a:rPr lang="en-US" sz="1600" dirty="0">
                      <a:latin typeface="Times New Roman" panose="02020603050405020304" pitchFamily="18" charset="0"/>
                      <a:cs typeface="Times New Roman" panose="02020603050405020304" pitchFamily="18" charset="0"/>
                    </a:rPr>
                    <a:t>[1- 99]</a:t>
                  </a:r>
                </a:p>
              </p:txBody>
            </p:sp>
          </mc:Choice>
          <mc:Fallback xmlns="">
            <p:sp>
              <p:nvSpPr>
                <p:cNvPr id="25" name="Rectangle 24">
                  <a:extLst>
                    <a:ext uri="{FF2B5EF4-FFF2-40B4-BE49-F238E27FC236}">
                      <a16:creationId xmlns:a16="http://schemas.microsoft.com/office/drawing/2014/main" id="{BF45769C-4CD3-4C24-BBAB-C45A65DA8945}"/>
                    </a:ext>
                  </a:extLst>
                </p:cNvPr>
                <p:cNvSpPr>
                  <a:spLocks noRot="1" noChangeAspect="1" noMove="1" noResize="1" noEditPoints="1" noAdjustHandles="1" noChangeArrowheads="1" noChangeShapeType="1" noTextEdit="1"/>
                </p:cNvSpPr>
                <p:nvPr/>
              </p:nvSpPr>
              <p:spPr>
                <a:xfrm>
                  <a:off x="6249382" y="4119391"/>
                  <a:ext cx="1962397" cy="338554"/>
                </a:xfrm>
                <a:prstGeom prst="rect">
                  <a:avLst/>
                </a:prstGeom>
                <a:blipFill>
                  <a:blip r:embed="rId4"/>
                  <a:stretch>
                    <a:fillRect l="-1553" t="-5357" r="-932"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1173A70E-D7E4-4663-B371-A5F04A78DB22}"/>
                    </a:ext>
                  </a:extLst>
                </p:cNvPr>
                <p:cNvSpPr/>
                <p:nvPr/>
              </p:nvSpPr>
              <p:spPr>
                <a:xfrm>
                  <a:off x="6249382" y="4503793"/>
                  <a:ext cx="3314754" cy="885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600" dirty="0" smtClean="0">
                            <a:latin typeface="Cambria Math" panose="02040503050406030204" pitchFamily="18" charset="0"/>
                          </a:rPr>
                          <m:t>Pinball</m:t>
                        </m:r>
                        <m:r>
                          <a:rPr lang="en-US" sz="1600" b="0" i="1" dirty="0" smtClean="0">
                            <a:latin typeface="Cambria Math" panose="02040503050406030204" pitchFamily="18" charset="0"/>
                          </a:rPr>
                          <m:t>, </m:t>
                        </m:r>
                        <m:r>
                          <a:rPr lang="en-US" sz="1600" b="0" i="1" smtClean="0">
                            <a:latin typeface="Cambria Math" panose="02040503050406030204" pitchFamily="18" charset="0"/>
                          </a:rPr>
                          <m:t>𝑃𝐵</m:t>
                        </m:r>
                        <m:r>
                          <a:rPr lang="en-US" sz="1600">
                            <a:latin typeface="Cambria Math" panose="02040503050406030204" pitchFamily="18" charset="0"/>
                          </a:rPr>
                          <m:t>=</m:t>
                        </m:r>
                        <m:f>
                          <m:fPr>
                            <m:ctrlPr>
                              <a:rPr lang="en-US" sz="1600" i="1">
                                <a:latin typeface="Cambria Math" panose="02040503050406030204" pitchFamily="18" charset="0"/>
                              </a:rPr>
                            </m:ctrlPr>
                          </m:fPr>
                          <m:num>
                            <m:r>
                              <a:rPr lang="en-US" sz="1600">
                                <a:latin typeface="Cambria Math" panose="02040503050406030204" pitchFamily="18" charset="0"/>
                              </a:rPr>
                              <m:t>1</m:t>
                            </m:r>
                          </m:num>
                          <m:den>
                            <m:r>
                              <a:rPr lang="en-US" sz="1600" i="1">
                                <a:latin typeface="Cambria Math" panose="02040503050406030204" pitchFamily="18" charset="0"/>
                              </a:rPr>
                              <m:t>𝑛</m:t>
                            </m:r>
                          </m:den>
                        </m:f>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a:latin typeface="Cambria Math" panose="02040503050406030204" pitchFamily="18" charset="0"/>
                              </a:rPr>
                              <m:t>=1</m:t>
                            </m:r>
                          </m:sub>
                          <m:sup>
                            <m:r>
                              <a:rPr lang="en-US" sz="1600" i="1">
                                <a:latin typeface="Cambria Math" panose="02040503050406030204" pitchFamily="18" charset="0"/>
                              </a:rPr>
                              <m:t>𝑛</m:t>
                            </m:r>
                          </m:sup>
                          <m:e>
                            <m:d>
                              <m:dPr>
                                <m:ctrlPr>
                                  <a:rPr lang="en-US" sz="1600" i="1" smtClean="0">
                                    <a:latin typeface="Cambria Math" panose="02040503050406030204" pitchFamily="18" charset="0"/>
                                  </a:rPr>
                                </m:ctrlPr>
                              </m:dPr>
                              <m:e>
                                <m:f>
                                  <m:fPr>
                                    <m:ctrlPr>
                                      <a:rPr lang="en-US" sz="1600" i="1">
                                        <a:latin typeface="Cambria Math" panose="02040503050406030204" pitchFamily="18" charset="0"/>
                                      </a:rPr>
                                    </m:ctrlPr>
                                  </m:fPr>
                                  <m:num>
                                    <m:r>
                                      <a:rPr lang="en-US" sz="1600">
                                        <a:latin typeface="Cambria Math" panose="02040503050406030204" pitchFamily="18" charset="0"/>
                                      </a:rPr>
                                      <m:t>1</m:t>
                                    </m:r>
                                  </m:num>
                                  <m:den>
                                    <m:r>
                                      <a:rPr lang="en-US" sz="1600" b="0" i="1" smtClean="0">
                                        <a:latin typeface="Cambria Math" panose="02040503050406030204" pitchFamily="18" charset="0"/>
                                      </a:rPr>
                                      <m:t>99</m:t>
                                    </m:r>
                                  </m:den>
                                </m:f>
                                <m:nary>
                                  <m:naryPr>
                                    <m:chr m:val="∑"/>
                                    <m:limLoc m:val="undOvr"/>
                                    <m:ctrlPr>
                                      <a:rPr lang="en-US" sz="1600" i="1">
                                        <a:latin typeface="Cambria Math" panose="02040503050406030204" pitchFamily="18" charset="0"/>
                                      </a:rPr>
                                    </m:ctrlPr>
                                  </m:naryPr>
                                  <m:sub>
                                    <m:r>
                                      <m:rPr>
                                        <m:sty m:val="p"/>
                                        <m:brk/>
                                      </m:rPr>
                                      <a:rPr lang="en-US" sz="1600">
                                        <a:latin typeface="Cambria Math" panose="02040503050406030204" pitchFamily="18" charset="0"/>
                                      </a:rPr>
                                      <m:t>q</m:t>
                                    </m:r>
                                    <m:r>
                                      <a:rPr lang="en-US" sz="1600">
                                        <a:latin typeface="Cambria Math" panose="02040503050406030204" pitchFamily="18" charset="0"/>
                                      </a:rPr>
                                      <m:t>=1</m:t>
                                    </m:r>
                                  </m:sub>
                                  <m:sup>
                                    <m:r>
                                      <a:rPr lang="en-US" sz="1600" b="0" i="1" smtClean="0">
                                        <a:latin typeface="Cambria Math" panose="02040503050406030204" pitchFamily="18" charset="0"/>
                                      </a:rPr>
                                      <m:t>𝑞</m:t>
                                    </m:r>
                                    <m:r>
                                      <a:rPr lang="en-US" sz="1600" b="0" i="1" smtClean="0">
                                        <a:latin typeface="Cambria Math" panose="02040503050406030204" pitchFamily="18" charset="0"/>
                                      </a:rPr>
                                      <m:t>=99</m:t>
                                    </m:r>
                                  </m:sup>
                                  <m:e>
                                    <m:r>
                                      <a:rPr lang="en-US" sz="1600" i="1">
                                        <a:latin typeface="Cambria Math" panose="02040503050406030204" pitchFamily="18" charset="0"/>
                                      </a:rPr>
                                      <m:t>𝑃𝐵</m:t>
                                    </m:r>
                                    <m:r>
                                      <a:rPr lang="en-US" sz="1600" i="1" baseline="-25000">
                                        <a:latin typeface="Cambria Math" panose="02040503050406030204" pitchFamily="18" charset="0"/>
                                      </a:rPr>
                                      <m:t>𝑞</m:t>
                                    </m:r>
                                    <m:r>
                                      <a:rPr lang="en-US" sz="1600" i="1" baseline="-25000">
                                        <a:latin typeface="Cambria Math" panose="02040503050406030204" pitchFamily="18" charset="0"/>
                                      </a:rPr>
                                      <m:t>,</m:t>
                                    </m:r>
                                    <m:r>
                                      <a:rPr lang="en-US" sz="1600" i="1" baseline="-25000">
                                        <a:latin typeface="Cambria Math" panose="02040503050406030204" pitchFamily="18" charset="0"/>
                                      </a:rPr>
                                      <m:t>𝑖</m:t>
                                    </m:r>
                                  </m:e>
                                </m:nary>
                              </m:e>
                            </m:d>
                          </m:e>
                        </m:nary>
                      </m:oMath>
                    </m:oMathPara>
                  </a14:m>
                  <a:endParaRPr lang="en-US" dirty="0"/>
                </a:p>
              </p:txBody>
            </p:sp>
          </mc:Choice>
          <mc:Fallback xmlns="">
            <p:sp>
              <p:nvSpPr>
                <p:cNvPr id="18" name="Rectangle 17">
                  <a:extLst>
                    <a:ext uri="{FF2B5EF4-FFF2-40B4-BE49-F238E27FC236}">
                      <a16:creationId xmlns:a16="http://schemas.microsoft.com/office/drawing/2014/main" id="{1173A70E-D7E4-4663-B371-A5F04A78DB22}"/>
                    </a:ext>
                  </a:extLst>
                </p:cNvPr>
                <p:cNvSpPr>
                  <a:spLocks noRot="1" noChangeAspect="1" noMove="1" noResize="1" noEditPoints="1" noAdjustHandles="1" noChangeArrowheads="1" noChangeShapeType="1" noTextEdit="1"/>
                </p:cNvSpPr>
                <p:nvPr/>
              </p:nvSpPr>
              <p:spPr>
                <a:xfrm>
                  <a:off x="6249382" y="4503793"/>
                  <a:ext cx="3314754" cy="885050"/>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9126068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9B31B9F-301A-428A-BCB3-C4544E4B332D}"/>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BB39257-F754-4262-A7DC-BA376BCD5F8F}"/>
              </a:ext>
            </a:extLst>
          </p:cNvPr>
          <p:cNvSpPr>
            <a:spLocks noGrp="1"/>
          </p:cNvSpPr>
          <p:nvPr>
            <p:ph type="sldNum" sz="quarter" idx="12"/>
          </p:nvPr>
        </p:nvSpPr>
        <p:spPr>
          <a:xfrm>
            <a:off x="6997173" y="6429364"/>
            <a:ext cx="2057400" cy="365125"/>
          </a:xfrm>
        </p:spPr>
        <p:txBody>
          <a:bodyPr/>
          <a:lstStyle/>
          <a:p>
            <a:fld id="{DE7368CD-0EFD-4356-BCD4-9FE5F856A1D8}" type="slidenum">
              <a:rPr lang="en-US" smtClean="0"/>
              <a:t>35</a:t>
            </a:fld>
            <a:endParaRPr lang="en-US" dirty="0"/>
          </a:p>
        </p:txBody>
      </p:sp>
      <p:sp>
        <p:nvSpPr>
          <p:cNvPr id="8" name="Rectangle 7">
            <a:extLst>
              <a:ext uri="{FF2B5EF4-FFF2-40B4-BE49-F238E27FC236}">
                <a16:creationId xmlns:a16="http://schemas.microsoft.com/office/drawing/2014/main" id="{FCAE3E0E-84C3-4CC0-863A-1D0986197772}"/>
              </a:ext>
            </a:extLst>
          </p:cNvPr>
          <p:cNvSpPr/>
          <p:nvPr/>
        </p:nvSpPr>
        <p:spPr>
          <a:xfrm>
            <a:off x="-11862" y="166012"/>
            <a:ext cx="1425427" cy="646331"/>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Probabilistic Forecasts</a:t>
            </a:r>
          </a:p>
        </p:txBody>
      </p:sp>
      <p:sp>
        <p:nvSpPr>
          <p:cNvPr id="12" name="Rectangle 11">
            <a:extLst>
              <a:ext uri="{FF2B5EF4-FFF2-40B4-BE49-F238E27FC236}">
                <a16:creationId xmlns:a16="http://schemas.microsoft.com/office/drawing/2014/main" id="{1D052283-B844-4DA7-B369-533E29D408B7}"/>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 Improving Combined Forecasts</a:t>
            </a:r>
          </a:p>
        </p:txBody>
      </p:sp>
      <p:sp>
        <p:nvSpPr>
          <p:cNvPr id="14" name="Rectangle 13">
            <a:extLst>
              <a:ext uri="{FF2B5EF4-FFF2-40B4-BE49-F238E27FC236}">
                <a16:creationId xmlns:a16="http://schemas.microsoft.com/office/drawing/2014/main" id="{696B6869-CD6E-4749-B0FF-71DB720A1D42}"/>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graphicFrame>
        <p:nvGraphicFramePr>
          <p:cNvPr id="10" name="Chart 9">
            <a:extLst>
              <a:ext uri="{FF2B5EF4-FFF2-40B4-BE49-F238E27FC236}">
                <a16:creationId xmlns:a16="http://schemas.microsoft.com/office/drawing/2014/main" id="{DA0F1DA7-A23E-46E5-AAA6-281098245B7A}"/>
              </a:ext>
            </a:extLst>
          </p:cNvPr>
          <p:cNvGraphicFramePr>
            <a:graphicFrameLocks/>
          </p:cNvGraphicFramePr>
          <p:nvPr>
            <p:extLst>
              <p:ext uri="{D42A27DB-BD31-4B8C-83A1-F6EECF244321}">
                <p14:modId xmlns:p14="http://schemas.microsoft.com/office/powerpoint/2010/main" val="1713011895"/>
              </p:ext>
            </p:extLst>
          </p:nvPr>
        </p:nvGraphicFramePr>
        <p:xfrm>
          <a:off x="566382" y="486981"/>
          <a:ext cx="8011236" cy="334861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Table 10">
            <a:extLst>
              <a:ext uri="{FF2B5EF4-FFF2-40B4-BE49-F238E27FC236}">
                <a16:creationId xmlns:a16="http://schemas.microsoft.com/office/drawing/2014/main" id="{127B2607-0A54-4B65-AAF4-DB3FFE6F5D97}"/>
              </a:ext>
            </a:extLst>
          </p:cNvPr>
          <p:cNvGraphicFramePr>
            <a:graphicFrameLocks noGrp="1"/>
          </p:cNvGraphicFramePr>
          <p:nvPr>
            <p:extLst>
              <p:ext uri="{D42A27DB-BD31-4B8C-83A1-F6EECF244321}">
                <p14:modId xmlns:p14="http://schemas.microsoft.com/office/powerpoint/2010/main" val="1783122210"/>
              </p:ext>
            </p:extLst>
          </p:nvPr>
        </p:nvGraphicFramePr>
        <p:xfrm>
          <a:off x="1226494" y="3777980"/>
          <a:ext cx="6926700" cy="3009900"/>
        </p:xfrm>
        <a:graphic>
          <a:graphicData uri="http://schemas.openxmlformats.org/drawingml/2006/table">
            <a:tbl>
              <a:tblPr/>
              <a:tblGrid>
                <a:gridCol w="863865">
                  <a:extLst>
                    <a:ext uri="{9D8B030D-6E8A-4147-A177-3AD203B41FA5}">
                      <a16:colId xmlns:a16="http://schemas.microsoft.com/office/drawing/2014/main" val="2796854047"/>
                    </a:ext>
                  </a:extLst>
                </a:gridCol>
                <a:gridCol w="691091">
                  <a:extLst>
                    <a:ext uri="{9D8B030D-6E8A-4147-A177-3AD203B41FA5}">
                      <a16:colId xmlns:a16="http://schemas.microsoft.com/office/drawing/2014/main" val="3703532988"/>
                    </a:ext>
                  </a:extLst>
                </a:gridCol>
                <a:gridCol w="691091">
                  <a:extLst>
                    <a:ext uri="{9D8B030D-6E8A-4147-A177-3AD203B41FA5}">
                      <a16:colId xmlns:a16="http://schemas.microsoft.com/office/drawing/2014/main" val="3015343002"/>
                    </a:ext>
                  </a:extLst>
                </a:gridCol>
                <a:gridCol w="691091">
                  <a:extLst>
                    <a:ext uri="{9D8B030D-6E8A-4147-A177-3AD203B41FA5}">
                      <a16:colId xmlns:a16="http://schemas.microsoft.com/office/drawing/2014/main" val="2769625987"/>
                    </a:ext>
                  </a:extLst>
                </a:gridCol>
                <a:gridCol w="691091">
                  <a:extLst>
                    <a:ext uri="{9D8B030D-6E8A-4147-A177-3AD203B41FA5}">
                      <a16:colId xmlns:a16="http://schemas.microsoft.com/office/drawing/2014/main" val="2421665658"/>
                    </a:ext>
                  </a:extLst>
                </a:gridCol>
                <a:gridCol w="691091">
                  <a:extLst>
                    <a:ext uri="{9D8B030D-6E8A-4147-A177-3AD203B41FA5}">
                      <a16:colId xmlns:a16="http://schemas.microsoft.com/office/drawing/2014/main" val="2691754168"/>
                    </a:ext>
                  </a:extLst>
                </a:gridCol>
                <a:gridCol w="842268">
                  <a:extLst>
                    <a:ext uri="{9D8B030D-6E8A-4147-A177-3AD203B41FA5}">
                      <a16:colId xmlns:a16="http://schemas.microsoft.com/office/drawing/2014/main" val="3292366564"/>
                    </a:ext>
                  </a:extLst>
                </a:gridCol>
                <a:gridCol w="942152">
                  <a:extLst>
                    <a:ext uri="{9D8B030D-6E8A-4147-A177-3AD203B41FA5}">
                      <a16:colId xmlns:a16="http://schemas.microsoft.com/office/drawing/2014/main" val="3123972855"/>
                    </a:ext>
                  </a:extLst>
                </a:gridCol>
                <a:gridCol w="822960">
                  <a:extLst>
                    <a:ext uri="{9D8B030D-6E8A-4147-A177-3AD203B41FA5}">
                      <a16:colId xmlns:a16="http://schemas.microsoft.com/office/drawing/2014/main" val="497578806"/>
                    </a:ext>
                  </a:extLst>
                </a:gridCol>
              </a:tblGrid>
              <a:tr h="174563">
                <a:tc rowSpan="3">
                  <a:txBody>
                    <a:bodyPr/>
                    <a:lstStyle/>
                    <a:p>
                      <a:pPr algn="ctr" fontAlgn="ctr"/>
                      <a:r>
                        <a:rPr lang="en-US" sz="1200" b="1" i="0" u="none" strike="noStrike" dirty="0">
                          <a:solidFill>
                            <a:srgbClr val="000000"/>
                          </a:solidFill>
                          <a:effectLst/>
                          <a:latin typeface="Times New Roman" panose="02020603050405020304" pitchFamily="18" charset="0"/>
                        </a:rPr>
                        <a:t> Month</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5">
                  <a:txBody>
                    <a:bodyPr/>
                    <a:lstStyle/>
                    <a:p>
                      <a:pPr algn="ctr"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Pinball</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gridSpan="3">
                  <a:txBody>
                    <a:bodyPr/>
                    <a:lstStyle/>
                    <a:p>
                      <a:pPr algn="ctr" fontAlgn="ctr"/>
                      <a:r>
                        <a:rPr lang="en-US" sz="1200" b="1" i="0" u="none" strike="noStrike" dirty="0">
                          <a:solidFill>
                            <a:srgbClr val="000000"/>
                          </a:solidFill>
                          <a:effectLst/>
                          <a:latin typeface="Times New Roman" panose="02020603050405020304" pitchFamily="18" charset="0"/>
                        </a:rPr>
                        <a:t>Improvement of Adjusted Ensemble Over: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en-US"/>
                    </a:p>
                  </a:txBody>
                  <a:tcPr/>
                </a:tc>
                <a:tc rowSpan="2" hMerge="1">
                  <a:txBody>
                    <a:bodyPr/>
                    <a:lstStyle/>
                    <a:p>
                      <a:endParaRPr lang="en-US"/>
                    </a:p>
                  </a:txBody>
                  <a:tcPr/>
                </a:tc>
                <a:extLst>
                  <a:ext uri="{0D108BD9-81ED-4DB2-BD59-A6C34878D82A}">
                    <a16:rowId xmlns:a16="http://schemas.microsoft.com/office/drawing/2014/main" val="3227233761"/>
                  </a:ext>
                </a:extLst>
              </a:tr>
              <a:tr h="167580">
                <a:tc vMerge="1">
                  <a:txBody>
                    <a:bodyPr/>
                    <a:lstStyle/>
                    <a:p>
                      <a:endParaRPr lang="en-US"/>
                    </a:p>
                  </a:txBody>
                  <a:tcPr/>
                </a:tc>
                <a:tc rowSpan="2">
                  <a:txBody>
                    <a:bodyPr/>
                    <a:lstStyle/>
                    <a:p>
                      <a:pPr algn="ctr" fontAlgn="ctr"/>
                      <a:r>
                        <a:rPr lang="en-US" sz="1100" b="1" i="0" u="none" strike="noStrike" dirty="0">
                          <a:solidFill>
                            <a:srgbClr val="000000"/>
                          </a:solidFill>
                          <a:effectLst/>
                          <a:latin typeface="Times New Roman" panose="02020603050405020304" pitchFamily="18" charset="0"/>
                          <a:cs typeface="Times New Roman" panose="02020603050405020304" pitchFamily="18" charset="0"/>
                        </a:rPr>
                        <a:t>Persistence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fontAlgn="b"/>
                      <a:r>
                        <a:rPr lang="en-US" sz="1100" b="1" i="0" u="none" strike="noStrike" dirty="0">
                          <a:solidFill>
                            <a:srgbClr val="000000"/>
                          </a:solidFill>
                          <a:effectLst/>
                          <a:latin typeface="Times New Roman" panose="02020603050405020304" pitchFamily="18" charset="0"/>
                        </a:rPr>
                        <a:t>Before Adjusting</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100" b="1" i="0" u="none" strike="noStrike" dirty="0">
                          <a:solidFill>
                            <a:srgbClr val="000000"/>
                          </a:solidFill>
                          <a:effectLst/>
                          <a:latin typeface="Times New Roman" panose="02020603050405020304" pitchFamily="18" charset="0"/>
                        </a:rPr>
                        <a:t>After Adjusting</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721079040"/>
                  </a:ext>
                </a:extLst>
              </a:tr>
              <a:tr h="314213">
                <a:tc vMerge="1">
                  <a:txBody>
                    <a:bodyPr/>
                    <a:lstStyle/>
                    <a:p>
                      <a:endParaRPr lang="en-US"/>
                    </a:p>
                  </a:txBody>
                  <a:tcPr/>
                </a:tc>
                <a:tc vMerge="1">
                  <a:txBody>
                    <a:bodyPr/>
                    <a:lstStyle/>
                    <a:p>
                      <a:endParaRPr lang="en-US"/>
                    </a:p>
                  </a:txBody>
                  <a:tcPr/>
                </a:tc>
                <a:tc>
                  <a:txBody>
                    <a:bodyPr/>
                    <a:lstStyle/>
                    <a:p>
                      <a:pPr algn="ctr" fontAlgn="ctr"/>
                      <a:r>
                        <a:rPr lang="en-US" sz="1100" b="1" i="0" u="none" strike="noStrike">
                          <a:solidFill>
                            <a:srgbClr val="000000"/>
                          </a:solidFill>
                          <a:effectLst/>
                          <a:latin typeface="Times New Roman" panose="02020603050405020304" pitchFamily="18" charset="0"/>
                        </a:rPr>
                        <a:t>Analog Ensemble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Times New Roman" panose="02020603050405020304" pitchFamily="18" charset="0"/>
                        </a:rPr>
                        <a:t>Ensemble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a:solidFill>
                            <a:srgbClr val="000000"/>
                          </a:solidFill>
                          <a:effectLst/>
                          <a:latin typeface="Times New Roman" panose="02020603050405020304" pitchFamily="18" charset="0"/>
                        </a:rPr>
                        <a:t>Analog Ensemble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Times New Roman" panose="02020603050405020304" pitchFamily="18" charset="0"/>
                        </a:rPr>
                        <a:t>Ensemble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1" i="0" u="none" strike="noStrike">
                          <a:solidFill>
                            <a:srgbClr val="000000"/>
                          </a:solidFill>
                          <a:effectLst/>
                          <a:latin typeface="Times New Roman" panose="02020603050405020304" pitchFamily="18" charset="0"/>
                        </a:rPr>
                        <a:t>Persistence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Times New Roman" panose="02020603050405020304" pitchFamily="18" charset="0"/>
                        </a:rPr>
                        <a:t>Before adjust </a:t>
                      </a:r>
                      <a:r>
                        <a:rPr lang="en-US" sz="1100" b="1" i="0" u="none" strike="noStrike" dirty="0" err="1">
                          <a:solidFill>
                            <a:srgbClr val="000000"/>
                          </a:solidFill>
                          <a:effectLst/>
                          <a:latin typeface="Times New Roman" panose="02020603050405020304" pitchFamily="18" charset="0"/>
                        </a:rPr>
                        <a:t>AnEn</a:t>
                      </a:r>
                      <a:endParaRPr lang="en-US" sz="1100" b="1" i="0" u="none" strike="noStrike" dirty="0">
                        <a:solidFill>
                          <a:srgbClr val="000000"/>
                        </a:solidFill>
                        <a:effectLst/>
                        <a:latin typeface="Times New Roman" panose="02020603050405020304" pitchFamily="18"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Times New Roman" panose="02020603050405020304" pitchFamily="18" charset="0"/>
                        </a:rPr>
                        <a:t>Before adjust Ensemble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9074146"/>
                  </a:ext>
                </a:extLst>
              </a:tr>
              <a:tr h="160598">
                <a:tc>
                  <a:txBody>
                    <a:bodyPr/>
                    <a:lstStyle/>
                    <a:p>
                      <a:pPr algn="ctr" fontAlgn="ctr"/>
                      <a:r>
                        <a:rPr lang="en-US" sz="1100" b="0" i="0" u="none" strike="noStrike" dirty="0">
                          <a:solidFill>
                            <a:srgbClr val="000000"/>
                          </a:solidFill>
                          <a:effectLst/>
                          <a:latin typeface="Times New Roman" panose="02020603050405020304" pitchFamily="18" charset="0"/>
                        </a:rPr>
                        <a:t>June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0.0166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0.0088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0.0087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rgbClr val="000000"/>
                          </a:solidFill>
                          <a:effectLst/>
                          <a:latin typeface="Times New Roman" panose="02020603050405020304" pitchFamily="18" charset="0"/>
                        </a:rPr>
                        <a:t>47%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12%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Times New Roman" panose="02020603050405020304" pitchFamily="18" charset="0"/>
                        </a:rPr>
                        <a:t>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6520084"/>
                  </a:ext>
                </a:extLst>
              </a:tr>
              <a:tr h="160598">
                <a:tc>
                  <a:txBody>
                    <a:bodyPr/>
                    <a:lstStyle/>
                    <a:p>
                      <a:pPr algn="ctr" fontAlgn="ctr"/>
                      <a:r>
                        <a:rPr lang="en-US" sz="1100" b="0" i="0" u="none" strike="noStrike">
                          <a:solidFill>
                            <a:srgbClr val="000000"/>
                          </a:solidFill>
                          <a:effectLst/>
                          <a:latin typeface="Times New Roman" panose="02020603050405020304" pitchFamily="18" charset="0"/>
                        </a:rPr>
                        <a:t>July</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0.0176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0.0119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0.0121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rgbClr val="000000"/>
                          </a:solidFill>
                          <a:effectLst/>
                          <a:latin typeface="Times New Roman" panose="02020603050405020304" pitchFamily="18" charset="0"/>
                        </a:rPr>
                        <a:t>47%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21%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22%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4138277"/>
                  </a:ext>
                </a:extLst>
              </a:tr>
              <a:tr h="160598">
                <a:tc>
                  <a:txBody>
                    <a:bodyPr/>
                    <a:lstStyle/>
                    <a:p>
                      <a:pPr algn="ctr" fontAlgn="ctr"/>
                      <a:r>
                        <a:rPr lang="en-US" sz="1100" b="0" i="0" u="none" strike="noStrike">
                          <a:solidFill>
                            <a:srgbClr val="000000"/>
                          </a:solidFill>
                          <a:effectLst/>
                          <a:latin typeface="Times New Roman" panose="02020603050405020304" pitchFamily="18" charset="0"/>
                        </a:rPr>
                        <a:t>August</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0.0182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0.0105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0.0113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rgbClr val="000000"/>
                          </a:solidFill>
                          <a:effectLst/>
                          <a:latin typeface="Times New Roman" panose="02020603050405020304" pitchFamily="18" charset="0"/>
                        </a:rPr>
                        <a:t>48%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15%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4227172"/>
                  </a:ext>
                </a:extLst>
              </a:tr>
              <a:tr h="160598">
                <a:tc>
                  <a:txBody>
                    <a:bodyPr/>
                    <a:lstStyle/>
                    <a:p>
                      <a:pPr algn="ctr" fontAlgn="ctr"/>
                      <a:r>
                        <a:rPr lang="en-US" sz="1100" b="0" i="0" u="none" strike="noStrike">
                          <a:solidFill>
                            <a:srgbClr val="000000"/>
                          </a:solidFill>
                          <a:effectLst/>
                          <a:latin typeface="Times New Roman" panose="02020603050405020304" pitchFamily="18" charset="0"/>
                        </a:rPr>
                        <a:t>September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0.0173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0.0117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0.0114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0.0101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rgbClr val="000000"/>
                          </a:solidFill>
                          <a:effectLst/>
                          <a:latin typeface="Times New Roman" panose="02020603050405020304" pitchFamily="18" charset="0"/>
                        </a:rPr>
                        <a:t>47%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Times New Roman" panose="02020603050405020304" pitchFamily="18" charset="0"/>
                        </a:rPr>
                        <a:t>21%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7195299"/>
                  </a:ext>
                </a:extLst>
              </a:tr>
              <a:tr h="160598">
                <a:tc>
                  <a:txBody>
                    <a:bodyPr/>
                    <a:lstStyle/>
                    <a:p>
                      <a:pPr algn="ctr" fontAlgn="ctr"/>
                      <a:r>
                        <a:rPr lang="en-US" sz="1100" b="0" i="0" u="none" strike="noStrike">
                          <a:solidFill>
                            <a:srgbClr val="000000"/>
                          </a:solidFill>
                          <a:effectLst/>
                          <a:latin typeface="Times New Roman" panose="02020603050405020304" pitchFamily="18" charset="0"/>
                        </a:rPr>
                        <a:t>October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0.0149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0.0082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rgbClr val="000000"/>
                          </a:solidFill>
                          <a:effectLst/>
                          <a:latin typeface="Times New Roman" panose="02020603050405020304" pitchFamily="18" charset="0"/>
                        </a:rPr>
                        <a:t>45%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Times New Roman" panose="02020603050405020304" pitchFamily="18"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12%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7411325"/>
                  </a:ext>
                </a:extLst>
              </a:tr>
              <a:tr h="160598">
                <a:tc>
                  <a:txBody>
                    <a:bodyPr/>
                    <a:lstStyle/>
                    <a:p>
                      <a:pPr algn="ctr" fontAlgn="ctr"/>
                      <a:r>
                        <a:rPr lang="en-US" sz="1100" b="0" i="0" u="none" strike="noStrike">
                          <a:solidFill>
                            <a:srgbClr val="000000"/>
                          </a:solidFill>
                          <a:effectLst/>
                          <a:latin typeface="Times New Roman" panose="02020603050405020304" pitchFamily="18" charset="0"/>
                        </a:rPr>
                        <a:t>November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0.0191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0.0103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0.0104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rgbClr val="000000"/>
                          </a:solidFill>
                          <a:effectLst/>
                          <a:latin typeface="Times New Roman" panose="02020603050405020304" pitchFamily="18" charset="0"/>
                        </a:rPr>
                        <a:t>54%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15%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31008792"/>
                  </a:ext>
                </a:extLst>
              </a:tr>
              <a:tr h="160598">
                <a:tc>
                  <a:txBody>
                    <a:bodyPr/>
                    <a:lstStyle/>
                    <a:p>
                      <a:pPr algn="ctr" fontAlgn="ctr"/>
                      <a:r>
                        <a:rPr lang="en-US" sz="1100" b="0" i="0" u="none" strike="noStrike">
                          <a:solidFill>
                            <a:srgbClr val="000000"/>
                          </a:solidFill>
                          <a:effectLst/>
                          <a:latin typeface="Times New Roman" panose="02020603050405020304" pitchFamily="18" charset="0"/>
                        </a:rPr>
                        <a:t>December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0.0162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0.0089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0.0074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rgbClr val="000000"/>
                          </a:solidFill>
                          <a:effectLst/>
                          <a:latin typeface="Times New Roman" panose="02020603050405020304" pitchFamily="18" charset="0"/>
                        </a:rPr>
                        <a:t>54%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Times New Roman" panose="02020603050405020304" pitchFamily="18" charset="0"/>
                        </a:rPr>
                        <a:t>16%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Times New Roman" panose="02020603050405020304" pitchFamily="18" charset="0"/>
                        </a:rPr>
                        <a:t>15%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0426236"/>
                  </a:ext>
                </a:extLst>
              </a:tr>
              <a:tr h="160598">
                <a:tc>
                  <a:txBody>
                    <a:bodyPr/>
                    <a:lstStyle/>
                    <a:p>
                      <a:pPr algn="ctr" fontAlgn="ctr"/>
                      <a:r>
                        <a:rPr lang="en-US" sz="1100" b="0" i="0" u="none" strike="noStrike">
                          <a:solidFill>
                            <a:srgbClr val="000000"/>
                          </a:solidFill>
                          <a:effectLst/>
                          <a:latin typeface="Times New Roman" panose="02020603050405020304" pitchFamily="18" charset="0"/>
                        </a:rPr>
                        <a:t>January</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0.0179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0.0080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0.0076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0.0070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0.0069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rgbClr val="000000"/>
                          </a:solidFill>
                          <a:effectLst/>
                          <a:latin typeface="Times New Roman" panose="02020603050405020304" pitchFamily="18" charset="0"/>
                        </a:rPr>
                        <a:t>62%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14%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Times New Roman" panose="02020603050405020304" pitchFamily="18"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0831687"/>
                  </a:ext>
                </a:extLst>
              </a:tr>
              <a:tr h="160598">
                <a:tc>
                  <a:txBody>
                    <a:bodyPr/>
                    <a:lstStyle/>
                    <a:p>
                      <a:pPr algn="ctr" fontAlgn="ctr"/>
                      <a:r>
                        <a:rPr lang="en-US" sz="1100" b="0" i="0" u="none" strike="noStrike">
                          <a:solidFill>
                            <a:srgbClr val="000000"/>
                          </a:solidFill>
                          <a:effectLst/>
                          <a:latin typeface="Times New Roman" panose="02020603050405020304" pitchFamily="18" charset="0"/>
                        </a:rPr>
                        <a:t>February</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0.0215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0.0085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0.0079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rgbClr val="000000"/>
                          </a:solidFill>
                          <a:effectLst/>
                          <a:latin typeface="Times New Roman" panose="02020603050405020304" pitchFamily="18" charset="0"/>
                        </a:rPr>
                        <a:t>63%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66841517"/>
                  </a:ext>
                </a:extLst>
              </a:tr>
              <a:tr h="160598">
                <a:tc>
                  <a:txBody>
                    <a:bodyPr/>
                    <a:lstStyle/>
                    <a:p>
                      <a:pPr algn="ctr" fontAlgn="ctr"/>
                      <a:r>
                        <a:rPr lang="en-US" sz="1100" b="0" i="0" u="none" strike="noStrike">
                          <a:solidFill>
                            <a:srgbClr val="000000"/>
                          </a:solidFill>
                          <a:effectLst/>
                          <a:latin typeface="Times New Roman" panose="02020603050405020304" pitchFamily="18" charset="0"/>
                        </a:rPr>
                        <a:t>March</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0.0208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0.0129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0.0131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0.0101</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0.0102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rgbClr val="000000"/>
                          </a:solidFill>
                          <a:effectLst/>
                          <a:latin typeface="Times New Roman" panose="02020603050405020304" pitchFamily="18" charset="0"/>
                        </a:rPr>
                        <a:t>51%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21%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Times New Roman" panose="02020603050405020304" pitchFamily="18" charset="0"/>
                        </a:rPr>
                        <a:t>22%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6542460"/>
                  </a:ext>
                </a:extLst>
              </a:tr>
              <a:tr h="160598">
                <a:tc>
                  <a:txBody>
                    <a:bodyPr/>
                    <a:lstStyle/>
                    <a:p>
                      <a:pPr algn="ctr" fontAlgn="ctr"/>
                      <a:r>
                        <a:rPr lang="en-US" sz="1100" b="0" i="0" u="none" strike="noStrike">
                          <a:solidFill>
                            <a:srgbClr val="000000"/>
                          </a:solidFill>
                          <a:effectLst/>
                          <a:latin typeface="Times New Roman" panose="02020603050405020304" pitchFamily="18" charset="0"/>
                        </a:rPr>
                        <a:t>April</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cs typeface="Times New Roman" panose="02020603050405020304" pitchFamily="18" charset="0"/>
                        </a:rPr>
                        <a:t>0.0194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0.0098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0.0078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0.0079</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rgbClr val="000000"/>
                          </a:solidFill>
                          <a:effectLst/>
                          <a:latin typeface="Times New Roman" panose="02020603050405020304" pitchFamily="18" charset="0"/>
                        </a:rPr>
                        <a:t>59%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20%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Times New Roman" panose="02020603050405020304" pitchFamily="18" charset="0"/>
                        </a:rPr>
                        <a:t>19%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0221033"/>
                  </a:ext>
                </a:extLst>
              </a:tr>
              <a:tr h="160598">
                <a:tc>
                  <a:txBody>
                    <a:bodyPr/>
                    <a:lstStyle/>
                    <a:p>
                      <a:pPr algn="ctr" fontAlgn="ctr"/>
                      <a:r>
                        <a:rPr lang="en-US" sz="1100" b="0" i="0" u="none" strike="noStrike" dirty="0">
                          <a:solidFill>
                            <a:srgbClr val="000000"/>
                          </a:solidFill>
                          <a:effectLst/>
                          <a:latin typeface="Times New Roman" panose="02020603050405020304" pitchFamily="18" charset="0"/>
                        </a:rPr>
                        <a:t>May</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cs typeface="Times New Roman" panose="02020603050405020304" pitchFamily="18" charset="0"/>
                        </a:rPr>
                        <a:t>0.0137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0.0086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0.0073</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0.0065</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rgbClr val="000000"/>
                          </a:solidFill>
                          <a:effectLst/>
                          <a:latin typeface="Times New Roman" panose="02020603050405020304" pitchFamily="18" charset="0"/>
                        </a:rPr>
                        <a:t>53%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a:solidFill>
                            <a:srgbClr val="000000"/>
                          </a:solidFill>
                          <a:effectLst/>
                          <a:latin typeface="Times New Roman" panose="02020603050405020304" pitchFamily="18" charset="0"/>
                        </a:rPr>
                        <a:t>24%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100" b="0" i="0" u="none" strike="noStrike" dirty="0">
                          <a:solidFill>
                            <a:srgbClr val="000000"/>
                          </a:solidFill>
                          <a:effectLst/>
                          <a:latin typeface="Times New Roman" panose="02020603050405020304" pitchFamily="18" charset="0"/>
                        </a:rPr>
                        <a:t>17%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0210414"/>
                  </a:ext>
                </a:extLst>
              </a:tr>
              <a:tr h="174563">
                <a:tc>
                  <a:txBody>
                    <a:bodyPr/>
                    <a:lstStyle/>
                    <a:p>
                      <a:pPr algn="ctr" fontAlgn="b"/>
                      <a:r>
                        <a:rPr lang="en-US" sz="1200" b="1" i="0" u="none" strike="noStrike" dirty="0">
                          <a:solidFill>
                            <a:srgbClr val="000000"/>
                          </a:solidFill>
                          <a:effectLst/>
                          <a:latin typeface="Times New Roman" panose="02020603050405020304" pitchFamily="18" charset="0"/>
                        </a:rPr>
                        <a:t>Average</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200" b="1" i="0" u="none" strike="noStrike" dirty="0">
                          <a:solidFill>
                            <a:srgbClr val="000000"/>
                          </a:solidFill>
                          <a:effectLst/>
                          <a:latin typeface="Times New Roman" panose="02020603050405020304" pitchFamily="18" charset="0"/>
                          <a:cs typeface="Times New Roman" panose="02020603050405020304" pitchFamily="18" charset="0"/>
                        </a:rPr>
                        <a:t>0.0178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200" b="1" i="0" u="none" strike="noStrike">
                          <a:solidFill>
                            <a:srgbClr val="000000"/>
                          </a:solidFill>
                          <a:effectLst/>
                          <a:latin typeface="Times New Roman" panose="02020603050405020304" pitchFamily="18" charset="0"/>
                        </a:rPr>
                        <a:t>0.0102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200" b="1" i="0" u="none" strike="noStrike" dirty="0">
                          <a:solidFill>
                            <a:srgbClr val="000000"/>
                          </a:solidFill>
                          <a:effectLst/>
                          <a:latin typeface="Times New Roman" panose="02020603050405020304" pitchFamily="18" charset="0"/>
                        </a:rPr>
                        <a:t>0.0100</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200" b="1" i="0" u="none" strike="noStrike" dirty="0">
                          <a:solidFill>
                            <a:srgbClr val="000000"/>
                          </a:solidFill>
                          <a:effectLst/>
                          <a:latin typeface="Times New Roman" panose="02020603050405020304" pitchFamily="18" charset="0"/>
                        </a:rPr>
                        <a:t>0.0087</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200" b="1" i="0" u="none" strike="noStrike" dirty="0">
                          <a:solidFill>
                            <a:srgbClr val="000000"/>
                          </a:solidFill>
                          <a:effectLst/>
                          <a:latin typeface="Times New Roman" panose="02020603050405020304" pitchFamily="18" charset="0"/>
                        </a:rPr>
                        <a:t>0.0084</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200" b="1" i="0" u="none" strike="noStrike">
                          <a:solidFill>
                            <a:srgbClr val="000000"/>
                          </a:solidFill>
                          <a:effectLst/>
                          <a:latin typeface="Times New Roman" panose="02020603050405020304" pitchFamily="18" charset="0"/>
                        </a:rPr>
                        <a:t>52%</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200" b="1" i="0" u="none" strike="noStrike" dirty="0">
                          <a:solidFill>
                            <a:srgbClr val="000000"/>
                          </a:solidFill>
                          <a:effectLst/>
                          <a:latin typeface="Times New Roman" panose="02020603050405020304" pitchFamily="18" charset="0"/>
                        </a:rPr>
                        <a:t>18%</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fontAlgn="b"/>
                      <a:r>
                        <a:rPr lang="en-US" sz="1200" b="1" i="0" u="none" strike="noStrike" dirty="0">
                          <a:solidFill>
                            <a:srgbClr val="000000"/>
                          </a:solidFill>
                          <a:effectLst/>
                          <a:latin typeface="Times New Roman" panose="02020603050405020304" pitchFamily="18" charset="0"/>
                        </a:rPr>
                        <a:t>16%</a:t>
                      </a:r>
                    </a:p>
                  </a:txBody>
                  <a:tcPr marL="7620" marR="7620" marT="762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741178114"/>
                  </a:ext>
                </a:extLst>
              </a:tr>
            </a:tbl>
          </a:graphicData>
        </a:graphic>
      </p:graphicFrame>
    </p:spTree>
    <p:extLst>
      <p:ext uri="{BB962C8B-B14F-4D97-AF65-F5344CB8AC3E}">
        <p14:creationId xmlns:p14="http://schemas.microsoft.com/office/powerpoint/2010/main" val="34315793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121DDB5D-A385-4E42-BEE2-EDB0D124E2FF}"/>
              </a:ext>
            </a:extLst>
          </p:cNvPr>
          <p:cNvGraphicFramePr>
            <a:graphicFrameLocks/>
          </p:cNvGraphicFramePr>
          <p:nvPr>
            <p:extLst>
              <p:ext uri="{D42A27DB-BD31-4B8C-83A1-F6EECF244321}">
                <p14:modId xmlns:p14="http://schemas.microsoft.com/office/powerpoint/2010/main" val="1652040590"/>
              </p:ext>
            </p:extLst>
          </p:nvPr>
        </p:nvGraphicFramePr>
        <p:xfrm>
          <a:off x="526569" y="1502617"/>
          <a:ext cx="8090861" cy="3818651"/>
        </p:xfrm>
        <a:graphic>
          <a:graphicData uri="http://schemas.openxmlformats.org/drawingml/2006/chart">
            <c:chart xmlns:c="http://schemas.openxmlformats.org/drawingml/2006/chart" xmlns:r="http://schemas.openxmlformats.org/officeDocument/2006/relationships" r:id="rId2"/>
          </a:graphicData>
        </a:graphic>
      </p:graphicFrame>
      <p:sp>
        <p:nvSpPr>
          <p:cNvPr id="8" name="Rectangle 7">
            <a:extLst>
              <a:ext uri="{FF2B5EF4-FFF2-40B4-BE49-F238E27FC236}">
                <a16:creationId xmlns:a16="http://schemas.microsoft.com/office/drawing/2014/main" id="{2076DE27-FCC6-41F1-A9A8-693CA844C069}"/>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AA703996-3C14-4B35-AEF8-63DD4EADD030}"/>
              </a:ext>
            </a:extLst>
          </p:cNvPr>
          <p:cNvSpPr/>
          <p:nvPr/>
        </p:nvSpPr>
        <p:spPr>
          <a:xfrm>
            <a:off x="-11862" y="166012"/>
            <a:ext cx="1425427" cy="646331"/>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Probabilistic Forecasts</a:t>
            </a:r>
          </a:p>
        </p:txBody>
      </p:sp>
      <p:sp>
        <p:nvSpPr>
          <p:cNvPr id="12" name="Slide Number Placeholder 3">
            <a:extLst>
              <a:ext uri="{FF2B5EF4-FFF2-40B4-BE49-F238E27FC236}">
                <a16:creationId xmlns:a16="http://schemas.microsoft.com/office/drawing/2014/main" id="{A3CD852B-7B77-490E-BC23-0C05EE2C2159}"/>
              </a:ext>
            </a:extLst>
          </p:cNvPr>
          <p:cNvSpPr>
            <a:spLocks noGrp="1"/>
          </p:cNvSpPr>
          <p:nvPr>
            <p:ph type="sldNum" sz="quarter" idx="12"/>
          </p:nvPr>
        </p:nvSpPr>
        <p:spPr>
          <a:xfrm>
            <a:off x="6997173" y="6429364"/>
            <a:ext cx="2057400" cy="365125"/>
          </a:xfrm>
        </p:spPr>
        <p:txBody>
          <a:bodyPr/>
          <a:lstStyle/>
          <a:p>
            <a:fld id="{DE7368CD-0EFD-4356-BCD4-9FE5F856A1D8}" type="slidenum">
              <a:rPr lang="en-US" smtClean="0"/>
              <a:t>36</a:t>
            </a:fld>
            <a:endParaRPr lang="en-US" dirty="0"/>
          </a:p>
        </p:txBody>
      </p:sp>
      <p:sp>
        <p:nvSpPr>
          <p:cNvPr id="13" name="Rectangle 12">
            <a:extLst>
              <a:ext uri="{FF2B5EF4-FFF2-40B4-BE49-F238E27FC236}">
                <a16:creationId xmlns:a16="http://schemas.microsoft.com/office/drawing/2014/main" id="{4DE4A9EF-D79D-42E4-A539-76251DBE021E}"/>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 Improving Combined Forecasts</a:t>
            </a:r>
          </a:p>
        </p:txBody>
      </p:sp>
      <p:sp>
        <p:nvSpPr>
          <p:cNvPr id="14" name="Rectangle 13">
            <a:extLst>
              <a:ext uri="{FF2B5EF4-FFF2-40B4-BE49-F238E27FC236}">
                <a16:creationId xmlns:a16="http://schemas.microsoft.com/office/drawing/2014/main" id="{36423121-8D42-4D73-BEBE-FB9479DFBA6A}"/>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Tree>
    <p:extLst>
      <p:ext uri="{BB962C8B-B14F-4D97-AF65-F5344CB8AC3E}">
        <p14:creationId xmlns:p14="http://schemas.microsoft.com/office/powerpoint/2010/main" val="4022971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E2F876C-0344-42BD-8094-7DEF9C31299F}"/>
                  </a:ext>
                </a:extLst>
              </p:cNvPr>
              <p:cNvSpPr/>
              <p:nvPr/>
            </p:nvSpPr>
            <p:spPr>
              <a:xfrm>
                <a:off x="5182859" y="2086438"/>
                <a:ext cx="4046008" cy="1372299"/>
              </a:xfrm>
              <a:prstGeom prst="rect">
                <a:avLst/>
              </a:prstGeom>
            </p:spPr>
            <p:txBody>
              <a:bodyPr wrap="square">
                <a:spAutoFit/>
              </a:bodyPr>
              <a:lstStyle/>
              <a:p>
                <a:r>
                  <a:rPr lang="en-US" sz="1600" b="1" dirty="0">
                    <a:latin typeface="Times New Roman" panose="02020603050405020304" pitchFamily="18" charset="0"/>
                    <a:cs typeface="Times New Roman" panose="02020603050405020304" pitchFamily="18" charset="0"/>
                  </a:rPr>
                  <a:t>Ramp Classes as following:</a:t>
                </a:r>
              </a:p>
              <a:p>
                <a:r>
                  <a:rPr lang="en-US" sz="1600" dirty="0">
                    <a:solidFill>
                      <a:srgbClr val="FF0000"/>
                    </a:solidFill>
                    <a:latin typeface="Times New Roman" panose="02020603050405020304" pitchFamily="18" charset="0"/>
                    <a:cs typeface="Times New Roman" panose="02020603050405020304" pitchFamily="18" charset="0"/>
                  </a:rPr>
                  <a:t>Class1:</a:t>
                </a:r>
                <a:r>
                  <a:rPr lang="en-US" sz="1600" dirty="0">
                    <a:latin typeface="Times New Roman" panose="02020603050405020304" pitchFamily="18" charset="0"/>
                    <a:cs typeface="Times New Roman" panose="02020603050405020304" pitchFamily="18" charset="0"/>
                  </a:rPr>
                  <a:t> Ramp up of </a:t>
                </a:r>
                <a:r>
                  <a:rPr lang="en-US" sz="1600" dirty="0">
                    <a:solidFill>
                      <a:srgbClr val="FF0000"/>
                    </a:solidFill>
                    <a:latin typeface="Times New Roman" panose="02020603050405020304" pitchFamily="18" charset="0"/>
                    <a:cs typeface="Times New Roman" panose="02020603050405020304" pitchFamily="18" charset="0"/>
                  </a:rPr>
                  <a:t>high rate, </a:t>
                </a:r>
                <a14:m>
                  <m:oMath xmlns:m="http://schemas.openxmlformats.org/officeDocument/2006/math">
                    <m:r>
                      <m:rPr>
                        <m:nor/>
                      </m:rPr>
                      <a:rPr lang="en-US" sz="1600" dirty="0">
                        <a:latin typeface="Times New Roman" panose="02020603050405020304" pitchFamily="18" charset="0"/>
                        <a:cs typeface="Times New Roman" panose="02020603050405020304" pitchFamily="18" charset="0"/>
                      </a:rPr>
                      <m:t>|</m:t>
                    </m:r>
                    <m:r>
                      <m:rPr>
                        <m:nor/>
                      </m:rPr>
                      <a:rPr lang="en-US" sz="1600" dirty="0">
                        <a:latin typeface="Times New Roman" panose="02020603050405020304" pitchFamily="18" charset="0"/>
                        <a:cs typeface="Times New Roman" panose="02020603050405020304" pitchFamily="18" charset="0"/>
                      </a:rPr>
                      <m:t>rate</m:t>
                    </m:r>
                    <m:r>
                      <m:rPr>
                        <m:nor/>
                      </m:rPr>
                      <a:rPr lang="en-US" sz="1600" dirty="0" smtClean="0">
                        <a:latin typeface="Times New Roman" panose="02020603050405020304" pitchFamily="18" charset="0"/>
                        <a:cs typeface="Times New Roman" panose="02020603050405020304" pitchFamily="18" charset="0"/>
                      </a:rPr>
                      <m:t>|</m:t>
                    </m:r>
                    <m:r>
                      <a:rPr lang="en-US" sz="1600" i="1" dirty="0" smtClean="0">
                        <a:latin typeface="Cambria Math" panose="02040503050406030204" pitchFamily="18" charset="0"/>
                        <a:ea typeface="Cambria Math" panose="02040503050406030204" pitchFamily="18" charset="0"/>
                      </a:rPr>
                      <m:t>≥</m:t>
                    </m:r>
                  </m:oMath>
                </a14:m>
                <a:r>
                  <a:rPr lang="en-US" sz="1600" dirty="0">
                    <a:latin typeface="Times New Roman" panose="02020603050405020304" pitchFamily="18" charset="0"/>
                    <a:cs typeface="Times New Roman" panose="02020603050405020304" pitchFamily="18" charset="0"/>
                  </a:rPr>
                  <a:t> Tsh </a:t>
                </a:r>
              </a:p>
              <a:p>
                <a:r>
                  <a:rPr lang="en-US" sz="1600" dirty="0">
                    <a:solidFill>
                      <a:srgbClr val="00B050"/>
                    </a:solidFill>
                    <a:latin typeface="Times New Roman" panose="02020603050405020304" pitchFamily="18" charset="0"/>
                    <a:cs typeface="Times New Roman" panose="02020603050405020304" pitchFamily="18" charset="0"/>
                  </a:rPr>
                  <a:t>Class2: </a:t>
                </a:r>
                <a:r>
                  <a:rPr lang="en-US" sz="1600" dirty="0">
                    <a:latin typeface="Times New Roman" panose="02020603050405020304" pitchFamily="18" charset="0"/>
                    <a:cs typeface="Times New Roman" panose="02020603050405020304" pitchFamily="18" charset="0"/>
                  </a:rPr>
                  <a:t>Ramp up of </a:t>
                </a:r>
                <a:r>
                  <a:rPr lang="en-US" sz="1600" dirty="0">
                    <a:solidFill>
                      <a:srgbClr val="00B050"/>
                    </a:solidFill>
                    <a:latin typeface="Times New Roman" panose="02020603050405020304" pitchFamily="18" charset="0"/>
                    <a:cs typeface="Times New Roman" panose="02020603050405020304" pitchFamily="18" charset="0"/>
                  </a:rPr>
                  <a:t>low rate, </a:t>
                </a:r>
                <a:r>
                  <a:rPr lang="en-US" sz="1600" dirty="0">
                    <a:latin typeface="Times New Roman" panose="02020603050405020304" pitchFamily="18" charset="0"/>
                    <a:cs typeface="Times New Roman" panose="02020603050405020304" pitchFamily="18" charset="0"/>
                  </a:rPr>
                  <a:t>|rate|</a:t>
                </a:r>
                <a14:m>
                  <m:oMath xmlns:m="http://schemas.openxmlformats.org/officeDocument/2006/math">
                    <m:r>
                      <a:rPr lang="en-US" sz="1600" dirty="0" smtClean="0">
                        <a:latin typeface="Cambria Math" panose="02040503050406030204" pitchFamily="18" charset="0"/>
                        <a:ea typeface="Cambria Math" panose="02040503050406030204" pitchFamily="18" charset="0"/>
                      </a:rPr>
                      <m:t> </m:t>
                    </m:r>
                    <m:r>
                      <a:rPr lang="en-US" sz="1600" i="1" dirty="0" smtClean="0">
                        <a:latin typeface="Cambria Math" panose="02040503050406030204" pitchFamily="18" charset="0"/>
                        <a:ea typeface="Cambria Math" panose="02040503050406030204" pitchFamily="18" charset="0"/>
                      </a:rPr>
                      <m:t>&lt;</m:t>
                    </m:r>
                  </m:oMath>
                </a14:m>
                <a:r>
                  <a:rPr lang="en-US" sz="1600" dirty="0">
                    <a:latin typeface="Times New Roman" panose="02020603050405020304" pitchFamily="18" charset="0"/>
                    <a:cs typeface="Times New Roman" panose="02020603050405020304" pitchFamily="18" charset="0"/>
                  </a:rPr>
                  <a:t> Tsh</a:t>
                </a:r>
                <a:endParaRPr lang="en-US" sz="1600" dirty="0">
                  <a:solidFill>
                    <a:schemeClr val="accent1"/>
                  </a:solidFill>
                  <a:latin typeface="Times New Roman" panose="02020603050405020304" pitchFamily="18" charset="0"/>
                  <a:cs typeface="Times New Roman" panose="02020603050405020304" pitchFamily="18" charset="0"/>
                </a:endParaRPr>
              </a:p>
              <a:p>
                <a:r>
                  <a:rPr lang="en-US" sz="1600" dirty="0">
                    <a:solidFill>
                      <a:srgbClr val="FF0000"/>
                    </a:solidFill>
                    <a:latin typeface="Times New Roman" panose="02020603050405020304" pitchFamily="18" charset="0"/>
                    <a:cs typeface="Times New Roman" panose="02020603050405020304" pitchFamily="18" charset="0"/>
                  </a:rPr>
                  <a:t>Class3:</a:t>
                </a:r>
                <a:r>
                  <a:rPr lang="en-US" sz="1600" dirty="0">
                    <a:solidFill>
                      <a:srgbClr val="00B05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Ramp down of </a:t>
                </a:r>
                <a:r>
                  <a:rPr lang="en-US" sz="1600" dirty="0">
                    <a:solidFill>
                      <a:srgbClr val="FF0000"/>
                    </a:solidFill>
                    <a:latin typeface="Times New Roman" panose="02020603050405020304" pitchFamily="18" charset="0"/>
                    <a:cs typeface="Times New Roman" panose="02020603050405020304" pitchFamily="18" charset="0"/>
                  </a:rPr>
                  <a:t>high rate,</a:t>
                </a:r>
                <a:r>
                  <a:rPr lang="en-US" sz="1600" dirty="0">
                    <a:solidFill>
                      <a:srgbClr val="00B05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|rate|</a:t>
                </a:r>
                <a14:m>
                  <m:oMath xmlns:m="http://schemas.openxmlformats.org/officeDocument/2006/math">
                    <m:r>
                      <a:rPr lang="en-US" sz="1600" dirty="0">
                        <a:latin typeface="Cambria Math" panose="02040503050406030204" pitchFamily="18" charset="0"/>
                        <a:ea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oMath>
                </a14:m>
                <a:r>
                  <a:rPr lang="en-US" sz="1600" dirty="0">
                    <a:latin typeface="Times New Roman" panose="02020603050405020304" pitchFamily="18" charset="0"/>
                    <a:cs typeface="Times New Roman" panose="02020603050405020304" pitchFamily="18" charset="0"/>
                  </a:rPr>
                  <a:t>Tsh</a:t>
                </a:r>
                <a:endParaRPr lang="en-US" sz="1600" dirty="0">
                  <a:solidFill>
                    <a:schemeClr val="tx2">
                      <a:lumMod val="60000"/>
                      <a:lumOff val="40000"/>
                    </a:schemeClr>
                  </a:solidFill>
                  <a:latin typeface="Times New Roman" panose="02020603050405020304" pitchFamily="18" charset="0"/>
                  <a:cs typeface="Times New Roman" panose="02020603050405020304" pitchFamily="18" charset="0"/>
                </a:endParaRPr>
              </a:p>
              <a:p>
                <a:r>
                  <a:rPr lang="en-US" sz="1600" dirty="0">
                    <a:solidFill>
                      <a:srgbClr val="00B050"/>
                    </a:solidFill>
                    <a:latin typeface="Times New Roman" panose="02020603050405020304" pitchFamily="18" charset="0"/>
                    <a:cs typeface="Times New Roman" panose="02020603050405020304" pitchFamily="18" charset="0"/>
                  </a:rPr>
                  <a:t>Class4: </a:t>
                </a:r>
                <a:r>
                  <a:rPr lang="en-US" sz="1600" dirty="0">
                    <a:latin typeface="Times New Roman" panose="02020603050405020304" pitchFamily="18" charset="0"/>
                    <a:cs typeface="Times New Roman" panose="02020603050405020304" pitchFamily="18" charset="0"/>
                  </a:rPr>
                  <a:t>Ramp down of</a:t>
                </a:r>
                <a:r>
                  <a:rPr lang="en-US" sz="1600" dirty="0">
                    <a:solidFill>
                      <a:srgbClr val="00B050"/>
                    </a:solidFill>
                    <a:latin typeface="Times New Roman" panose="02020603050405020304" pitchFamily="18" charset="0"/>
                    <a:cs typeface="Times New Roman" panose="02020603050405020304" pitchFamily="18" charset="0"/>
                  </a:rPr>
                  <a:t> low rate, </a:t>
                </a:r>
                <a:r>
                  <a:rPr lang="en-US" sz="1600" dirty="0">
                    <a:latin typeface="Times New Roman" panose="02020603050405020304" pitchFamily="18" charset="0"/>
                    <a:cs typeface="Times New Roman" panose="02020603050405020304" pitchFamily="18" charset="0"/>
                  </a:rPr>
                  <a:t>|rate|</a:t>
                </a:r>
                <a14:m>
                  <m:oMath xmlns:m="http://schemas.openxmlformats.org/officeDocument/2006/math">
                    <m:r>
                      <a:rPr lang="en-US" sz="1600" dirty="0" smtClean="0">
                        <a:latin typeface="Cambria Math" panose="02040503050406030204" pitchFamily="18" charset="0"/>
                        <a:ea typeface="Cambria Math" panose="02040503050406030204" pitchFamily="18" charset="0"/>
                      </a:rPr>
                      <m:t> </m:t>
                    </m:r>
                    <m:r>
                      <a:rPr lang="en-US" sz="1600" i="1" dirty="0" smtClean="0">
                        <a:latin typeface="Cambria Math" panose="02040503050406030204" pitchFamily="18" charset="0"/>
                        <a:ea typeface="Cambria Math" panose="02040503050406030204" pitchFamily="18" charset="0"/>
                      </a:rPr>
                      <m:t>&lt;</m:t>
                    </m:r>
                  </m:oMath>
                </a14:m>
                <a:r>
                  <a:rPr lang="en-US" sz="1600" dirty="0">
                    <a:solidFill>
                      <a:srgbClr val="00B050"/>
                    </a:solidFill>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Tsh</a:t>
                </a:r>
              </a:p>
            </p:txBody>
          </p:sp>
        </mc:Choice>
        <mc:Fallback xmlns="">
          <p:sp>
            <p:nvSpPr>
              <p:cNvPr id="2" name="Rectangle 1">
                <a:extLst>
                  <a:ext uri="{FF2B5EF4-FFF2-40B4-BE49-F238E27FC236}">
                    <a16:creationId xmlns:a16="http://schemas.microsoft.com/office/drawing/2014/main" id="{9E2F876C-0344-42BD-8094-7DEF9C31299F}"/>
                  </a:ext>
                </a:extLst>
              </p:cNvPr>
              <p:cNvSpPr>
                <a:spLocks noRot="1" noChangeAspect="1" noMove="1" noResize="1" noEditPoints="1" noAdjustHandles="1" noChangeArrowheads="1" noChangeShapeType="1" noTextEdit="1"/>
              </p:cNvSpPr>
              <p:nvPr/>
            </p:nvSpPr>
            <p:spPr>
              <a:xfrm>
                <a:off x="5182859" y="2086438"/>
                <a:ext cx="4046008" cy="1372299"/>
              </a:xfrm>
              <a:prstGeom prst="rect">
                <a:avLst/>
              </a:prstGeom>
              <a:blipFill>
                <a:blip r:embed="rId3"/>
                <a:stretch>
                  <a:fillRect l="-753" t="-1333" b="-133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A865B9E-54CE-49A0-BFD9-DBCF267FD39F}"/>
              </a:ext>
            </a:extLst>
          </p:cNvPr>
          <p:cNvPicPr>
            <a:picLocks noChangeAspect="1"/>
          </p:cNvPicPr>
          <p:nvPr/>
        </p:nvPicPr>
        <p:blipFill>
          <a:blip r:embed="rId4"/>
          <a:stretch>
            <a:fillRect/>
          </a:stretch>
        </p:blipFill>
        <p:spPr>
          <a:xfrm>
            <a:off x="1039629" y="3677156"/>
            <a:ext cx="7064742" cy="2586271"/>
          </a:xfrm>
          <a:prstGeom prst="rect">
            <a:avLst/>
          </a:prstGeom>
        </p:spPr>
      </p:pic>
      <p:pic>
        <p:nvPicPr>
          <p:cNvPr id="5" name="Picture 4">
            <a:extLst>
              <a:ext uri="{FF2B5EF4-FFF2-40B4-BE49-F238E27FC236}">
                <a16:creationId xmlns:a16="http://schemas.microsoft.com/office/drawing/2014/main" id="{33C4E9AA-00BA-4CF9-B9ED-2ED4B8B48622}"/>
              </a:ext>
            </a:extLst>
          </p:cNvPr>
          <p:cNvPicPr>
            <a:picLocks noChangeAspect="1"/>
          </p:cNvPicPr>
          <p:nvPr/>
        </p:nvPicPr>
        <p:blipFill rotWithShape="1">
          <a:blip r:embed="rId5"/>
          <a:srcRect t="1" b="26687"/>
          <a:stretch/>
        </p:blipFill>
        <p:spPr>
          <a:xfrm>
            <a:off x="-84865" y="1000827"/>
            <a:ext cx="5512576" cy="2364335"/>
          </a:xfrm>
          <a:prstGeom prst="rect">
            <a:avLst/>
          </a:prstGeom>
        </p:spPr>
      </p:pic>
      <p:sp>
        <p:nvSpPr>
          <p:cNvPr id="9" name="Rectangle 8">
            <a:extLst>
              <a:ext uri="{FF2B5EF4-FFF2-40B4-BE49-F238E27FC236}">
                <a16:creationId xmlns:a16="http://schemas.microsoft.com/office/drawing/2014/main" id="{75C6E1FE-C054-40C2-A458-07ED733667B1}"/>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0" name="Slide Number Placeholder 2">
            <a:extLst>
              <a:ext uri="{FF2B5EF4-FFF2-40B4-BE49-F238E27FC236}">
                <a16:creationId xmlns:a16="http://schemas.microsoft.com/office/drawing/2014/main" id="{7E772A3A-C742-44BE-97D1-5B7E17118C41}"/>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latin typeface="Times New Roman" panose="02020603050405020304" pitchFamily="18" charset="0"/>
                <a:cs typeface="Times New Roman" panose="02020603050405020304" pitchFamily="18" charset="0"/>
              </a:rPr>
              <a:t>37</a:t>
            </a:fld>
            <a:endParaRPr lang="en-US"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0D31D318-2AE1-4B0C-AB14-8D45AC2AD177}"/>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Combined Forecasts of Ramps</a:t>
            </a:r>
          </a:p>
        </p:txBody>
      </p:sp>
      <p:sp>
        <p:nvSpPr>
          <p:cNvPr id="14" name="Rectangle 13">
            <a:extLst>
              <a:ext uri="{FF2B5EF4-FFF2-40B4-BE49-F238E27FC236}">
                <a16:creationId xmlns:a16="http://schemas.microsoft.com/office/drawing/2014/main" id="{90D5AADC-0251-4158-ABB9-7A1412DE0C29}"/>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grpSp>
        <p:nvGrpSpPr>
          <p:cNvPr id="15" name="Group 14">
            <a:extLst>
              <a:ext uri="{FF2B5EF4-FFF2-40B4-BE49-F238E27FC236}">
                <a16:creationId xmlns:a16="http://schemas.microsoft.com/office/drawing/2014/main" id="{4BA7769A-9D0F-4AE4-B986-BB957446754F}"/>
              </a:ext>
            </a:extLst>
          </p:cNvPr>
          <p:cNvGrpSpPr/>
          <p:nvPr/>
        </p:nvGrpSpPr>
        <p:grpSpPr>
          <a:xfrm>
            <a:off x="5030129" y="992460"/>
            <a:ext cx="3897475" cy="1052876"/>
            <a:chOff x="5154970" y="647159"/>
            <a:chExt cx="3897475" cy="980936"/>
          </a:xfrm>
        </p:grpSpPr>
        <p:sp>
          <p:nvSpPr>
            <p:cNvPr id="16" name="Rectangle 15">
              <a:extLst>
                <a:ext uri="{FF2B5EF4-FFF2-40B4-BE49-F238E27FC236}">
                  <a16:creationId xmlns:a16="http://schemas.microsoft.com/office/drawing/2014/main" id="{7A36264F-8344-4865-B090-C6E6DA447453}"/>
                </a:ext>
              </a:extLst>
            </p:cNvPr>
            <p:cNvSpPr/>
            <p:nvPr/>
          </p:nvSpPr>
          <p:spPr>
            <a:xfrm>
              <a:off x="5368812" y="647159"/>
              <a:ext cx="3683633" cy="923330"/>
            </a:xfrm>
            <a:prstGeom prst="rect">
              <a:avLst/>
            </a:prstGeom>
            <a:ln>
              <a:solidFill>
                <a:srgbClr val="92D050"/>
              </a:solidFill>
            </a:ln>
          </p:spPr>
          <p:txBody>
            <a:bodyPr wrap="square">
              <a:spAutoFit/>
            </a:bodyPr>
            <a:lstStyle/>
            <a:p>
              <a:r>
                <a:rPr lang="en-US" b="1" dirty="0">
                  <a:latin typeface="Times New Roman" panose="02020603050405020304" pitchFamily="18" charset="0"/>
                  <a:cs typeface="Times New Roman" panose="02020603050405020304" pitchFamily="18" charset="0"/>
                </a:rPr>
                <a:t>Objective: </a:t>
              </a:r>
              <a:r>
                <a:rPr lang="en-US" dirty="0">
                  <a:latin typeface="Times New Roman" panose="02020603050405020304" pitchFamily="18" charset="0"/>
                  <a:cs typeface="Times New Roman" panose="02020603050405020304" pitchFamily="18" charset="0"/>
                </a:rPr>
                <a:t>Increase the true events,      	   Decrease the false events.</a:t>
              </a:r>
            </a:p>
            <a:p>
              <a:endParaRPr lang="en-US" dirty="0">
                <a:latin typeface="Times New Roman" panose="02020603050405020304" pitchFamily="18" charset="0"/>
                <a:cs typeface="Times New Roman" panose="02020603050405020304" pitchFamily="18" charset="0"/>
              </a:endParaRPr>
            </a:p>
          </p:txBody>
        </p:sp>
        <p:grpSp>
          <p:nvGrpSpPr>
            <p:cNvPr id="17" name="Group 16">
              <a:extLst>
                <a:ext uri="{FF2B5EF4-FFF2-40B4-BE49-F238E27FC236}">
                  <a16:creationId xmlns:a16="http://schemas.microsoft.com/office/drawing/2014/main" id="{E5550C0D-8173-4B13-8E22-382E64E2264C}"/>
                </a:ext>
              </a:extLst>
            </p:cNvPr>
            <p:cNvGrpSpPr/>
            <p:nvPr/>
          </p:nvGrpSpPr>
          <p:grpSpPr>
            <a:xfrm>
              <a:off x="5154970" y="1256567"/>
              <a:ext cx="3720965" cy="371528"/>
              <a:chOff x="5847113" y="115573"/>
              <a:chExt cx="3130714" cy="371528"/>
            </a:xfrm>
          </p:grpSpPr>
          <p:grpSp>
            <p:nvGrpSpPr>
              <p:cNvPr id="18" name="Group 17">
                <a:extLst>
                  <a:ext uri="{FF2B5EF4-FFF2-40B4-BE49-F238E27FC236}">
                    <a16:creationId xmlns:a16="http://schemas.microsoft.com/office/drawing/2014/main" id="{D26C4EBE-F006-48B7-A214-1CBA48E903F6}"/>
                  </a:ext>
                </a:extLst>
              </p:cNvPr>
              <p:cNvGrpSpPr/>
              <p:nvPr/>
            </p:nvGrpSpPr>
            <p:grpSpPr>
              <a:xfrm>
                <a:off x="5847113" y="117769"/>
                <a:ext cx="1507336" cy="369332"/>
                <a:chOff x="5847113" y="117769"/>
                <a:chExt cx="1507336" cy="369332"/>
              </a:xfrm>
            </p:grpSpPr>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864A1952-2D3B-43BB-9104-A8491EE64EC8}"/>
                        </a:ext>
                      </a:extLst>
                    </p:cNvPr>
                    <p:cNvSpPr/>
                    <p:nvPr/>
                  </p:nvSpPr>
                  <p:spPr>
                    <a:xfrm>
                      <a:off x="5847113" y="117769"/>
                      <a:ext cx="15073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MS Mincho" panose="02020609040205080304" pitchFamily="49" charset="-128"/>
                                <a:cs typeface="Vrinda" panose="020B0502040204020203" pitchFamily="34" charset="0"/>
                              </a:rPr>
                              <m:t>𝑇𝑟𝑢𝑒</m:t>
                            </m:r>
                            <m:r>
                              <a:rPr lang="en-US" i="1" smtClean="0">
                                <a:latin typeface="Cambria Math" panose="02040503050406030204" pitchFamily="18" charset="0"/>
                                <a:ea typeface="MS Mincho" panose="02020609040205080304" pitchFamily="49" charset="-128"/>
                                <a:cs typeface="Vrinda" panose="020B0502040204020203" pitchFamily="34" charset="0"/>
                              </a:rPr>
                              <m:t> </m:t>
                            </m:r>
                            <m:r>
                              <a:rPr lang="en-US" b="0" i="1" smtClean="0">
                                <a:latin typeface="Cambria Math" panose="02040503050406030204" pitchFamily="18" charset="0"/>
                                <a:ea typeface="MS Mincho" panose="02020609040205080304" pitchFamily="49" charset="-128"/>
                                <a:cs typeface="Vrinda" panose="020B0502040204020203" pitchFamily="34" charset="0"/>
                              </a:rPr>
                              <m:t>𝐸𝑣𝑒𝑛𝑡𝑠</m:t>
                            </m:r>
                          </m:oMath>
                        </m:oMathPara>
                      </a14:m>
                      <a:endParaRPr lang="en-US" dirty="0"/>
                    </a:p>
                  </p:txBody>
                </p:sp>
              </mc:Choice>
              <mc:Fallback xmlns="">
                <p:sp>
                  <p:nvSpPr>
                    <p:cNvPr id="30" name="Rectangle 29">
                      <a:extLst>
                        <a:ext uri="{FF2B5EF4-FFF2-40B4-BE49-F238E27FC236}">
                          <a16:creationId xmlns:a16="http://schemas.microsoft.com/office/drawing/2014/main" id="{F75901E3-0CB0-4891-BFE4-C1657DEF6EBA}"/>
                        </a:ext>
                      </a:extLst>
                    </p:cNvPr>
                    <p:cNvSpPr>
                      <a:spLocks noRot="1" noChangeAspect="1" noMove="1" noResize="1" noEditPoints="1" noAdjustHandles="1" noChangeArrowheads="1" noChangeShapeType="1" noTextEdit="1"/>
                    </p:cNvSpPr>
                    <p:nvPr/>
                  </p:nvSpPr>
                  <p:spPr>
                    <a:xfrm>
                      <a:off x="5847113" y="117769"/>
                      <a:ext cx="1507336" cy="369332"/>
                    </a:xfrm>
                    <a:prstGeom prst="rect">
                      <a:avLst/>
                    </a:prstGeom>
                    <a:blipFill>
                      <a:blip r:embed="rId10"/>
                      <a:stretch>
                        <a:fillRect/>
                      </a:stretch>
                    </a:blipFill>
                  </p:spPr>
                  <p:txBody>
                    <a:bodyPr/>
                    <a:lstStyle/>
                    <a:p>
                      <a:r>
                        <a:rPr lang="en-US">
                          <a:noFill/>
                        </a:rPr>
                        <a:t> </a:t>
                      </a:r>
                    </a:p>
                  </p:txBody>
                </p:sp>
              </mc:Fallback>
            </mc:AlternateContent>
            <p:sp>
              <p:nvSpPr>
                <p:cNvPr id="23" name="Arrow: Up 22">
                  <a:extLst>
                    <a:ext uri="{FF2B5EF4-FFF2-40B4-BE49-F238E27FC236}">
                      <a16:creationId xmlns:a16="http://schemas.microsoft.com/office/drawing/2014/main" id="{20DEB0DE-5048-433C-980E-4442E5DDFBF1}"/>
                    </a:ext>
                  </a:extLst>
                </p:cNvPr>
                <p:cNvSpPr/>
                <p:nvPr/>
              </p:nvSpPr>
              <p:spPr>
                <a:xfrm>
                  <a:off x="7135703" y="136704"/>
                  <a:ext cx="133003" cy="2435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E891DAA0-0D8B-4F02-82E4-3431D4430640}"/>
                  </a:ext>
                </a:extLst>
              </p:cNvPr>
              <p:cNvGrpSpPr/>
              <p:nvPr/>
            </p:nvGrpSpPr>
            <p:grpSpPr>
              <a:xfrm>
                <a:off x="7325955" y="115573"/>
                <a:ext cx="1651872" cy="369332"/>
                <a:chOff x="7325955" y="115573"/>
                <a:chExt cx="1651872" cy="369332"/>
              </a:xfrm>
            </p:grpSpPr>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D0063D2F-6304-4DF4-AA64-C961588A3125}"/>
                        </a:ext>
                      </a:extLst>
                    </p:cNvPr>
                    <p:cNvSpPr/>
                    <p:nvPr/>
                  </p:nvSpPr>
                  <p:spPr>
                    <a:xfrm>
                      <a:off x="7325955" y="115573"/>
                      <a:ext cx="1651872" cy="369332"/>
                    </a:xfrm>
                    <a:prstGeom prst="rect">
                      <a:avLst/>
                    </a:prstGeom>
                  </p:spPr>
                  <p:txBody>
                    <a:bodyPr wrap="square">
                      <a:spAutoFit/>
                    </a:bodyPr>
                    <a:lstStyle/>
                    <a:p>
                      <a:r>
                        <a:rPr lang="en-US" b="0" i="1" dirty="0">
                          <a:latin typeface="Times New Roman" panose="02020603050405020304" pitchFamily="18" charset="0"/>
                          <a:ea typeface="MS Mincho" panose="02020609040205080304" pitchFamily="49" charset="-128"/>
                          <a:cs typeface="Times New Roman" panose="02020603050405020304" pitchFamily="18" charset="0"/>
                        </a:rPr>
                        <a:t>&amp;   F</a:t>
                      </a:r>
                      <a14:m>
                        <m:oMath xmlns:m="http://schemas.openxmlformats.org/officeDocument/2006/math">
                          <m:r>
                            <a:rPr lang="en-US" b="0" i="1" smtClean="0">
                              <a:latin typeface="Cambria Math" panose="02040503050406030204" pitchFamily="18" charset="0"/>
                              <a:ea typeface="MS Mincho" panose="02020609040205080304" pitchFamily="49" charset="-128"/>
                              <a:cs typeface="Vrinda" panose="020B0502040204020203" pitchFamily="34" charset="0"/>
                            </a:rPr>
                            <m:t>𝑎𝑙𝑠𝑒</m:t>
                          </m:r>
                          <m:r>
                            <a:rPr lang="en-US" i="1" smtClean="0">
                              <a:latin typeface="Cambria Math" panose="02040503050406030204" pitchFamily="18" charset="0"/>
                              <a:ea typeface="MS Mincho" panose="02020609040205080304" pitchFamily="49" charset="-128"/>
                              <a:cs typeface="Vrinda" panose="020B0502040204020203" pitchFamily="34" charset="0"/>
                            </a:rPr>
                            <m:t> </m:t>
                          </m:r>
                          <m:r>
                            <a:rPr lang="en-US" b="0" i="1" smtClean="0">
                              <a:latin typeface="Cambria Math" panose="02040503050406030204" pitchFamily="18" charset="0"/>
                              <a:ea typeface="MS Mincho" panose="02020609040205080304" pitchFamily="49" charset="-128"/>
                              <a:cs typeface="Vrinda" panose="020B0502040204020203" pitchFamily="34" charset="0"/>
                            </a:rPr>
                            <m:t>𝐸𝑣𝑒𝑛𝑡𝑠</m:t>
                          </m:r>
                        </m:oMath>
                      </a14:m>
                      <a:endParaRPr lang="en-US" i="1" dirty="0">
                        <a:latin typeface="Times New Roman" panose="02020603050405020304" pitchFamily="18" charset="0"/>
                        <a:cs typeface="Times New Roman" panose="02020603050405020304" pitchFamily="18" charset="0"/>
                      </a:endParaRPr>
                    </a:p>
                  </p:txBody>
                </p:sp>
              </mc:Choice>
              <mc:Fallback xmlns="">
                <p:sp>
                  <p:nvSpPr>
                    <p:cNvPr id="28" name="Rectangle 27">
                      <a:extLst>
                        <a:ext uri="{FF2B5EF4-FFF2-40B4-BE49-F238E27FC236}">
                          <a16:creationId xmlns:a16="http://schemas.microsoft.com/office/drawing/2014/main" id="{54A9B3B3-5F51-486F-B204-A99EEEA3D3B0}"/>
                        </a:ext>
                      </a:extLst>
                    </p:cNvPr>
                    <p:cNvSpPr>
                      <a:spLocks noRot="1" noChangeAspect="1" noMove="1" noResize="1" noEditPoints="1" noAdjustHandles="1" noChangeArrowheads="1" noChangeShapeType="1" noTextEdit="1"/>
                    </p:cNvSpPr>
                    <p:nvPr/>
                  </p:nvSpPr>
                  <p:spPr>
                    <a:xfrm>
                      <a:off x="7325955" y="115573"/>
                      <a:ext cx="1651872" cy="369332"/>
                    </a:xfrm>
                    <a:prstGeom prst="rect">
                      <a:avLst/>
                    </a:prstGeom>
                    <a:blipFill>
                      <a:blip r:embed="rId11"/>
                      <a:stretch>
                        <a:fillRect l="-2795" t="-8197" b="-24590"/>
                      </a:stretch>
                    </a:blipFill>
                  </p:spPr>
                  <p:txBody>
                    <a:bodyPr/>
                    <a:lstStyle/>
                    <a:p>
                      <a:r>
                        <a:rPr lang="en-US">
                          <a:noFill/>
                        </a:rPr>
                        <a:t> </a:t>
                      </a:r>
                    </a:p>
                  </p:txBody>
                </p:sp>
              </mc:Fallback>
            </mc:AlternateContent>
            <p:sp>
              <p:nvSpPr>
                <p:cNvPr id="21" name="Arrow: Up 20">
                  <a:extLst>
                    <a:ext uri="{FF2B5EF4-FFF2-40B4-BE49-F238E27FC236}">
                      <a16:creationId xmlns:a16="http://schemas.microsoft.com/office/drawing/2014/main" id="{988D96E9-E293-4764-962B-FB382DA334E0}"/>
                    </a:ext>
                  </a:extLst>
                </p:cNvPr>
                <p:cNvSpPr/>
                <p:nvPr/>
              </p:nvSpPr>
              <p:spPr>
                <a:xfrm rot="10800000">
                  <a:off x="8831874" y="158826"/>
                  <a:ext cx="133003" cy="2435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4" name="Text Placeholder 19">
            <a:extLst>
              <a:ext uri="{FF2B5EF4-FFF2-40B4-BE49-F238E27FC236}">
                <a16:creationId xmlns:a16="http://schemas.microsoft.com/office/drawing/2014/main" id="{F338BC14-5757-465E-B421-373FBFB3AEF9}"/>
              </a:ext>
            </a:extLst>
          </p:cNvPr>
          <p:cNvSpPr txBox="1">
            <a:spLocks/>
          </p:cNvSpPr>
          <p:nvPr/>
        </p:nvSpPr>
        <p:spPr>
          <a:xfrm>
            <a:off x="50784" y="588657"/>
            <a:ext cx="7679610" cy="36270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defRPr/>
            </a:pPr>
            <a:r>
              <a:rPr lang="en-US" sz="1800" dirty="0">
                <a:latin typeface="Times New Roman" panose="02020603050405020304" pitchFamily="18" charset="0"/>
                <a:cs typeface="Times New Roman" panose="02020603050405020304" pitchFamily="18" charset="0"/>
              </a:rPr>
              <a:t>Implementing several classification models to forecasts solar power ramp events</a:t>
            </a:r>
          </a:p>
        </p:txBody>
      </p:sp>
      <p:sp>
        <p:nvSpPr>
          <p:cNvPr id="25" name="TextBox 24">
            <a:extLst>
              <a:ext uri="{FF2B5EF4-FFF2-40B4-BE49-F238E27FC236}">
                <a16:creationId xmlns:a16="http://schemas.microsoft.com/office/drawing/2014/main" id="{6A98E953-36A9-4A44-A601-9F7AC74F7A8F}"/>
              </a:ext>
            </a:extLst>
          </p:cNvPr>
          <p:cNvSpPr txBox="1"/>
          <p:nvPr/>
        </p:nvSpPr>
        <p:spPr>
          <a:xfrm>
            <a:off x="628650" y="6281908"/>
            <a:ext cx="7821454"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Distribution of the classes of solar power ramp events at threshold (</a:t>
            </a:r>
            <a:r>
              <a:rPr lang="en-US" sz="1600" dirty="0" err="1">
                <a:latin typeface="Times New Roman" panose="02020603050405020304" pitchFamily="18" charset="0"/>
                <a:cs typeface="Times New Roman" panose="02020603050405020304" pitchFamily="18" charset="0"/>
              </a:rPr>
              <a:t>Tsh</a:t>
            </a:r>
            <a:r>
              <a:rPr lang="en-US" sz="1600" dirty="0">
                <a:latin typeface="Times New Roman" panose="02020603050405020304" pitchFamily="18" charset="0"/>
                <a:cs typeface="Times New Roman" panose="02020603050405020304" pitchFamily="18" charset="0"/>
              </a:rPr>
              <a:t>) =0.4pu/hr.</a:t>
            </a:r>
          </a:p>
        </p:txBody>
      </p:sp>
      <p:sp>
        <p:nvSpPr>
          <p:cNvPr id="26" name="TextBox 25">
            <a:extLst>
              <a:ext uri="{FF2B5EF4-FFF2-40B4-BE49-F238E27FC236}">
                <a16:creationId xmlns:a16="http://schemas.microsoft.com/office/drawing/2014/main" id="{CB1D1710-FA67-4412-882A-64B3CB722383}"/>
              </a:ext>
            </a:extLst>
          </p:cNvPr>
          <p:cNvSpPr txBox="1"/>
          <p:nvPr/>
        </p:nvSpPr>
        <p:spPr>
          <a:xfrm>
            <a:off x="437329" y="3270746"/>
            <a:ext cx="4468188" cy="338554"/>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Classes of solar power ramp events in the case study</a:t>
            </a:r>
            <a:endParaRPr lang="en-US" sz="1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81149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Number Placeholder 2">
            <a:extLst>
              <a:ext uri="{FF2B5EF4-FFF2-40B4-BE49-F238E27FC236}">
                <a16:creationId xmlns:a16="http://schemas.microsoft.com/office/drawing/2014/main" id="{1FC67596-33D0-4B9A-93EA-138000C8B39B}"/>
              </a:ext>
            </a:extLst>
          </p:cNvPr>
          <p:cNvSpPr txBox="1">
            <a:spLocks/>
          </p:cNvSpPr>
          <p:nvPr/>
        </p:nvSpPr>
        <p:spPr>
          <a:xfrm>
            <a:off x="6963627" y="6370865"/>
            <a:ext cx="2057400"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E7368CD-0EFD-4356-BCD4-9FE5F856A1D8}" type="slidenum">
              <a:rPr lang="en-US"/>
              <a:pPr/>
              <a:t>38</a:t>
            </a:fld>
            <a:endParaRPr lang="en-US" dirty="0"/>
          </a:p>
        </p:txBody>
      </p:sp>
      <p:sp>
        <p:nvSpPr>
          <p:cNvPr id="11" name="Rectangle 10">
            <a:extLst>
              <a:ext uri="{FF2B5EF4-FFF2-40B4-BE49-F238E27FC236}">
                <a16:creationId xmlns:a16="http://schemas.microsoft.com/office/drawing/2014/main" id="{BEF7427C-8B03-4228-8A7C-A9DC896DC3D9}"/>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AC8D669A-0D3B-46A5-9156-E8422C213F81}"/>
              </a:ext>
            </a:extLst>
          </p:cNvPr>
          <p:cNvGrpSpPr/>
          <p:nvPr/>
        </p:nvGrpSpPr>
        <p:grpSpPr>
          <a:xfrm>
            <a:off x="2318058" y="1791437"/>
            <a:ext cx="5148551" cy="2858449"/>
            <a:chOff x="2186652" y="2764950"/>
            <a:chExt cx="5401769" cy="2858449"/>
          </a:xfrm>
        </p:grpSpPr>
        <p:grpSp>
          <p:nvGrpSpPr>
            <p:cNvPr id="13" name="Group 12">
              <a:extLst>
                <a:ext uri="{FF2B5EF4-FFF2-40B4-BE49-F238E27FC236}">
                  <a16:creationId xmlns:a16="http://schemas.microsoft.com/office/drawing/2014/main" id="{F8E5616C-8FE0-4134-873A-A91CD7AC0E80}"/>
                </a:ext>
              </a:extLst>
            </p:cNvPr>
            <p:cNvGrpSpPr/>
            <p:nvPr/>
          </p:nvGrpSpPr>
          <p:grpSpPr>
            <a:xfrm>
              <a:off x="2188270" y="2764950"/>
              <a:ext cx="5400151" cy="2858449"/>
              <a:chOff x="2203210" y="2968486"/>
              <a:chExt cx="5400151" cy="2858449"/>
            </a:xfrm>
          </p:grpSpPr>
          <p:grpSp>
            <p:nvGrpSpPr>
              <p:cNvPr id="16" name="Group 15">
                <a:extLst>
                  <a:ext uri="{FF2B5EF4-FFF2-40B4-BE49-F238E27FC236}">
                    <a16:creationId xmlns:a16="http://schemas.microsoft.com/office/drawing/2014/main" id="{F4B39E98-5C69-4250-AF32-2DCCAA5691A6}"/>
                  </a:ext>
                </a:extLst>
              </p:cNvPr>
              <p:cNvGrpSpPr/>
              <p:nvPr/>
            </p:nvGrpSpPr>
            <p:grpSpPr>
              <a:xfrm>
                <a:off x="2203210" y="2968486"/>
                <a:ext cx="5400151" cy="2858449"/>
                <a:chOff x="3557495" y="3932304"/>
                <a:chExt cx="4882832" cy="2392318"/>
              </a:xfrm>
            </p:grpSpPr>
            <p:grpSp>
              <p:nvGrpSpPr>
                <p:cNvPr id="25" name="Group 24">
                  <a:extLst>
                    <a:ext uri="{FF2B5EF4-FFF2-40B4-BE49-F238E27FC236}">
                      <a16:creationId xmlns:a16="http://schemas.microsoft.com/office/drawing/2014/main" id="{1F917B7F-1B13-4ADA-8397-FC313EA8E0D9}"/>
                    </a:ext>
                  </a:extLst>
                </p:cNvPr>
                <p:cNvGrpSpPr/>
                <p:nvPr/>
              </p:nvGrpSpPr>
              <p:grpSpPr>
                <a:xfrm>
                  <a:off x="3557495" y="4039169"/>
                  <a:ext cx="4882832" cy="2285453"/>
                  <a:chOff x="1092452" y="114234"/>
                  <a:chExt cx="3566336" cy="1901754"/>
                </a:xfrm>
              </p:grpSpPr>
              <p:cxnSp>
                <p:nvCxnSpPr>
                  <p:cNvPr id="28" name="Straight Arrow Connector 27">
                    <a:extLst>
                      <a:ext uri="{FF2B5EF4-FFF2-40B4-BE49-F238E27FC236}">
                        <a16:creationId xmlns:a16="http://schemas.microsoft.com/office/drawing/2014/main" id="{3E76D9A9-2F1C-4712-AB7E-12489519D252}"/>
                      </a:ext>
                    </a:extLst>
                  </p:cNvPr>
                  <p:cNvCxnSpPr>
                    <a:cxnSpLocks/>
                    <a:stCxn id="26" idx="3"/>
                  </p:cNvCxnSpPr>
                  <p:nvPr/>
                </p:nvCxnSpPr>
                <p:spPr>
                  <a:xfrm>
                    <a:off x="1888390" y="114234"/>
                    <a:ext cx="951054" cy="416128"/>
                  </a:xfrm>
                  <a:prstGeom prst="straightConnector1">
                    <a:avLst/>
                  </a:prstGeom>
                  <a:noFill/>
                  <a:ln w="28575" cap="flat" cmpd="sng" algn="ctr">
                    <a:solidFill>
                      <a:sysClr val="windowText" lastClr="000000"/>
                    </a:solidFill>
                    <a:prstDash val="solid"/>
                    <a:miter lim="800000"/>
                    <a:headEnd type="none" w="med" len="med"/>
                    <a:tailEnd type="triangle" w="med" len="med"/>
                  </a:ln>
                  <a:effectLst/>
                </p:spPr>
              </p:cxnSp>
              <p:cxnSp>
                <p:nvCxnSpPr>
                  <p:cNvPr id="29" name="Straight Arrow Connector 28">
                    <a:extLst>
                      <a:ext uri="{FF2B5EF4-FFF2-40B4-BE49-F238E27FC236}">
                        <a16:creationId xmlns:a16="http://schemas.microsoft.com/office/drawing/2014/main" id="{F2D611E8-DB34-4AA8-95FA-E6634D0D0184}"/>
                      </a:ext>
                    </a:extLst>
                  </p:cNvPr>
                  <p:cNvCxnSpPr>
                    <a:cxnSpLocks/>
                    <a:stCxn id="27" idx="3"/>
                  </p:cNvCxnSpPr>
                  <p:nvPr/>
                </p:nvCxnSpPr>
                <p:spPr>
                  <a:xfrm>
                    <a:off x="1884717" y="323445"/>
                    <a:ext cx="948455" cy="309395"/>
                  </a:xfrm>
                  <a:prstGeom prst="straightConnector1">
                    <a:avLst/>
                  </a:prstGeom>
                  <a:noFill/>
                  <a:ln w="28575" cap="flat" cmpd="sng" algn="ctr">
                    <a:solidFill>
                      <a:sysClr val="windowText" lastClr="000000"/>
                    </a:solidFill>
                    <a:prstDash val="solid"/>
                    <a:miter lim="800000"/>
                    <a:headEnd type="none" w="med" len="med"/>
                    <a:tailEnd type="triangle" w="med" len="med"/>
                  </a:ln>
                  <a:effectLst/>
                </p:spPr>
              </p:cxnSp>
              <p:grpSp>
                <p:nvGrpSpPr>
                  <p:cNvPr id="30" name="Group 29">
                    <a:extLst>
                      <a:ext uri="{FF2B5EF4-FFF2-40B4-BE49-F238E27FC236}">
                        <a16:creationId xmlns:a16="http://schemas.microsoft.com/office/drawing/2014/main" id="{19549C68-0A07-44DF-8DD9-146D4C3D7658}"/>
                      </a:ext>
                    </a:extLst>
                  </p:cNvPr>
                  <p:cNvGrpSpPr/>
                  <p:nvPr/>
                </p:nvGrpSpPr>
                <p:grpSpPr>
                  <a:xfrm>
                    <a:off x="1092452" y="400747"/>
                    <a:ext cx="3566336" cy="1615241"/>
                    <a:chOff x="1092452" y="400747"/>
                    <a:chExt cx="3566336" cy="1615241"/>
                  </a:xfrm>
                </p:grpSpPr>
                <p:sp>
                  <p:nvSpPr>
                    <p:cNvPr id="31" name="Rounded Rectangle 53">
                      <a:extLst>
                        <a:ext uri="{FF2B5EF4-FFF2-40B4-BE49-F238E27FC236}">
                          <a16:creationId xmlns:a16="http://schemas.microsoft.com/office/drawing/2014/main" id="{6273CBE4-ABDD-4FEF-8792-6BE1AA0DB8C0}"/>
                        </a:ext>
                      </a:extLst>
                    </p:cNvPr>
                    <p:cNvSpPr/>
                    <p:nvPr/>
                  </p:nvSpPr>
                  <p:spPr>
                    <a:xfrm>
                      <a:off x="1099739" y="448689"/>
                      <a:ext cx="790282" cy="153578"/>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prstClr val="black"/>
                          </a:solidFill>
                          <a:latin typeface="Times New Roman" panose="02020603050405020304" pitchFamily="18" charset="0"/>
                          <a:ea typeface="ＭＳ 明朝"/>
                          <a:cs typeface="Times New Roman" panose="02020603050405020304" pitchFamily="18" charset="0"/>
                        </a:rPr>
                        <a:t>k</a:t>
                      </a:r>
                      <a:r>
                        <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NN</a:t>
                      </a:r>
                    </a:p>
                  </p:txBody>
                </p:sp>
                <p:sp>
                  <p:nvSpPr>
                    <p:cNvPr id="32" name="Rounded Rectangle 54">
                      <a:extLst>
                        <a:ext uri="{FF2B5EF4-FFF2-40B4-BE49-F238E27FC236}">
                          <a16:creationId xmlns:a16="http://schemas.microsoft.com/office/drawing/2014/main" id="{DE9EAC73-C7DF-4ACC-A68B-9F420227A33A}"/>
                        </a:ext>
                      </a:extLst>
                    </p:cNvPr>
                    <p:cNvSpPr/>
                    <p:nvPr/>
                  </p:nvSpPr>
                  <p:spPr>
                    <a:xfrm>
                      <a:off x="1092452" y="1729128"/>
                      <a:ext cx="790282" cy="286860"/>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Weather Data</a:t>
                      </a:r>
                    </a:p>
                  </p:txBody>
                </p:sp>
                <p:sp>
                  <p:nvSpPr>
                    <p:cNvPr id="33" name="Rounded Rectangle 55">
                      <a:extLst>
                        <a:ext uri="{FF2B5EF4-FFF2-40B4-BE49-F238E27FC236}">
                          <a16:creationId xmlns:a16="http://schemas.microsoft.com/office/drawing/2014/main" id="{F01F786F-FC38-463F-8369-9AE0593E72CF}"/>
                        </a:ext>
                      </a:extLst>
                    </p:cNvPr>
                    <p:cNvSpPr/>
                    <p:nvPr/>
                  </p:nvSpPr>
                  <p:spPr>
                    <a:xfrm>
                      <a:off x="2828745" y="400747"/>
                      <a:ext cx="948455" cy="866982"/>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lvl="0" algn="ctr" defTabSz="914400">
                        <a:defRPr/>
                      </a:pPr>
                      <a:r>
                        <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Ensemble Learning (RF) </a:t>
                      </a:r>
                      <a:r>
                        <a:rPr lang="en-US" sz="1400" kern="0" dirty="0">
                          <a:solidFill>
                            <a:prstClr val="black"/>
                          </a:solidFill>
                          <a:latin typeface="Times New Roman" panose="02020603050405020304" pitchFamily="18" charset="0"/>
                          <a:ea typeface="ＭＳ 明朝"/>
                          <a:cs typeface="Times New Roman" panose="02020603050405020304" pitchFamily="18" charset="0"/>
                        </a:rPr>
                        <a:t>for </a:t>
                      </a:r>
                      <a:r>
                        <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Combining of </a:t>
                      </a:r>
                      <a:r>
                        <a:rPr lang="en-US" sz="1400" kern="0" dirty="0">
                          <a:solidFill>
                            <a:prstClr val="black"/>
                          </a:solidFill>
                          <a:latin typeface="Times New Roman" panose="02020603050405020304" pitchFamily="18" charset="0"/>
                          <a:ea typeface="ＭＳ 明朝"/>
                          <a:cs typeface="Times New Roman" panose="02020603050405020304" pitchFamily="18" charset="0"/>
                        </a:rPr>
                        <a:t>Forecasts</a:t>
                      </a:r>
                      <a:endPar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endParaRPr>
                    </a:p>
                  </p:txBody>
                </p:sp>
                <p:sp>
                  <p:nvSpPr>
                    <p:cNvPr id="34" name="Rounded Rectangle 56">
                      <a:extLst>
                        <a:ext uri="{FF2B5EF4-FFF2-40B4-BE49-F238E27FC236}">
                          <a16:creationId xmlns:a16="http://schemas.microsoft.com/office/drawing/2014/main" id="{5DD36301-25B1-41AD-A38B-5658ABFDF406}"/>
                        </a:ext>
                      </a:extLst>
                    </p:cNvPr>
                    <p:cNvSpPr/>
                    <p:nvPr/>
                  </p:nvSpPr>
                  <p:spPr>
                    <a:xfrm>
                      <a:off x="3963995" y="591569"/>
                      <a:ext cx="694793" cy="506494"/>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Combined Forecasts</a:t>
                      </a:r>
                    </a:p>
                  </p:txBody>
                </p:sp>
                <p:cxnSp>
                  <p:nvCxnSpPr>
                    <p:cNvPr id="37" name="Straight Arrow Connector 36">
                      <a:extLst>
                        <a:ext uri="{FF2B5EF4-FFF2-40B4-BE49-F238E27FC236}">
                          <a16:creationId xmlns:a16="http://schemas.microsoft.com/office/drawing/2014/main" id="{6719925D-8B71-4B21-A3FC-2D67A80AB92B}"/>
                        </a:ext>
                      </a:extLst>
                    </p:cNvPr>
                    <p:cNvCxnSpPr>
                      <a:cxnSpLocks/>
                      <a:stCxn id="31" idx="3"/>
                    </p:cNvCxnSpPr>
                    <p:nvPr/>
                  </p:nvCxnSpPr>
                  <p:spPr>
                    <a:xfrm>
                      <a:off x="1890019" y="525478"/>
                      <a:ext cx="938720" cy="181017"/>
                    </a:xfrm>
                    <a:prstGeom prst="straightConnector1">
                      <a:avLst/>
                    </a:prstGeom>
                    <a:noFill/>
                    <a:ln w="28575" cap="flat" cmpd="sng" algn="ctr">
                      <a:solidFill>
                        <a:sysClr val="windowText" lastClr="000000"/>
                      </a:solidFill>
                      <a:prstDash val="solid"/>
                      <a:miter lim="800000"/>
                      <a:headEnd type="none" w="med" len="med"/>
                      <a:tailEnd type="triangle" w="med" len="med"/>
                    </a:ln>
                    <a:effectLst/>
                  </p:spPr>
                </p:cxnSp>
                <p:cxnSp>
                  <p:nvCxnSpPr>
                    <p:cNvPr id="38" name="Straight Arrow Connector 37">
                      <a:extLst>
                        <a:ext uri="{FF2B5EF4-FFF2-40B4-BE49-F238E27FC236}">
                          <a16:creationId xmlns:a16="http://schemas.microsoft.com/office/drawing/2014/main" id="{071E6783-28D9-44E0-AD4C-2124CFEEA3F1}"/>
                        </a:ext>
                      </a:extLst>
                    </p:cNvPr>
                    <p:cNvCxnSpPr>
                      <a:cxnSpLocks/>
                      <a:stCxn id="32" idx="3"/>
                    </p:cNvCxnSpPr>
                    <p:nvPr/>
                  </p:nvCxnSpPr>
                  <p:spPr>
                    <a:xfrm flipV="1">
                      <a:off x="1882734" y="1227012"/>
                      <a:ext cx="989685" cy="645547"/>
                    </a:xfrm>
                    <a:prstGeom prst="straightConnector1">
                      <a:avLst/>
                    </a:prstGeom>
                    <a:noFill/>
                    <a:ln w="28575" cap="flat" cmpd="sng" algn="ctr">
                      <a:solidFill>
                        <a:sysClr val="windowText" lastClr="000000"/>
                      </a:solidFill>
                      <a:prstDash val="solid"/>
                      <a:miter lim="800000"/>
                      <a:headEnd type="none" w="med" len="med"/>
                      <a:tailEnd type="triangle" w="med" len="med"/>
                    </a:ln>
                    <a:effectLst/>
                  </p:spPr>
                </p:cxnSp>
                <p:cxnSp>
                  <p:nvCxnSpPr>
                    <p:cNvPr id="39" name="Straight Arrow Connector 38">
                      <a:extLst>
                        <a:ext uri="{FF2B5EF4-FFF2-40B4-BE49-F238E27FC236}">
                          <a16:creationId xmlns:a16="http://schemas.microsoft.com/office/drawing/2014/main" id="{1EDF1ACA-CDB3-4129-9E68-05AE6F12DE85}"/>
                        </a:ext>
                      </a:extLst>
                    </p:cNvPr>
                    <p:cNvCxnSpPr>
                      <a:cxnSpLocks/>
                      <a:stCxn id="33" idx="3"/>
                      <a:endCxn id="34" idx="1"/>
                    </p:cNvCxnSpPr>
                    <p:nvPr/>
                  </p:nvCxnSpPr>
                  <p:spPr>
                    <a:xfrm>
                      <a:off x="3777200" y="834239"/>
                      <a:ext cx="186796" cy="10577"/>
                    </a:xfrm>
                    <a:prstGeom prst="straightConnector1">
                      <a:avLst/>
                    </a:prstGeom>
                    <a:noFill/>
                    <a:ln w="57150" cap="flat" cmpd="sng" algn="ctr">
                      <a:solidFill>
                        <a:sysClr val="windowText" lastClr="000000"/>
                      </a:solidFill>
                      <a:prstDash val="solid"/>
                      <a:miter lim="800000"/>
                      <a:headEnd type="none" w="med" len="med"/>
                      <a:tailEnd type="triangle" w="med" len="med"/>
                    </a:ln>
                    <a:effectLst/>
                  </p:spPr>
                </p:cxnSp>
              </p:grpSp>
            </p:grpSp>
            <p:sp>
              <p:nvSpPr>
                <p:cNvPr id="26" name="Rounded Rectangle 53">
                  <a:extLst>
                    <a:ext uri="{FF2B5EF4-FFF2-40B4-BE49-F238E27FC236}">
                      <a16:creationId xmlns:a16="http://schemas.microsoft.com/office/drawing/2014/main" id="{B68EBCDB-CE44-4C08-BE81-4DFDC0FCABA7}"/>
                    </a:ext>
                  </a:extLst>
                </p:cNvPr>
                <p:cNvSpPr/>
                <p:nvPr/>
              </p:nvSpPr>
              <p:spPr>
                <a:xfrm>
                  <a:off x="3565240" y="3932304"/>
                  <a:ext cx="1082010" cy="213726"/>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lvl="0" algn="ctr" defTabSz="914400">
                    <a:defRPr/>
                  </a:pPr>
                  <a:r>
                    <a:rPr lang="en-US" sz="1400" dirty="0">
                      <a:latin typeface="Times New Roman" panose="02020603050405020304" pitchFamily="18" charset="0"/>
                      <a:cs typeface="Times New Roman" panose="02020603050405020304" pitchFamily="18" charset="0"/>
                    </a:rPr>
                    <a:t>Naive Bayes</a:t>
                  </a:r>
                  <a:endPar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endParaRPr>
                </a:p>
              </p:txBody>
            </p:sp>
            <p:sp>
              <p:nvSpPr>
                <p:cNvPr id="27" name="Rounded Rectangle 53">
                  <a:extLst>
                    <a:ext uri="{FF2B5EF4-FFF2-40B4-BE49-F238E27FC236}">
                      <a16:creationId xmlns:a16="http://schemas.microsoft.com/office/drawing/2014/main" id="{B924A229-F8A6-4E57-9669-39ECDC8ACB21}"/>
                    </a:ext>
                  </a:extLst>
                </p:cNvPr>
                <p:cNvSpPr/>
                <p:nvPr/>
              </p:nvSpPr>
              <p:spPr>
                <a:xfrm>
                  <a:off x="3560212" y="4182834"/>
                  <a:ext cx="1082010" cy="215510"/>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lvl="0" algn="ctr" defTabSz="914400">
                    <a:defRPr/>
                  </a:pPr>
                  <a:r>
                    <a:rPr lang="en-US" sz="1400" dirty="0">
                      <a:latin typeface="Times New Roman" panose="02020603050405020304" pitchFamily="18" charset="0"/>
                      <a:cs typeface="Times New Roman" panose="02020603050405020304" pitchFamily="18" charset="0"/>
                    </a:rPr>
                    <a:t>LDA</a:t>
                  </a:r>
                  <a:endPar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endParaRPr>
                </a:p>
              </p:txBody>
            </p:sp>
          </p:grpSp>
          <p:sp>
            <p:nvSpPr>
              <p:cNvPr id="17" name="Rounded Rectangle 53">
                <a:extLst>
                  <a:ext uri="{FF2B5EF4-FFF2-40B4-BE49-F238E27FC236}">
                    <a16:creationId xmlns:a16="http://schemas.microsoft.com/office/drawing/2014/main" id="{EAE5AA90-6116-4EC1-AD2C-659D8AE66FDE}"/>
                  </a:ext>
                </a:extLst>
              </p:cNvPr>
              <p:cNvSpPr/>
              <p:nvPr/>
            </p:nvSpPr>
            <p:spPr>
              <a:xfrm>
                <a:off x="2225074" y="3862338"/>
                <a:ext cx="1196047" cy="220525"/>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prstClr val="black"/>
                    </a:solidFill>
                    <a:latin typeface="Times New Roman" panose="02020603050405020304" pitchFamily="18" charset="0"/>
                    <a:ea typeface="ＭＳ 明朝"/>
                    <a:cs typeface="Times New Roman" panose="02020603050405020304" pitchFamily="18" charset="0"/>
                  </a:rPr>
                  <a:t>DT</a:t>
                </a:r>
                <a:endPar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endParaRPr>
              </a:p>
            </p:txBody>
          </p:sp>
          <p:cxnSp>
            <p:nvCxnSpPr>
              <p:cNvPr id="18" name="Straight Arrow Connector 17">
                <a:extLst>
                  <a:ext uri="{FF2B5EF4-FFF2-40B4-BE49-F238E27FC236}">
                    <a16:creationId xmlns:a16="http://schemas.microsoft.com/office/drawing/2014/main" id="{DC8DB18C-36BF-40BC-995E-B901EB74D462}"/>
                  </a:ext>
                </a:extLst>
              </p:cNvPr>
              <p:cNvCxnSpPr>
                <a:cxnSpLocks/>
                <a:stCxn id="17" idx="3"/>
              </p:cNvCxnSpPr>
              <p:nvPr/>
            </p:nvCxnSpPr>
            <p:spPr>
              <a:xfrm>
                <a:off x="3421121" y="3972601"/>
                <a:ext cx="1411177" cy="102936"/>
              </a:xfrm>
              <a:prstGeom prst="straightConnector1">
                <a:avLst/>
              </a:prstGeom>
              <a:noFill/>
              <a:ln w="28575" cap="flat" cmpd="sng" algn="ctr">
                <a:solidFill>
                  <a:sysClr val="windowText" lastClr="000000"/>
                </a:solidFill>
                <a:prstDash val="solid"/>
                <a:miter lim="800000"/>
                <a:headEnd type="none" w="med" len="med"/>
                <a:tailEnd type="triangle" w="med" len="med"/>
              </a:ln>
              <a:effectLst/>
            </p:spPr>
          </p:cxnSp>
          <p:sp>
            <p:nvSpPr>
              <p:cNvPr id="19" name="Rounded Rectangle 53">
                <a:extLst>
                  <a:ext uri="{FF2B5EF4-FFF2-40B4-BE49-F238E27FC236}">
                    <a16:creationId xmlns:a16="http://schemas.microsoft.com/office/drawing/2014/main" id="{42EEC9F4-067E-47EE-B2E9-28D36EC4F354}"/>
                  </a:ext>
                </a:extLst>
              </p:cNvPr>
              <p:cNvSpPr/>
              <p:nvPr/>
            </p:nvSpPr>
            <p:spPr>
              <a:xfrm>
                <a:off x="2211736" y="4160854"/>
                <a:ext cx="1196047" cy="220525"/>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lvl="0" algn="ctr" defTabSz="914400">
                  <a:defRPr/>
                </a:pPr>
                <a:r>
                  <a:rPr lang="en-US" sz="1400" dirty="0">
                    <a:latin typeface="Times New Roman" panose="02020603050405020304" pitchFamily="18" charset="0"/>
                    <a:cs typeface="Times New Roman" panose="02020603050405020304" pitchFamily="18" charset="0"/>
                  </a:rPr>
                  <a:t>Log. Reg</a:t>
                </a:r>
                <a:endPar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endParaRPr>
              </a:p>
            </p:txBody>
          </p:sp>
          <p:cxnSp>
            <p:nvCxnSpPr>
              <p:cNvPr id="20" name="Straight Arrow Connector 19">
                <a:extLst>
                  <a:ext uri="{FF2B5EF4-FFF2-40B4-BE49-F238E27FC236}">
                    <a16:creationId xmlns:a16="http://schemas.microsoft.com/office/drawing/2014/main" id="{CF3073EF-F3C2-4A24-A695-1697DC6056D8}"/>
                  </a:ext>
                </a:extLst>
              </p:cNvPr>
              <p:cNvCxnSpPr>
                <a:cxnSpLocks/>
                <a:stCxn id="19" idx="3"/>
              </p:cNvCxnSpPr>
              <p:nvPr/>
            </p:nvCxnSpPr>
            <p:spPr>
              <a:xfrm flipV="1">
                <a:off x="3407783" y="4207127"/>
                <a:ext cx="1424515" cy="63990"/>
              </a:xfrm>
              <a:prstGeom prst="straightConnector1">
                <a:avLst/>
              </a:prstGeom>
              <a:noFill/>
              <a:ln w="28575" cap="flat" cmpd="sng" algn="ctr">
                <a:solidFill>
                  <a:sysClr val="windowText" lastClr="000000"/>
                </a:solidFill>
                <a:prstDash val="solid"/>
                <a:miter lim="800000"/>
                <a:headEnd type="none" w="med" len="med"/>
                <a:tailEnd type="triangle" w="med" len="med"/>
              </a:ln>
              <a:effectLst/>
            </p:spPr>
          </p:cxnSp>
          <p:sp>
            <p:nvSpPr>
              <p:cNvPr id="21" name="Rounded Rectangle 53">
                <a:extLst>
                  <a:ext uri="{FF2B5EF4-FFF2-40B4-BE49-F238E27FC236}">
                    <a16:creationId xmlns:a16="http://schemas.microsoft.com/office/drawing/2014/main" id="{3DFEAE83-D894-4BAB-A74A-B43E16F7392B}"/>
                  </a:ext>
                </a:extLst>
              </p:cNvPr>
              <p:cNvSpPr/>
              <p:nvPr/>
            </p:nvSpPr>
            <p:spPr>
              <a:xfrm>
                <a:off x="2211736" y="4446973"/>
                <a:ext cx="1196047" cy="220525"/>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a:solidFill>
                      <a:prstClr val="black"/>
                    </a:solidFill>
                    <a:latin typeface="Times New Roman" panose="02020603050405020304" pitchFamily="18" charset="0"/>
                    <a:ea typeface="ＭＳ 明朝"/>
                    <a:cs typeface="Times New Roman" panose="02020603050405020304" pitchFamily="18" charset="0"/>
                  </a:rPr>
                  <a:t>RF</a:t>
                </a:r>
                <a:endPar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endParaRPr>
              </a:p>
            </p:txBody>
          </p:sp>
          <p:cxnSp>
            <p:nvCxnSpPr>
              <p:cNvPr id="22" name="Straight Arrow Connector 21">
                <a:extLst>
                  <a:ext uri="{FF2B5EF4-FFF2-40B4-BE49-F238E27FC236}">
                    <a16:creationId xmlns:a16="http://schemas.microsoft.com/office/drawing/2014/main" id="{EBFE4F65-440E-4BD5-994F-EC197516698C}"/>
                  </a:ext>
                </a:extLst>
              </p:cNvPr>
              <p:cNvCxnSpPr>
                <a:cxnSpLocks/>
                <a:stCxn id="21" idx="3"/>
              </p:cNvCxnSpPr>
              <p:nvPr/>
            </p:nvCxnSpPr>
            <p:spPr>
              <a:xfrm flipV="1">
                <a:off x="3407783" y="4336054"/>
                <a:ext cx="1418624" cy="221182"/>
              </a:xfrm>
              <a:prstGeom prst="straightConnector1">
                <a:avLst/>
              </a:prstGeom>
              <a:noFill/>
              <a:ln w="28575" cap="flat" cmpd="sng" algn="ctr">
                <a:solidFill>
                  <a:sysClr val="windowText" lastClr="000000"/>
                </a:solidFill>
                <a:prstDash val="solid"/>
                <a:miter lim="800000"/>
                <a:headEnd type="none" w="med" len="med"/>
                <a:tailEnd type="triangle" w="med" len="med"/>
              </a:ln>
              <a:effectLst/>
            </p:spPr>
          </p:cxnSp>
          <p:sp>
            <p:nvSpPr>
              <p:cNvPr id="23" name="Rounded Rectangle 53">
                <a:extLst>
                  <a:ext uri="{FF2B5EF4-FFF2-40B4-BE49-F238E27FC236}">
                    <a16:creationId xmlns:a16="http://schemas.microsoft.com/office/drawing/2014/main" id="{5CE281E3-BCB6-43A7-A211-0BC8D78F8A37}"/>
                  </a:ext>
                </a:extLst>
              </p:cNvPr>
              <p:cNvSpPr/>
              <p:nvPr/>
            </p:nvSpPr>
            <p:spPr>
              <a:xfrm>
                <a:off x="2217628" y="4733229"/>
                <a:ext cx="1196047" cy="220525"/>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SVM</a:t>
                </a:r>
              </a:p>
            </p:txBody>
          </p:sp>
          <p:cxnSp>
            <p:nvCxnSpPr>
              <p:cNvPr id="24" name="Straight Arrow Connector 23">
                <a:extLst>
                  <a:ext uri="{FF2B5EF4-FFF2-40B4-BE49-F238E27FC236}">
                    <a16:creationId xmlns:a16="http://schemas.microsoft.com/office/drawing/2014/main" id="{A8BA7CB2-BCB0-469D-BEEF-CEC2F6FCCB02}"/>
                  </a:ext>
                </a:extLst>
              </p:cNvPr>
              <p:cNvCxnSpPr>
                <a:cxnSpLocks/>
                <a:stCxn id="23" idx="3"/>
              </p:cNvCxnSpPr>
              <p:nvPr/>
            </p:nvCxnSpPr>
            <p:spPr>
              <a:xfrm flipV="1">
                <a:off x="3413673" y="4473506"/>
                <a:ext cx="1412733" cy="369986"/>
              </a:xfrm>
              <a:prstGeom prst="straightConnector1">
                <a:avLst/>
              </a:prstGeom>
              <a:noFill/>
              <a:ln w="28575" cap="flat" cmpd="sng" algn="ctr">
                <a:solidFill>
                  <a:sysClr val="windowText" lastClr="000000"/>
                </a:solidFill>
                <a:prstDash val="solid"/>
                <a:miter lim="800000"/>
                <a:headEnd type="none" w="med" len="med"/>
                <a:tailEnd type="triangle" w="med" len="med"/>
              </a:ln>
              <a:effectLst/>
            </p:spPr>
          </p:cxnSp>
        </p:grpSp>
        <p:sp>
          <p:nvSpPr>
            <p:cNvPr id="14" name="Rounded Rectangle 53">
              <a:extLst>
                <a:ext uri="{FF2B5EF4-FFF2-40B4-BE49-F238E27FC236}">
                  <a16:creationId xmlns:a16="http://schemas.microsoft.com/office/drawing/2014/main" id="{22BD6ED9-0BEF-4B4A-80D3-2BA2F0D3F0B4}"/>
                </a:ext>
              </a:extLst>
            </p:cNvPr>
            <p:cNvSpPr/>
            <p:nvPr/>
          </p:nvSpPr>
          <p:spPr>
            <a:xfrm>
              <a:off x="2186652" y="4814132"/>
              <a:ext cx="1196047" cy="220525"/>
            </a:xfrm>
            <a:prstGeom prst="roundRect">
              <a:avLst/>
            </a:prstGeom>
            <a:solidFill>
              <a:sysClr val="window" lastClr="FFFFFF"/>
            </a:solid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ANN</a:t>
              </a:r>
            </a:p>
          </p:txBody>
        </p:sp>
        <p:cxnSp>
          <p:nvCxnSpPr>
            <p:cNvPr id="15" name="Straight Arrow Connector 14">
              <a:extLst>
                <a:ext uri="{FF2B5EF4-FFF2-40B4-BE49-F238E27FC236}">
                  <a16:creationId xmlns:a16="http://schemas.microsoft.com/office/drawing/2014/main" id="{B1DEAE0C-9A0C-4713-8B11-899544E76358}"/>
                </a:ext>
              </a:extLst>
            </p:cNvPr>
            <p:cNvCxnSpPr>
              <a:cxnSpLocks/>
              <a:stCxn id="14" idx="3"/>
            </p:cNvCxnSpPr>
            <p:nvPr/>
          </p:nvCxnSpPr>
          <p:spPr>
            <a:xfrm flipV="1">
              <a:off x="3382699" y="4397974"/>
              <a:ext cx="1427213" cy="526421"/>
            </a:xfrm>
            <a:prstGeom prst="straightConnector1">
              <a:avLst/>
            </a:prstGeom>
            <a:noFill/>
            <a:ln w="28575" cap="flat" cmpd="sng" algn="ctr">
              <a:solidFill>
                <a:sysClr val="windowText" lastClr="000000"/>
              </a:solidFill>
              <a:prstDash val="solid"/>
              <a:miter lim="800000"/>
              <a:headEnd type="none" w="med" len="med"/>
              <a:tailEnd type="triangle" w="med" len="med"/>
            </a:ln>
            <a:effectLst/>
          </p:spPr>
        </p:cxnSp>
      </p:grpSp>
      <p:sp>
        <p:nvSpPr>
          <p:cNvPr id="40" name="TextBox 39">
            <a:extLst>
              <a:ext uri="{FF2B5EF4-FFF2-40B4-BE49-F238E27FC236}">
                <a16:creationId xmlns:a16="http://schemas.microsoft.com/office/drawing/2014/main" id="{ADD1A995-B6F7-49EC-AC65-F472D97960A0}"/>
              </a:ext>
            </a:extLst>
          </p:cNvPr>
          <p:cNvSpPr txBox="1"/>
          <p:nvPr/>
        </p:nvSpPr>
        <p:spPr>
          <a:xfrm>
            <a:off x="516140" y="4818365"/>
            <a:ext cx="7727911"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Combining classification models for solar power ramp event forecasting</a:t>
            </a:r>
          </a:p>
        </p:txBody>
      </p:sp>
      <p:sp>
        <p:nvSpPr>
          <p:cNvPr id="41" name="TextBox 40">
            <a:extLst>
              <a:ext uri="{FF2B5EF4-FFF2-40B4-BE49-F238E27FC236}">
                <a16:creationId xmlns:a16="http://schemas.microsoft.com/office/drawing/2014/main" id="{E7B00B65-5162-4F66-AC52-54589533BF2B}"/>
              </a:ext>
            </a:extLst>
          </p:cNvPr>
          <p:cNvSpPr txBox="1"/>
          <p:nvPr/>
        </p:nvSpPr>
        <p:spPr>
          <a:xfrm>
            <a:off x="2151516" y="5259598"/>
            <a:ext cx="4671753" cy="369332"/>
          </a:xfrm>
          <a:prstGeom prst="rect">
            <a:avLst/>
          </a:prstGeom>
          <a:noFill/>
          <a:ln>
            <a:noFill/>
          </a:ln>
        </p:spPr>
        <p:txBody>
          <a:bodyPr wrap="square" rtlCol="0">
            <a:spAutoFit/>
          </a:bodyPr>
          <a:lstStyle/>
          <a:p>
            <a:r>
              <a:rPr lang="en-US" i="1" dirty="0" err="1">
                <a:latin typeface="Times New Roman" panose="02020603050405020304" pitchFamily="18" charset="0"/>
                <a:cs typeface="Times New Roman" panose="02020603050405020304" pitchFamily="18" charset="0"/>
              </a:rPr>
              <a:t>F</a:t>
            </a:r>
            <a:r>
              <a:rPr lang="en-US" i="1" baseline="-25000" dirty="0" err="1">
                <a:latin typeface="Times New Roman" panose="02020603050405020304" pitchFamily="18" charset="0"/>
                <a:cs typeface="Times New Roman" panose="02020603050405020304" pitchFamily="18" charset="0"/>
              </a:rPr>
              <a:t>comb</a:t>
            </a:r>
            <a:r>
              <a:rPr lang="en-US" i="1" dirty="0">
                <a:latin typeface="Times New Roman" panose="02020603050405020304" pitchFamily="18" charset="0"/>
                <a:cs typeface="Times New Roman" panose="02020603050405020304" pitchFamily="18" charset="0"/>
              </a:rPr>
              <a:t>=W</a:t>
            </a:r>
            <a:r>
              <a:rPr lang="en-US" i="1" baseline="-25000" dirty="0">
                <a:latin typeface="Times New Roman" panose="02020603050405020304" pitchFamily="18" charset="0"/>
                <a:cs typeface="Times New Roman" panose="02020603050405020304" pitchFamily="18" charset="0"/>
              </a:rPr>
              <a:t>A</a:t>
            </a:r>
            <a:r>
              <a:rPr lang="en-US" i="1" dirty="0">
                <a:latin typeface="Times New Roman" panose="02020603050405020304" pitchFamily="18" charset="0"/>
                <a:cs typeface="Times New Roman" panose="02020603050405020304" pitchFamily="18" charset="0"/>
              </a:rPr>
              <a:t>*M</a:t>
            </a:r>
            <a:r>
              <a:rPr lang="en-US" i="1" baseline="-25000" dirty="0">
                <a:latin typeface="Times New Roman" panose="02020603050405020304" pitchFamily="18" charset="0"/>
                <a:cs typeface="Times New Roman" panose="02020603050405020304" pitchFamily="18" charset="0"/>
              </a:rPr>
              <a:t>A</a:t>
            </a:r>
            <a:r>
              <a:rPr lang="en-US" i="1" dirty="0">
                <a:latin typeface="Times New Roman" panose="02020603050405020304" pitchFamily="18" charset="0"/>
                <a:cs typeface="Times New Roman" panose="02020603050405020304" pitchFamily="18" charset="0"/>
              </a:rPr>
              <a:t>+ W</a:t>
            </a:r>
            <a:r>
              <a:rPr lang="en-US" i="1" baseline="-25000" dirty="0">
                <a:latin typeface="Times New Roman" panose="02020603050405020304" pitchFamily="18" charset="0"/>
                <a:cs typeface="Times New Roman" panose="02020603050405020304" pitchFamily="18" charset="0"/>
              </a:rPr>
              <a:t>B</a:t>
            </a:r>
            <a:r>
              <a:rPr lang="en-US" i="1" dirty="0">
                <a:latin typeface="Times New Roman" panose="02020603050405020304" pitchFamily="18" charset="0"/>
                <a:cs typeface="Times New Roman" panose="02020603050405020304" pitchFamily="18" charset="0"/>
              </a:rPr>
              <a:t>*M</a:t>
            </a:r>
            <a:r>
              <a:rPr lang="en-US" i="1" baseline="-25000" dirty="0">
                <a:latin typeface="Times New Roman" panose="02020603050405020304" pitchFamily="18" charset="0"/>
                <a:cs typeface="Times New Roman" panose="02020603050405020304" pitchFamily="18" charset="0"/>
              </a:rPr>
              <a:t>B</a:t>
            </a:r>
            <a:r>
              <a:rPr lang="en-US" i="1" dirty="0">
                <a:latin typeface="Times New Roman" panose="02020603050405020304" pitchFamily="18" charset="0"/>
                <a:cs typeface="Times New Roman" panose="02020603050405020304" pitchFamily="18" charset="0"/>
              </a:rPr>
              <a:t> + W</a:t>
            </a:r>
            <a:r>
              <a:rPr lang="en-US" i="1" baseline="-25000" dirty="0">
                <a:latin typeface="Times New Roman" panose="02020603050405020304" pitchFamily="18" charset="0"/>
                <a:cs typeface="Times New Roman" panose="02020603050405020304" pitchFamily="18" charset="0"/>
              </a:rPr>
              <a:t>C</a:t>
            </a:r>
            <a:r>
              <a:rPr lang="en-US" i="1" dirty="0">
                <a:latin typeface="Times New Roman" panose="02020603050405020304" pitchFamily="18" charset="0"/>
                <a:cs typeface="Times New Roman" panose="02020603050405020304" pitchFamily="18" charset="0"/>
              </a:rPr>
              <a:t>*M</a:t>
            </a:r>
            <a:r>
              <a:rPr lang="en-US" i="1" baseline="-25000" dirty="0">
                <a:latin typeface="Times New Roman" panose="02020603050405020304" pitchFamily="18" charset="0"/>
                <a:cs typeface="Times New Roman" panose="02020603050405020304" pitchFamily="18" charset="0"/>
              </a:rPr>
              <a:t>C</a:t>
            </a:r>
            <a:r>
              <a:rPr lang="en-US" i="1" dirty="0">
                <a:latin typeface="Times New Roman" panose="02020603050405020304" pitchFamily="18" charset="0"/>
                <a:cs typeface="Times New Roman" panose="02020603050405020304" pitchFamily="18" charset="0"/>
              </a:rPr>
              <a:t> ….+ W</a:t>
            </a:r>
            <a:r>
              <a:rPr lang="en-US" i="1" baseline="-25000" dirty="0">
                <a:latin typeface="Times New Roman" panose="02020603050405020304" pitchFamily="18" charset="0"/>
                <a:cs typeface="Times New Roman" panose="02020603050405020304" pitchFamily="18" charset="0"/>
              </a:rPr>
              <a:t>N</a:t>
            </a:r>
            <a:r>
              <a:rPr lang="en-US" i="1" dirty="0">
                <a:latin typeface="Times New Roman" panose="02020603050405020304" pitchFamily="18" charset="0"/>
                <a:cs typeface="Times New Roman" panose="02020603050405020304" pitchFamily="18" charset="0"/>
              </a:rPr>
              <a:t>*M</a:t>
            </a:r>
            <a:r>
              <a:rPr lang="en-US" i="1" baseline="-25000" dirty="0">
                <a:latin typeface="Times New Roman" panose="02020603050405020304" pitchFamily="18" charset="0"/>
                <a:cs typeface="Times New Roman" panose="02020603050405020304" pitchFamily="18" charset="0"/>
              </a:rPr>
              <a:t>N</a:t>
            </a:r>
            <a:endParaRPr lang="en-US" i="1" dirty="0">
              <a:latin typeface="Times New Roman" panose="02020603050405020304" pitchFamily="18" charset="0"/>
              <a:cs typeface="Times New Roman" panose="02020603050405020304" pitchFamily="18" charset="0"/>
            </a:endParaRPr>
          </a:p>
        </p:txBody>
      </p:sp>
      <p:sp>
        <p:nvSpPr>
          <p:cNvPr id="42" name="Rectangle 41">
            <a:extLst>
              <a:ext uri="{FF2B5EF4-FFF2-40B4-BE49-F238E27FC236}">
                <a16:creationId xmlns:a16="http://schemas.microsoft.com/office/drawing/2014/main" id="{EA0279BB-47D7-45AD-83E7-3DA4E345A1C6}"/>
              </a:ext>
            </a:extLst>
          </p:cNvPr>
          <p:cNvSpPr/>
          <p:nvPr/>
        </p:nvSpPr>
        <p:spPr>
          <a:xfrm>
            <a:off x="121386" y="5725063"/>
            <a:ext cx="4535472"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where </a:t>
            </a:r>
            <a:r>
              <a:rPr lang="en-US" sz="1400" i="1" dirty="0">
                <a:latin typeface="Times New Roman" panose="02020603050405020304" pitchFamily="18" charset="0"/>
                <a:cs typeface="Times New Roman" panose="02020603050405020304" pitchFamily="18" charset="0"/>
              </a:rPr>
              <a:t>W</a:t>
            </a:r>
            <a:r>
              <a:rPr lang="en-US" sz="1400" i="1" baseline="-25000" dirty="0">
                <a:latin typeface="Times New Roman" panose="02020603050405020304" pitchFamily="18" charset="0"/>
                <a:cs typeface="Times New Roman" panose="02020603050405020304" pitchFamily="18" charset="0"/>
              </a:rPr>
              <a:t>A</a:t>
            </a:r>
            <a:r>
              <a:rPr lang="en-US" sz="1400" baseline="-25000" dirty="0">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is an assigned weight for an outcome of model (</a:t>
            </a:r>
            <a:r>
              <a:rPr lang="en-US" sz="1400" i="1" dirty="0">
                <a:latin typeface="Times New Roman" panose="02020603050405020304" pitchFamily="18" charset="0"/>
                <a:cs typeface="Times New Roman" panose="02020603050405020304" pitchFamily="18" charset="0"/>
              </a:rPr>
              <a:t>A</a:t>
            </a:r>
            <a:r>
              <a:rPr lang="en-US" sz="1400" dirty="0">
                <a:latin typeface="Times New Roman" panose="02020603050405020304" pitchFamily="18" charset="0"/>
                <a:cs typeface="Times New Roman" panose="02020603050405020304" pitchFamily="18" charset="0"/>
              </a:rPr>
              <a:t>)</a:t>
            </a:r>
            <a:endParaRPr lang="en-US" sz="1400" dirty="0"/>
          </a:p>
        </p:txBody>
      </p:sp>
      <p:sp>
        <p:nvSpPr>
          <p:cNvPr id="43" name="Text Placeholder 19">
            <a:extLst>
              <a:ext uri="{FF2B5EF4-FFF2-40B4-BE49-F238E27FC236}">
                <a16:creationId xmlns:a16="http://schemas.microsoft.com/office/drawing/2014/main" id="{86548C43-023B-455A-863C-AF61704DADC1}"/>
              </a:ext>
            </a:extLst>
          </p:cNvPr>
          <p:cNvSpPr txBox="1">
            <a:spLocks/>
          </p:cNvSpPr>
          <p:nvPr/>
        </p:nvSpPr>
        <p:spPr>
          <a:xfrm>
            <a:off x="50784" y="588657"/>
            <a:ext cx="7679610" cy="36270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defRPr/>
            </a:pPr>
            <a:r>
              <a:rPr lang="en-US" sz="1800" dirty="0">
                <a:latin typeface="Times New Roman" panose="02020603050405020304" pitchFamily="18" charset="0"/>
                <a:cs typeface="Times New Roman" panose="02020603050405020304" pitchFamily="18" charset="0"/>
              </a:rPr>
              <a:t>Implementing several classification models to forecasts solar power ramp events</a:t>
            </a:r>
          </a:p>
        </p:txBody>
      </p:sp>
      <p:sp>
        <p:nvSpPr>
          <p:cNvPr id="45" name="Rectangle 44">
            <a:extLst>
              <a:ext uri="{FF2B5EF4-FFF2-40B4-BE49-F238E27FC236}">
                <a16:creationId xmlns:a16="http://schemas.microsoft.com/office/drawing/2014/main" id="{F4BDBAB2-D67C-4476-9052-CC50EE85901F}"/>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Combined Forecasts of Ramps</a:t>
            </a:r>
          </a:p>
        </p:txBody>
      </p:sp>
      <p:sp>
        <p:nvSpPr>
          <p:cNvPr id="60" name="Rounded Rectangle 58">
            <a:extLst>
              <a:ext uri="{FF2B5EF4-FFF2-40B4-BE49-F238E27FC236}">
                <a16:creationId xmlns:a16="http://schemas.microsoft.com/office/drawing/2014/main" id="{C27615D1-79D5-4E02-9030-72F6D6078DFF}"/>
              </a:ext>
            </a:extLst>
          </p:cNvPr>
          <p:cNvSpPr/>
          <p:nvPr/>
        </p:nvSpPr>
        <p:spPr>
          <a:xfrm>
            <a:off x="516140" y="1882020"/>
            <a:ext cx="1715346" cy="1732727"/>
          </a:xfrm>
          <a:prstGeom prst="roundRect">
            <a:avLst/>
          </a:prstGeom>
          <a:no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lvl="0" algn="ctr" defTabSz="914400">
              <a:defRPr/>
            </a:pPr>
            <a:r>
              <a:rPr kumimoji="0" lang="en-US" sz="16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Individual </a:t>
            </a:r>
            <a:r>
              <a:rPr lang="en-US" sz="1600" kern="0" dirty="0">
                <a:solidFill>
                  <a:prstClr val="black"/>
                </a:solidFill>
                <a:latin typeface="Times New Roman" panose="02020603050405020304" pitchFamily="18" charset="0"/>
                <a:ea typeface="ＭＳ 明朝"/>
                <a:cs typeface="Times New Roman" panose="02020603050405020304" pitchFamily="18" charset="0"/>
              </a:rPr>
              <a:t>Classification</a:t>
            </a:r>
            <a:r>
              <a:rPr kumimoji="0" lang="en-US" sz="16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 </a:t>
            </a:r>
            <a:r>
              <a:rPr lang="en-US" sz="1600" kern="0" dirty="0">
                <a:solidFill>
                  <a:prstClr val="black"/>
                </a:solidFill>
                <a:latin typeface="Times New Roman" panose="02020603050405020304" pitchFamily="18" charset="0"/>
                <a:ea typeface="ＭＳ 明朝"/>
                <a:cs typeface="Times New Roman" panose="02020603050405020304" pitchFamily="18" charset="0"/>
              </a:rPr>
              <a:t>Models for </a:t>
            </a:r>
            <a:r>
              <a:rPr kumimoji="0" lang="en-US" sz="1600" b="0" i="0" u="none" strike="noStrike" kern="0" cap="none" spc="0" normalizeH="0" baseline="0" noProof="0" dirty="0">
                <a:ln>
                  <a:noFill/>
                </a:ln>
                <a:solidFill>
                  <a:prstClr val="black"/>
                </a:solidFill>
                <a:effectLst/>
                <a:uLnTx/>
                <a:uFillTx/>
                <a:latin typeface="Times New Roman" panose="02020603050405020304" pitchFamily="18" charset="0"/>
                <a:ea typeface="ＭＳ 明朝"/>
                <a:cs typeface="Times New Roman" panose="02020603050405020304" pitchFamily="18" charset="0"/>
              </a:rPr>
              <a:t>Solar Power Ramp Event Forecasting</a:t>
            </a:r>
          </a:p>
        </p:txBody>
      </p:sp>
      <p:sp>
        <p:nvSpPr>
          <p:cNvPr id="61" name="Left Brace 60">
            <a:extLst>
              <a:ext uri="{FF2B5EF4-FFF2-40B4-BE49-F238E27FC236}">
                <a16:creationId xmlns:a16="http://schemas.microsoft.com/office/drawing/2014/main" id="{66F49DE0-2FF5-4A80-B313-E718A1F46D67}"/>
              </a:ext>
            </a:extLst>
          </p:cNvPr>
          <p:cNvSpPr/>
          <p:nvPr/>
        </p:nvSpPr>
        <p:spPr>
          <a:xfrm>
            <a:off x="2067367" y="1722746"/>
            <a:ext cx="321755" cy="2426815"/>
          </a:xfrm>
          <a:prstGeom prst="leftBrace">
            <a:avLst/>
          </a:prstGeom>
          <a:noFill/>
          <a:ln w="12700" cap="flat" cmpd="sng" algn="ctr">
            <a:solidFill>
              <a:sysClr val="windowText" lastClr="000000"/>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3" name="Rectangle 62">
            <a:extLst>
              <a:ext uri="{FF2B5EF4-FFF2-40B4-BE49-F238E27FC236}">
                <a16:creationId xmlns:a16="http://schemas.microsoft.com/office/drawing/2014/main" id="{E07088EF-8193-4D52-9EE4-48166B7DC88D}"/>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
        <p:nvSpPr>
          <p:cNvPr id="72" name="Rectangle 71">
            <a:extLst>
              <a:ext uri="{FF2B5EF4-FFF2-40B4-BE49-F238E27FC236}">
                <a16:creationId xmlns:a16="http://schemas.microsoft.com/office/drawing/2014/main" id="{6C900A68-3A6D-428D-A5F7-71CC7AB5DE5A}"/>
              </a:ext>
            </a:extLst>
          </p:cNvPr>
          <p:cNvSpPr/>
          <p:nvPr/>
        </p:nvSpPr>
        <p:spPr>
          <a:xfrm>
            <a:off x="203524" y="6216437"/>
            <a:ext cx="8437899" cy="523220"/>
          </a:xfrm>
          <a:prstGeom prst="rect">
            <a:avLst/>
          </a:prstGeom>
        </p:spPr>
        <p:txBody>
          <a:bodyPr wrap="square">
            <a:spAutoFit/>
          </a:bodyPr>
          <a:lstStyle/>
          <a:p>
            <a:pPr marR="0">
              <a:spcBef>
                <a:spcPts val="0"/>
              </a:spcBef>
              <a:spcAft>
                <a:spcPts val="200"/>
              </a:spcAft>
            </a:pPr>
            <a:r>
              <a:rPr lang="en-US" sz="1400" dirty="0">
                <a:latin typeface="Times New Roman" panose="02020603050405020304" pitchFamily="18" charset="0"/>
                <a:ea typeface="Times New Roman" panose="02020603050405020304" pitchFamily="18" charset="0"/>
              </a:rPr>
              <a:t>T. Hastie, R. </a:t>
            </a:r>
            <a:r>
              <a:rPr lang="en-US" sz="1400" dirty="0" err="1">
                <a:latin typeface="Times New Roman" panose="02020603050405020304" pitchFamily="18" charset="0"/>
                <a:ea typeface="Times New Roman" panose="02020603050405020304" pitchFamily="18" charset="0"/>
              </a:rPr>
              <a:t>Tibshirani</a:t>
            </a:r>
            <a:r>
              <a:rPr lang="en-US" sz="1400" dirty="0">
                <a:latin typeface="Times New Roman" panose="02020603050405020304" pitchFamily="18" charset="0"/>
                <a:ea typeface="Times New Roman" panose="02020603050405020304" pitchFamily="18" charset="0"/>
              </a:rPr>
              <a:t>, J. Friedman, and others, </a:t>
            </a:r>
            <a:r>
              <a:rPr lang="en-US" sz="1400" i="1" dirty="0">
                <a:latin typeface="Times New Roman" panose="02020603050405020304" pitchFamily="18" charset="0"/>
                <a:ea typeface="Times New Roman" panose="02020603050405020304" pitchFamily="18" charset="0"/>
              </a:rPr>
              <a:t>The elements of statistical learning</a:t>
            </a:r>
            <a:r>
              <a:rPr lang="en-US" sz="1400" dirty="0">
                <a:latin typeface="Times New Roman" panose="02020603050405020304" pitchFamily="18" charset="0"/>
                <a:ea typeface="Times New Roman" panose="02020603050405020304" pitchFamily="18" charset="0"/>
              </a:rPr>
              <a:t>, 2</a:t>
            </a:r>
            <a:r>
              <a:rPr lang="en-US" sz="1400" baseline="30000" dirty="0">
                <a:latin typeface="Times New Roman" panose="02020603050405020304" pitchFamily="18" charset="0"/>
                <a:ea typeface="Times New Roman" panose="02020603050405020304" pitchFamily="18" charset="0"/>
              </a:rPr>
              <a:t>nd</a:t>
            </a:r>
            <a:r>
              <a:rPr lang="en-US" sz="1400" dirty="0">
                <a:latin typeface="Times New Roman" panose="02020603050405020304" pitchFamily="18" charset="0"/>
                <a:ea typeface="Times New Roman" panose="02020603050405020304" pitchFamily="18" charset="0"/>
              </a:rPr>
              <a:t> Edition. Springer-Verlag New York, 2009.</a:t>
            </a:r>
            <a:endParaRPr lang="en-US" dirty="0">
              <a:latin typeface="Times New Roman" panose="02020603050405020304" pitchFamily="18" charset="0"/>
              <a:ea typeface="Times New Roman" panose="02020603050405020304" pitchFamily="18" charset="0"/>
            </a:endParaRPr>
          </a:p>
        </p:txBody>
      </p:sp>
      <p:grpSp>
        <p:nvGrpSpPr>
          <p:cNvPr id="44" name="Group 43">
            <a:extLst>
              <a:ext uri="{FF2B5EF4-FFF2-40B4-BE49-F238E27FC236}">
                <a16:creationId xmlns:a16="http://schemas.microsoft.com/office/drawing/2014/main" id="{464DDBDF-C368-49D3-96A8-E0E46FCB0D30}"/>
              </a:ext>
            </a:extLst>
          </p:cNvPr>
          <p:cNvGrpSpPr/>
          <p:nvPr/>
        </p:nvGrpSpPr>
        <p:grpSpPr>
          <a:xfrm>
            <a:off x="5030129" y="992460"/>
            <a:ext cx="3897475" cy="1052876"/>
            <a:chOff x="5154970" y="647159"/>
            <a:chExt cx="3897475" cy="980936"/>
          </a:xfrm>
        </p:grpSpPr>
        <p:sp>
          <p:nvSpPr>
            <p:cNvPr id="46" name="Rectangle 45">
              <a:extLst>
                <a:ext uri="{FF2B5EF4-FFF2-40B4-BE49-F238E27FC236}">
                  <a16:creationId xmlns:a16="http://schemas.microsoft.com/office/drawing/2014/main" id="{DAFBB492-A447-4844-912B-D7FE40D35CA7}"/>
                </a:ext>
              </a:extLst>
            </p:cNvPr>
            <p:cNvSpPr/>
            <p:nvPr/>
          </p:nvSpPr>
          <p:spPr>
            <a:xfrm>
              <a:off x="5368812" y="647159"/>
              <a:ext cx="3683633" cy="923330"/>
            </a:xfrm>
            <a:prstGeom prst="rect">
              <a:avLst/>
            </a:prstGeom>
            <a:ln>
              <a:solidFill>
                <a:srgbClr val="92D050"/>
              </a:solidFill>
            </a:ln>
          </p:spPr>
          <p:txBody>
            <a:bodyPr wrap="square">
              <a:spAutoFit/>
            </a:bodyPr>
            <a:lstStyle/>
            <a:p>
              <a:r>
                <a:rPr lang="en-US" b="1" dirty="0">
                  <a:latin typeface="Times New Roman" panose="02020603050405020304" pitchFamily="18" charset="0"/>
                  <a:cs typeface="Times New Roman" panose="02020603050405020304" pitchFamily="18" charset="0"/>
                </a:rPr>
                <a:t>Objective: </a:t>
              </a:r>
              <a:r>
                <a:rPr lang="en-US" dirty="0">
                  <a:latin typeface="Times New Roman" panose="02020603050405020304" pitchFamily="18" charset="0"/>
                  <a:cs typeface="Times New Roman" panose="02020603050405020304" pitchFamily="18" charset="0"/>
                </a:rPr>
                <a:t>Increase the true events,      	   Decrease the false events.</a:t>
              </a:r>
            </a:p>
            <a:p>
              <a:endParaRPr lang="en-US" dirty="0">
                <a:latin typeface="Times New Roman" panose="02020603050405020304" pitchFamily="18" charset="0"/>
                <a:cs typeface="Times New Roman" panose="02020603050405020304" pitchFamily="18" charset="0"/>
              </a:endParaRPr>
            </a:p>
          </p:txBody>
        </p:sp>
        <p:grpSp>
          <p:nvGrpSpPr>
            <p:cNvPr id="47" name="Group 46">
              <a:extLst>
                <a:ext uri="{FF2B5EF4-FFF2-40B4-BE49-F238E27FC236}">
                  <a16:creationId xmlns:a16="http://schemas.microsoft.com/office/drawing/2014/main" id="{3995ADB0-343D-4382-9D71-71EFD06F7CC9}"/>
                </a:ext>
              </a:extLst>
            </p:cNvPr>
            <p:cNvGrpSpPr/>
            <p:nvPr/>
          </p:nvGrpSpPr>
          <p:grpSpPr>
            <a:xfrm>
              <a:off x="5154970" y="1256567"/>
              <a:ext cx="3720965" cy="371528"/>
              <a:chOff x="5847113" y="115573"/>
              <a:chExt cx="3130714" cy="371528"/>
            </a:xfrm>
          </p:grpSpPr>
          <p:grpSp>
            <p:nvGrpSpPr>
              <p:cNvPr id="49" name="Group 48">
                <a:extLst>
                  <a:ext uri="{FF2B5EF4-FFF2-40B4-BE49-F238E27FC236}">
                    <a16:creationId xmlns:a16="http://schemas.microsoft.com/office/drawing/2014/main" id="{35168BC9-55B0-47EC-BFF3-C2D24D49E13D}"/>
                  </a:ext>
                </a:extLst>
              </p:cNvPr>
              <p:cNvGrpSpPr/>
              <p:nvPr/>
            </p:nvGrpSpPr>
            <p:grpSpPr>
              <a:xfrm>
                <a:off x="5847113" y="117769"/>
                <a:ext cx="1507336" cy="369332"/>
                <a:chOff x="5847113" y="117769"/>
                <a:chExt cx="1507336" cy="369332"/>
              </a:xfrm>
            </p:grpSpPr>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9AC49080-C296-48DB-A87C-9A0D8A5158B0}"/>
                        </a:ext>
                      </a:extLst>
                    </p:cNvPr>
                    <p:cNvSpPr/>
                    <p:nvPr/>
                  </p:nvSpPr>
                  <p:spPr>
                    <a:xfrm>
                      <a:off x="5847113" y="117769"/>
                      <a:ext cx="15073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MS Mincho" panose="02020609040205080304" pitchFamily="49" charset="-128"/>
                                <a:cs typeface="Vrinda" panose="020B0502040204020203" pitchFamily="34" charset="0"/>
                              </a:rPr>
                              <m:t>𝑇𝑟𝑢𝑒</m:t>
                            </m:r>
                            <m:r>
                              <a:rPr lang="en-US" i="1" smtClean="0">
                                <a:latin typeface="Cambria Math" panose="02040503050406030204" pitchFamily="18" charset="0"/>
                                <a:ea typeface="MS Mincho" panose="02020609040205080304" pitchFamily="49" charset="-128"/>
                                <a:cs typeface="Vrinda" panose="020B0502040204020203" pitchFamily="34" charset="0"/>
                              </a:rPr>
                              <m:t> </m:t>
                            </m:r>
                            <m:r>
                              <a:rPr lang="en-US" b="0" i="1" smtClean="0">
                                <a:latin typeface="Cambria Math" panose="02040503050406030204" pitchFamily="18" charset="0"/>
                                <a:ea typeface="MS Mincho" panose="02020609040205080304" pitchFamily="49" charset="-128"/>
                                <a:cs typeface="Vrinda" panose="020B0502040204020203" pitchFamily="34" charset="0"/>
                              </a:rPr>
                              <m:t>𝐸𝑣𝑒𝑛𝑡𝑠</m:t>
                            </m:r>
                          </m:oMath>
                        </m:oMathPara>
                      </a14:m>
                      <a:endParaRPr lang="en-US" dirty="0"/>
                    </a:p>
                  </p:txBody>
                </p:sp>
              </mc:Choice>
              <mc:Fallback xmlns="">
                <p:sp>
                  <p:nvSpPr>
                    <p:cNvPr id="30" name="Rectangle 29">
                      <a:extLst>
                        <a:ext uri="{FF2B5EF4-FFF2-40B4-BE49-F238E27FC236}">
                          <a16:creationId xmlns:a16="http://schemas.microsoft.com/office/drawing/2014/main" id="{F75901E3-0CB0-4891-BFE4-C1657DEF6EBA}"/>
                        </a:ext>
                      </a:extLst>
                    </p:cNvPr>
                    <p:cNvSpPr>
                      <a:spLocks noRot="1" noChangeAspect="1" noMove="1" noResize="1" noEditPoints="1" noAdjustHandles="1" noChangeArrowheads="1" noChangeShapeType="1" noTextEdit="1"/>
                    </p:cNvSpPr>
                    <p:nvPr/>
                  </p:nvSpPr>
                  <p:spPr>
                    <a:xfrm>
                      <a:off x="5847113" y="117769"/>
                      <a:ext cx="1507336" cy="369332"/>
                    </a:xfrm>
                    <a:prstGeom prst="rect">
                      <a:avLst/>
                    </a:prstGeom>
                    <a:blipFill>
                      <a:blip r:embed="rId10"/>
                      <a:stretch>
                        <a:fillRect/>
                      </a:stretch>
                    </a:blipFill>
                  </p:spPr>
                  <p:txBody>
                    <a:bodyPr/>
                    <a:lstStyle/>
                    <a:p>
                      <a:r>
                        <a:rPr lang="en-US">
                          <a:noFill/>
                        </a:rPr>
                        <a:t> </a:t>
                      </a:r>
                    </a:p>
                  </p:txBody>
                </p:sp>
              </mc:Fallback>
            </mc:AlternateContent>
            <p:sp>
              <p:nvSpPr>
                <p:cNvPr id="54" name="Arrow: Up 53">
                  <a:extLst>
                    <a:ext uri="{FF2B5EF4-FFF2-40B4-BE49-F238E27FC236}">
                      <a16:creationId xmlns:a16="http://schemas.microsoft.com/office/drawing/2014/main" id="{1F86D99E-562C-4DD1-9686-DEB211327312}"/>
                    </a:ext>
                  </a:extLst>
                </p:cNvPr>
                <p:cNvSpPr/>
                <p:nvPr/>
              </p:nvSpPr>
              <p:spPr>
                <a:xfrm>
                  <a:off x="7135703" y="136704"/>
                  <a:ext cx="133003" cy="2435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F99C1B7C-DACA-4330-80CA-9100CD46248B}"/>
                  </a:ext>
                </a:extLst>
              </p:cNvPr>
              <p:cNvGrpSpPr/>
              <p:nvPr/>
            </p:nvGrpSpPr>
            <p:grpSpPr>
              <a:xfrm>
                <a:off x="7325955" y="115573"/>
                <a:ext cx="1651872" cy="369332"/>
                <a:chOff x="7325955" y="115573"/>
                <a:chExt cx="1651872" cy="369332"/>
              </a:xfrm>
            </p:grpSpPr>
            <mc:AlternateContent xmlns:mc="http://schemas.openxmlformats.org/markup-compatibility/2006" xmlns:a14="http://schemas.microsoft.com/office/drawing/2010/main">
              <mc:Choice Requires="a14">
                <p:sp>
                  <p:nvSpPr>
                    <p:cNvPr id="51" name="Rectangle 50">
                      <a:extLst>
                        <a:ext uri="{FF2B5EF4-FFF2-40B4-BE49-F238E27FC236}">
                          <a16:creationId xmlns:a16="http://schemas.microsoft.com/office/drawing/2014/main" id="{540364B3-9512-4446-A6B7-5C86032A3099}"/>
                        </a:ext>
                      </a:extLst>
                    </p:cNvPr>
                    <p:cNvSpPr/>
                    <p:nvPr/>
                  </p:nvSpPr>
                  <p:spPr>
                    <a:xfrm>
                      <a:off x="7325955" y="115573"/>
                      <a:ext cx="1651872" cy="369332"/>
                    </a:xfrm>
                    <a:prstGeom prst="rect">
                      <a:avLst/>
                    </a:prstGeom>
                  </p:spPr>
                  <p:txBody>
                    <a:bodyPr wrap="square">
                      <a:spAutoFit/>
                    </a:bodyPr>
                    <a:lstStyle/>
                    <a:p>
                      <a:r>
                        <a:rPr lang="en-US" b="0" i="1" dirty="0">
                          <a:latin typeface="Times New Roman" panose="02020603050405020304" pitchFamily="18" charset="0"/>
                          <a:ea typeface="MS Mincho" panose="02020609040205080304" pitchFamily="49" charset="-128"/>
                          <a:cs typeface="Times New Roman" panose="02020603050405020304" pitchFamily="18" charset="0"/>
                        </a:rPr>
                        <a:t>&amp;   F</a:t>
                      </a:r>
                      <a14:m>
                        <m:oMath xmlns:m="http://schemas.openxmlformats.org/officeDocument/2006/math">
                          <m:r>
                            <a:rPr lang="en-US" b="0" i="1" smtClean="0">
                              <a:latin typeface="Cambria Math" panose="02040503050406030204" pitchFamily="18" charset="0"/>
                              <a:ea typeface="MS Mincho" panose="02020609040205080304" pitchFamily="49" charset="-128"/>
                              <a:cs typeface="Vrinda" panose="020B0502040204020203" pitchFamily="34" charset="0"/>
                            </a:rPr>
                            <m:t>𝑎𝑙𝑠𝑒</m:t>
                          </m:r>
                          <m:r>
                            <a:rPr lang="en-US" i="1" smtClean="0">
                              <a:latin typeface="Cambria Math" panose="02040503050406030204" pitchFamily="18" charset="0"/>
                              <a:ea typeface="MS Mincho" panose="02020609040205080304" pitchFamily="49" charset="-128"/>
                              <a:cs typeface="Vrinda" panose="020B0502040204020203" pitchFamily="34" charset="0"/>
                            </a:rPr>
                            <m:t> </m:t>
                          </m:r>
                          <m:r>
                            <a:rPr lang="en-US" b="0" i="1" smtClean="0">
                              <a:latin typeface="Cambria Math" panose="02040503050406030204" pitchFamily="18" charset="0"/>
                              <a:ea typeface="MS Mincho" panose="02020609040205080304" pitchFamily="49" charset="-128"/>
                              <a:cs typeface="Vrinda" panose="020B0502040204020203" pitchFamily="34" charset="0"/>
                            </a:rPr>
                            <m:t>𝐸𝑣𝑒𝑛𝑡𝑠</m:t>
                          </m:r>
                        </m:oMath>
                      </a14:m>
                      <a:endParaRPr lang="en-US" i="1" dirty="0">
                        <a:latin typeface="Times New Roman" panose="02020603050405020304" pitchFamily="18" charset="0"/>
                        <a:cs typeface="Times New Roman" panose="02020603050405020304" pitchFamily="18" charset="0"/>
                      </a:endParaRPr>
                    </a:p>
                  </p:txBody>
                </p:sp>
              </mc:Choice>
              <mc:Fallback xmlns="">
                <p:sp>
                  <p:nvSpPr>
                    <p:cNvPr id="28" name="Rectangle 27">
                      <a:extLst>
                        <a:ext uri="{FF2B5EF4-FFF2-40B4-BE49-F238E27FC236}">
                          <a16:creationId xmlns:a16="http://schemas.microsoft.com/office/drawing/2014/main" id="{54A9B3B3-5F51-486F-B204-A99EEEA3D3B0}"/>
                        </a:ext>
                      </a:extLst>
                    </p:cNvPr>
                    <p:cNvSpPr>
                      <a:spLocks noRot="1" noChangeAspect="1" noMove="1" noResize="1" noEditPoints="1" noAdjustHandles="1" noChangeArrowheads="1" noChangeShapeType="1" noTextEdit="1"/>
                    </p:cNvSpPr>
                    <p:nvPr/>
                  </p:nvSpPr>
                  <p:spPr>
                    <a:xfrm>
                      <a:off x="7325955" y="115573"/>
                      <a:ext cx="1651872" cy="369332"/>
                    </a:xfrm>
                    <a:prstGeom prst="rect">
                      <a:avLst/>
                    </a:prstGeom>
                    <a:blipFill>
                      <a:blip r:embed="rId11"/>
                      <a:stretch>
                        <a:fillRect l="-2795" t="-8197" b="-24590"/>
                      </a:stretch>
                    </a:blipFill>
                  </p:spPr>
                  <p:txBody>
                    <a:bodyPr/>
                    <a:lstStyle/>
                    <a:p>
                      <a:r>
                        <a:rPr lang="en-US">
                          <a:noFill/>
                        </a:rPr>
                        <a:t> </a:t>
                      </a:r>
                    </a:p>
                  </p:txBody>
                </p:sp>
              </mc:Fallback>
            </mc:AlternateContent>
            <p:sp>
              <p:nvSpPr>
                <p:cNvPr id="52" name="Arrow: Up 51">
                  <a:extLst>
                    <a:ext uri="{FF2B5EF4-FFF2-40B4-BE49-F238E27FC236}">
                      <a16:creationId xmlns:a16="http://schemas.microsoft.com/office/drawing/2014/main" id="{D45DEE52-EFAA-4967-B255-D5A0DF4E32B5}"/>
                    </a:ext>
                  </a:extLst>
                </p:cNvPr>
                <p:cNvSpPr/>
                <p:nvPr/>
              </p:nvSpPr>
              <p:spPr>
                <a:xfrm rot="10800000">
                  <a:off x="8831874" y="158826"/>
                  <a:ext cx="133003" cy="2435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Tree>
    <p:extLst>
      <p:ext uri="{BB962C8B-B14F-4D97-AF65-F5344CB8AC3E}">
        <p14:creationId xmlns:p14="http://schemas.microsoft.com/office/powerpoint/2010/main" val="2065236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71184"/>
            <a:ext cx="6705496" cy="317431"/>
          </a:xfrm>
        </p:spPr>
        <p:txBody>
          <a:bodyPr>
            <a:noAutofit/>
          </a:bodyPr>
          <a:lstStyle/>
          <a:p>
            <a:r>
              <a:rPr lang="en-US" sz="1800" dirty="0">
                <a:latin typeface="Times New Roman" panose="02020603050405020304" pitchFamily="18" charset="0"/>
                <a:cs typeface="Times New Roman" panose="02020603050405020304" pitchFamily="18" charset="0"/>
              </a:rPr>
              <a:t>Available Features for classification of solar power ramp events</a:t>
            </a:r>
          </a:p>
        </p:txBody>
      </p:sp>
      <p:graphicFrame>
        <p:nvGraphicFramePr>
          <p:cNvPr id="6" name="Table 5"/>
          <p:cNvGraphicFramePr>
            <a:graphicFrameLocks noGrp="1"/>
          </p:cNvGraphicFramePr>
          <p:nvPr>
            <p:extLst>
              <p:ext uri="{D42A27DB-BD31-4B8C-83A1-F6EECF244321}">
                <p14:modId xmlns:p14="http://schemas.microsoft.com/office/powerpoint/2010/main" val="3247707413"/>
              </p:ext>
            </p:extLst>
          </p:nvPr>
        </p:nvGraphicFramePr>
        <p:xfrm>
          <a:off x="-32842" y="1811436"/>
          <a:ext cx="9204960" cy="3171071"/>
        </p:xfrm>
        <a:graphic>
          <a:graphicData uri="http://schemas.openxmlformats.org/drawingml/2006/table">
            <a:tbl>
              <a:tblPr/>
              <a:tblGrid>
                <a:gridCol w="371605">
                  <a:extLst>
                    <a:ext uri="{9D8B030D-6E8A-4147-A177-3AD203B41FA5}">
                      <a16:colId xmlns:a16="http://schemas.microsoft.com/office/drawing/2014/main" val="2990583146"/>
                    </a:ext>
                  </a:extLst>
                </a:gridCol>
                <a:gridCol w="70355">
                  <a:extLst>
                    <a:ext uri="{9D8B030D-6E8A-4147-A177-3AD203B41FA5}">
                      <a16:colId xmlns:a16="http://schemas.microsoft.com/office/drawing/2014/main" val="2864646783"/>
                    </a:ext>
                  </a:extLst>
                </a:gridCol>
                <a:gridCol w="394152">
                  <a:extLst>
                    <a:ext uri="{9D8B030D-6E8A-4147-A177-3AD203B41FA5}">
                      <a16:colId xmlns:a16="http://schemas.microsoft.com/office/drawing/2014/main" val="2414173741"/>
                    </a:ext>
                  </a:extLst>
                </a:gridCol>
                <a:gridCol w="1516944">
                  <a:extLst>
                    <a:ext uri="{9D8B030D-6E8A-4147-A177-3AD203B41FA5}">
                      <a16:colId xmlns:a16="http://schemas.microsoft.com/office/drawing/2014/main" val="328948965"/>
                    </a:ext>
                  </a:extLst>
                </a:gridCol>
                <a:gridCol w="312760">
                  <a:extLst>
                    <a:ext uri="{9D8B030D-6E8A-4147-A177-3AD203B41FA5}">
                      <a16:colId xmlns:a16="http://schemas.microsoft.com/office/drawing/2014/main" val="91070456"/>
                    </a:ext>
                  </a:extLst>
                </a:gridCol>
                <a:gridCol w="59285">
                  <a:extLst>
                    <a:ext uri="{9D8B030D-6E8A-4147-A177-3AD203B41FA5}">
                      <a16:colId xmlns:a16="http://schemas.microsoft.com/office/drawing/2014/main" val="27278622"/>
                    </a:ext>
                  </a:extLst>
                </a:gridCol>
                <a:gridCol w="317413">
                  <a:extLst>
                    <a:ext uri="{9D8B030D-6E8A-4147-A177-3AD203B41FA5}">
                      <a16:colId xmlns:a16="http://schemas.microsoft.com/office/drawing/2014/main" val="518251437"/>
                    </a:ext>
                  </a:extLst>
                </a:gridCol>
                <a:gridCol w="1346606">
                  <a:extLst>
                    <a:ext uri="{9D8B030D-6E8A-4147-A177-3AD203B41FA5}">
                      <a16:colId xmlns:a16="http://schemas.microsoft.com/office/drawing/2014/main" val="3810155438"/>
                    </a:ext>
                  </a:extLst>
                </a:gridCol>
                <a:gridCol w="426720">
                  <a:extLst>
                    <a:ext uri="{9D8B030D-6E8A-4147-A177-3AD203B41FA5}">
                      <a16:colId xmlns:a16="http://schemas.microsoft.com/office/drawing/2014/main" val="1020597422"/>
                    </a:ext>
                  </a:extLst>
                </a:gridCol>
                <a:gridCol w="560832">
                  <a:extLst>
                    <a:ext uri="{9D8B030D-6E8A-4147-A177-3AD203B41FA5}">
                      <a16:colId xmlns:a16="http://schemas.microsoft.com/office/drawing/2014/main" val="934059516"/>
                    </a:ext>
                  </a:extLst>
                </a:gridCol>
                <a:gridCol w="205139">
                  <a:extLst>
                    <a:ext uri="{9D8B030D-6E8A-4147-A177-3AD203B41FA5}">
                      <a16:colId xmlns:a16="http://schemas.microsoft.com/office/drawing/2014/main" val="1545917193"/>
                    </a:ext>
                  </a:extLst>
                </a:gridCol>
                <a:gridCol w="371605">
                  <a:extLst>
                    <a:ext uri="{9D8B030D-6E8A-4147-A177-3AD203B41FA5}">
                      <a16:colId xmlns:a16="http://schemas.microsoft.com/office/drawing/2014/main" val="793303692"/>
                    </a:ext>
                  </a:extLst>
                </a:gridCol>
                <a:gridCol w="1099332">
                  <a:extLst>
                    <a:ext uri="{9D8B030D-6E8A-4147-A177-3AD203B41FA5}">
                      <a16:colId xmlns:a16="http://schemas.microsoft.com/office/drawing/2014/main" val="1202820667"/>
                    </a:ext>
                  </a:extLst>
                </a:gridCol>
                <a:gridCol w="317413">
                  <a:extLst>
                    <a:ext uri="{9D8B030D-6E8A-4147-A177-3AD203B41FA5}">
                      <a16:colId xmlns:a16="http://schemas.microsoft.com/office/drawing/2014/main" val="3977916082"/>
                    </a:ext>
                  </a:extLst>
                </a:gridCol>
                <a:gridCol w="371605">
                  <a:extLst>
                    <a:ext uri="{9D8B030D-6E8A-4147-A177-3AD203B41FA5}">
                      <a16:colId xmlns:a16="http://schemas.microsoft.com/office/drawing/2014/main" val="2460608350"/>
                    </a:ext>
                  </a:extLst>
                </a:gridCol>
                <a:gridCol w="1329082">
                  <a:extLst>
                    <a:ext uri="{9D8B030D-6E8A-4147-A177-3AD203B41FA5}">
                      <a16:colId xmlns:a16="http://schemas.microsoft.com/office/drawing/2014/main" val="1362859801"/>
                    </a:ext>
                  </a:extLst>
                </a:gridCol>
                <a:gridCol w="134112">
                  <a:extLst>
                    <a:ext uri="{9D8B030D-6E8A-4147-A177-3AD203B41FA5}">
                      <a16:colId xmlns:a16="http://schemas.microsoft.com/office/drawing/2014/main" val="419585804"/>
                    </a:ext>
                  </a:extLst>
                </a:gridCol>
              </a:tblGrid>
              <a:tr h="139132">
                <a:tc>
                  <a:txBody>
                    <a:bodyPr/>
                    <a:lstStyle/>
                    <a:p>
                      <a:pPr algn="l" fontAlgn="b"/>
                      <a:endParaRPr lang="en-US" sz="800" b="0" i="0" u="none" strike="noStrike" dirty="0">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extLst>
                  <a:ext uri="{0D108BD9-81ED-4DB2-BD59-A6C34878D82A}">
                    <a16:rowId xmlns:a16="http://schemas.microsoft.com/office/drawing/2014/main" val="255494188"/>
                  </a:ext>
                </a:extLst>
              </a:tr>
              <a:tr h="15404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gridSpan="2">
                  <a:txBody>
                    <a:bodyPr/>
                    <a:lstStyle/>
                    <a:p>
                      <a:pPr algn="ctr" fontAlgn="b"/>
                      <a:r>
                        <a:rPr lang="en-US" sz="900" b="0" i="0" u="none" strike="noStrike" dirty="0">
                          <a:solidFill>
                            <a:srgbClr val="000000"/>
                          </a:solidFill>
                          <a:effectLst/>
                          <a:latin typeface="Times New Roman" panose="02020603050405020304" pitchFamily="18" charset="0"/>
                        </a:rPr>
                        <a:t>Weather Data</a:t>
                      </a:r>
                    </a:p>
                  </a:txBody>
                  <a:tcPr marL="5072" marR="5072" marT="507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gridSpan="5">
                  <a:txBody>
                    <a:bodyPr/>
                    <a:lstStyle/>
                    <a:p>
                      <a:pPr algn="ctr" fontAlgn="b"/>
                      <a:r>
                        <a:rPr lang="en-US" sz="900" b="0" i="0" u="none" strike="noStrike" dirty="0">
                          <a:solidFill>
                            <a:srgbClr val="000000"/>
                          </a:solidFill>
                          <a:effectLst/>
                          <a:latin typeface="Times New Roman" panose="02020603050405020304" pitchFamily="18" charset="0"/>
                        </a:rPr>
                        <a:t>Day and Hour-ahead Forecasts</a:t>
                      </a:r>
                    </a:p>
                  </a:txBody>
                  <a:tcPr marL="5072" marR="5072" marT="507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pPr algn="ctr" fontAlgn="b"/>
                      <a:endParaRPr lang="en-US" sz="1000" b="0" i="0" u="none" strike="noStrike" dirty="0">
                        <a:solidFill>
                          <a:srgbClr val="000000"/>
                        </a:solidFill>
                        <a:effectLst/>
                        <a:latin typeface="Times New Roman" panose="02020603050405020304" pitchFamily="18" charset="0"/>
                      </a:endParaRPr>
                    </a:p>
                  </a:txBody>
                  <a:tcPr marL="5072" marR="5072" marT="507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ctr" fontAlgn="b"/>
                      <a:endParaRPr lang="en-US" sz="1000" b="0" i="0" u="none" strike="noStrike" dirty="0">
                        <a:solidFill>
                          <a:srgbClr val="000000"/>
                        </a:solidFill>
                        <a:effectLst/>
                        <a:latin typeface="Times New Roman" panose="02020603050405020304" pitchFamily="18" charset="0"/>
                      </a:endParaRPr>
                    </a:p>
                  </a:txBody>
                  <a:tcPr marL="5072" marR="5072" marT="5072"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gridSpan="2">
                  <a:txBody>
                    <a:bodyPr/>
                    <a:lstStyle/>
                    <a:p>
                      <a:pPr algn="ctr" fontAlgn="b"/>
                      <a:r>
                        <a:rPr lang="en-US" sz="900" b="0" i="0" u="none" strike="noStrike">
                          <a:solidFill>
                            <a:srgbClr val="000000"/>
                          </a:solidFill>
                          <a:effectLst/>
                          <a:latin typeface="Times New Roman" panose="02020603050405020304" pitchFamily="18" charset="0"/>
                        </a:rPr>
                        <a:t>Forward Ramp Rates</a:t>
                      </a:r>
                    </a:p>
                  </a:txBody>
                  <a:tcPr marL="5072" marR="5072" marT="507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b"/>
                      <a:endParaRPr lang="en-US" sz="900" b="0" i="0" u="none" strike="noStrike">
                        <a:solidFill>
                          <a:srgbClr val="000000"/>
                        </a:solidFill>
                        <a:effectLst/>
                        <a:latin typeface="Times New Roman" panose="02020603050405020304" pitchFamily="18" charset="0"/>
                      </a:endParaRPr>
                    </a:p>
                  </a:txBody>
                  <a:tcPr marL="5072" marR="5072" marT="5072" marB="0" anchor="b">
                    <a:lnL>
                      <a:noFill/>
                    </a:lnL>
                    <a:lnR>
                      <a:noFill/>
                    </a:lnR>
                    <a:lnT>
                      <a:noFill/>
                    </a:lnT>
                    <a:lnB>
                      <a:noFill/>
                    </a:lnB>
                  </a:tcPr>
                </a:tc>
                <a:tc gridSpan="2">
                  <a:txBody>
                    <a:bodyPr/>
                    <a:lstStyle/>
                    <a:p>
                      <a:pPr algn="ctr" fontAlgn="b"/>
                      <a:r>
                        <a:rPr lang="en-US" sz="900" b="0" i="0" u="none" strike="noStrike">
                          <a:solidFill>
                            <a:srgbClr val="000000"/>
                          </a:solidFill>
                          <a:effectLst/>
                          <a:latin typeface="Times New Roman" panose="02020603050405020304" pitchFamily="18" charset="0"/>
                        </a:rPr>
                        <a:t>Backward Ramp Rates</a:t>
                      </a:r>
                    </a:p>
                  </a:txBody>
                  <a:tcPr marL="5072" marR="5072" marT="5072"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extLst>
                  <a:ext uri="{0D108BD9-81ED-4DB2-BD59-A6C34878D82A}">
                    <a16:rowId xmlns:a16="http://schemas.microsoft.com/office/drawing/2014/main" val="4195184809"/>
                  </a:ext>
                </a:extLst>
              </a:tr>
              <a:tr h="303119">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No.</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Variable Name</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rtl="0" fontAlgn="ctr"/>
                      <a:r>
                        <a:rPr lang="en-US" sz="900" b="0" i="0" u="none" strike="noStrike" dirty="0">
                          <a:solidFill>
                            <a:srgbClr val="000000"/>
                          </a:solidFill>
                          <a:effectLst/>
                          <a:latin typeface="Times New Roman" panose="02020603050405020304" pitchFamily="18" charset="0"/>
                        </a:rPr>
                        <a:t>No.</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rtl="0" fontAlgn="ctr"/>
                      <a:endParaRPr lang="en-US" sz="1000" b="0" i="0" u="none" strike="noStrike" dirty="0">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Variable Name</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RMSE</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Horizon</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No.</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Variable Name</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No.</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Variable Name</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253011612"/>
                  </a:ext>
                </a:extLst>
              </a:tr>
              <a:tr h="15404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1</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 Cloud Water Content</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rtl="0" fontAlgn="ctr"/>
                      <a:r>
                        <a:rPr lang="en-US" sz="900" b="0" i="0" u="none" strike="noStrike" dirty="0">
                          <a:solidFill>
                            <a:srgbClr val="000000"/>
                          </a:solidFill>
                          <a:effectLst/>
                          <a:latin typeface="Times New Roman" panose="02020603050405020304" pitchFamily="18" charset="0"/>
                        </a:rPr>
                        <a:t>15</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algn="ctr" rtl="0" fontAlgn="ctr"/>
                      <a:endParaRPr lang="en-US" sz="1000" b="0" i="0" u="none" strike="noStrike" dirty="0">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Persistence Farm 1</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0.1209</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hour-ahead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31</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MLR</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34</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Persistence Farm 1</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316335776"/>
                  </a:ext>
                </a:extLst>
              </a:tr>
              <a:tr h="15404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2</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Cloud Ice  Content</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marL="0" algn="ctr" defTabSz="914400" rtl="0" eaLnBrk="1" fontAlgn="ctr" latinLnBrk="0" hangingPunct="1"/>
                      <a:r>
                        <a:rPr lang="en-US" sz="900" b="0" i="0" u="none" strike="noStrike" kern="1200" dirty="0">
                          <a:solidFill>
                            <a:srgbClr val="000000"/>
                          </a:solidFill>
                          <a:effectLst/>
                          <a:latin typeface="Times New Roman" panose="02020603050405020304" pitchFamily="18" charset="0"/>
                          <a:ea typeface="+mn-ea"/>
                          <a:cs typeface="+mn-cs"/>
                        </a:rPr>
                        <a:t>16</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marL="0" algn="ctr" defTabSz="914400" rtl="0" eaLnBrk="1" fontAlgn="ctr" latinLnBrk="0" hangingPunct="1"/>
                      <a:endParaRPr lang="en-US" sz="1000" b="0" i="0" u="none" strike="noStrike" kern="1200" dirty="0">
                        <a:solidFill>
                          <a:srgbClr val="000000"/>
                        </a:solidFill>
                        <a:effectLst/>
                        <a:latin typeface="Times New Roman" panose="02020603050405020304" pitchFamily="18" charset="0"/>
                        <a:ea typeface="+mn-ea"/>
                        <a:cs typeface="+mn-cs"/>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Persistence Farm 2</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0.2108</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hour-ahead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32</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ANN</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dirty="0">
                          <a:solidFill>
                            <a:srgbClr val="000000"/>
                          </a:solidFill>
                          <a:effectLst/>
                          <a:latin typeface="Times New Roman" panose="02020603050405020304" pitchFamily="18" charset="0"/>
                        </a:rPr>
                        <a:t>35</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Times New Roman" panose="02020603050405020304" pitchFamily="18" charset="0"/>
                        </a:rPr>
                        <a:t>Persistence Farm 2</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399933816"/>
                  </a:ext>
                </a:extLst>
              </a:tr>
              <a:tr h="15404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3</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Surface Pressure </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marL="0" algn="ctr" defTabSz="914400" rtl="0" eaLnBrk="1" fontAlgn="ctr" latinLnBrk="0" hangingPunct="1"/>
                      <a:r>
                        <a:rPr lang="en-US" sz="900" b="0" i="0" u="none" strike="noStrike" kern="1200" dirty="0">
                          <a:solidFill>
                            <a:srgbClr val="000000"/>
                          </a:solidFill>
                          <a:effectLst/>
                          <a:latin typeface="Times New Roman" panose="02020603050405020304" pitchFamily="18" charset="0"/>
                          <a:ea typeface="+mn-ea"/>
                          <a:cs typeface="+mn-cs"/>
                        </a:rPr>
                        <a:t>17</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marL="0" algn="ctr" defTabSz="914400" rtl="0" eaLnBrk="1" fontAlgn="ctr" latinLnBrk="0" hangingPunct="1"/>
                      <a:endParaRPr lang="en-US" sz="1000" b="0" i="0" u="none" strike="noStrike" kern="1200" dirty="0">
                        <a:solidFill>
                          <a:srgbClr val="000000"/>
                        </a:solidFill>
                        <a:effectLst/>
                        <a:latin typeface="Times New Roman" panose="02020603050405020304" pitchFamily="18" charset="0"/>
                        <a:ea typeface="+mn-ea"/>
                        <a:cs typeface="+mn-cs"/>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Persistence Farm 3</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0.1393</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hour-ahead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33</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SVR</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dirty="0">
                          <a:solidFill>
                            <a:srgbClr val="000000"/>
                          </a:solidFill>
                          <a:effectLst/>
                          <a:latin typeface="Times New Roman" panose="02020603050405020304" pitchFamily="18" charset="0"/>
                        </a:rPr>
                        <a:t>36</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Times New Roman" panose="02020603050405020304" pitchFamily="18" charset="0"/>
                        </a:rPr>
                        <a:t>Persistence Farm 3</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60615690"/>
                  </a:ext>
                </a:extLst>
              </a:tr>
              <a:tr h="15404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4</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Relative Humidity</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marL="0" algn="ctr" defTabSz="914400" rtl="0" eaLnBrk="1" fontAlgn="ctr" latinLnBrk="0" hangingPunct="1"/>
                      <a:r>
                        <a:rPr lang="en-US" sz="900" b="0" i="0" u="none" strike="noStrike" kern="1200" dirty="0">
                          <a:solidFill>
                            <a:srgbClr val="000000"/>
                          </a:solidFill>
                          <a:effectLst/>
                          <a:latin typeface="Times New Roman" panose="02020603050405020304" pitchFamily="18" charset="0"/>
                          <a:ea typeface="+mn-ea"/>
                          <a:cs typeface="+mn-cs"/>
                        </a:rPr>
                        <a:t>18</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marL="0" algn="ctr" defTabSz="914400" rtl="0" eaLnBrk="1" fontAlgn="ctr" latinLnBrk="0" hangingPunct="1"/>
                      <a:endParaRPr lang="en-US" sz="1000" b="0" i="0" u="none" strike="noStrike" kern="1200" dirty="0">
                        <a:solidFill>
                          <a:srgbClr val="000000"/>
                        </a:solidFill>
                        <a:effectLst/>
                        <a:latin typeface="Times New Roman" panose="02020603050405020304" pitchFamily="18" charset="0"/>
                        <a:ea typeface="+mn-ea"/>
                        <a:cs typeface="+mn-cs"/>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MLR</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0.0763</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day-ahead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dirty="0">
                          <a:solidFill>
                            <a:srgbClr val="000000"/>
                          </a:solidFill>
                          <a:effectLst/>
                          <a:latin typeface="Times New Roman" panose="02020603050405020304" pitchFamily="18" charset="0"/>
                        </a:rPr>
                        <a:t>37</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dirty="0">
                          <a:solidFill>
                            <a:srgbClr val="000000"/>
                          </a:solidFill>
                          <a:effectLst/>
                          <a:latin typeface="Times New Roman" panose="02020603050405020304" pitchFamily="18" charset="0"/>
                        </a:rPr>
                        <a:t>MLR</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6639717"/>
                  </a:ext>
                </a:extLst>
              </a:tr>
              <a:tr h="15404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5</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Cloud Cover </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marL="0" algn="ctr" defTabSz="914400" rtl="0" eaLnBrk="1" fontAlgn="ctr" latinLnBrk="0" hangingPunct="1"/>
                      <a:r>
                        <a:rPr lang="en-US" sz="900" b="0" i="0" u="none" strike="noStrike" kern="1200" dirty="0">
                          <a:solidFill>
                            <a:srgbClr val="000000"/>
                          </a:solidFill>
                          <a:effectLst/>
                          <a:latin typeface="Times New Roman" panose="02020603050405020304" pitchFamily="18" charset="0"/>
                          <a:ea typeface="+mn-ea"/>
                          <a:cs typeface="+mn-cs"/>
                        </a:rPr>
                        <a:t>19</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marL="0" algn="ctr" defTabSz="914400" rtl="0" eaLnBrk="1" fontAlgn="ctr" latinLnBrk="0" hangingPunct="1"/>
                      <a:endParaRPr lang="en-US" sz="1000" b="0" i="0" u="none" strike="noStrike" kern="1200" dirty="0">
                        <a:solidFill>
                          <a:srgbClr val="000000"/>
                        </a:solidFill>
                        <a:effectLst/>
                        <a:latin typeface="Times New Roman" panose="02020603050405020304" pitchFamily="18" charset="0"/>
                        <a:ea typeface="+mn-ea"/>
                        <a:cs typeface="+mn-cs"/>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ANN</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0.0681</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day-ahead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No.</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Variable Name</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dirty="0">
                          <a:solidFill>
                            <a:srgbClr val="000000"/>
                          </a:solidFill>
                          <a:effectLst/>
                          <a:latin typeface="Times New Roman" panose="02020603050405020304" pitchFamily="18" charset="0"/>
                        </a:rPr>
                        <a:t>38</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Times New Roman" panose="02020603050405020304" pitchFamily="18" charset="0"/>
                        </a:rPr>
                        <a:t>ANN</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553385585"/>
                  </a:ext>
                </a:extLst>
              </a:tr>
              <a:tr h="141101">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6</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10m- U Wind </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marL="0" algn="ctr" defTabSz="914400" rtl="0" eaLnBrk="1" fontAlgn="ctr" latinLnBrk="0" hangingPunct="1"/>
                      <a:r>
                        <a:rPr lang="en-US" sz="900" b="0" i="0" u="none" strike="noStrike" kern="1200" dirty="0">
                          <a:solidFill>
                            <a:srgbClr val="000000"/>
                          </a:solidFill>
                          <a:effectLst/>
                          <a:latin typeface="Times New Roman" panose="02020603050405020304" pitchFamily="18" charset="0"/>
                          <a:ea typeface="+mn-ea"/>
                          <a:cs typeface="+mn-cs"/>
                        </a:rPr>
                        <a:t>20</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pPr marL="0" algn="ctr" defTabSz="914400" rtl="0" eaLnBrk="1" fontAlgn="ctr" latinLnBrk="0" hangingPunct="1"/>
                      <a:endParaRPr lang="en-US" sz="1000" b="0" i="0" u="none" strike="noStrike" kern="1200" dirty="0">
                        <a:solidFill>
                          <a:srgbClr val="000000"/>
                        </a:solidFill>
                        <a:effectLst/>
                        <a:latin typeface="Times New Roman" panose="02020603050405020304" pitchFamily="18" charset="0"/>
                        <a:ea typeface="+mn-ea"/>
                        <a:cs typeface="+mn-cs"/>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SVR</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0.0715</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day-ahead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50</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std. dev (all ramp rates)</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dirty="0">
                          <a:solidFill>
                            <a:srgbClr val="000000"/>
                          </a:solidFill>
                          <a:effectLst/>
                          <a:latin typeface="Times New Roman" panose="02020603050405020304" pitchFamily="18" charset="0"/>
                        </a:rPr>
                        <a:t>39</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Times New Roman" panose="02020603050405020304" pitchFamily="18" charset="0"/>
                        </a:rPr>
                        <a:t>SVR</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281793774"/>
                  </a:ext>
                </a:extLst>
              </a:tr>
              <a:tr h="15404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7</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10m- V Wind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marL="0" algn="ctr" defTabSz="914400" rtl="0" eaLnBrk="1" fontAlgn="ctr" latinLnBrk="0" hangingPunct="1"/>
                      <a:r>
                        <a:rPr lang="en-US" sz="900" b="0" i="0" u="none" strike="noStrike" kern="1200" dirty="0">
                          <a:solidFill>
                            <a:srgbClr val="000000"/>
                          </a:solidFill>
                          <a:effectLst/>
                          <a:latin typeface="Times New Roman" panose="02020603050405020304" pitchFamily="18" charset="0"/>
                          <a:ea typeface="+mn-ea"/>
                          <a:cs typeface="+mn-cs"/>
                        </a:rPr>
                        <a:t>21</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marL="0" algn="ctr" defTabSz="914400" rtl="0" eaLnBrk="1" fontAlgn="ctr" latinLnBrk="0" hangingPunct="1"/>
                      <a:endParaRPr lang="en-US" sz="1000" b="0" i="0" u="none" strike="noStrike" kern="1200" dirty="0">
                        <a:solidFill>
                          <a:srgbClr val="000000"/>
                        </a:solidFill>
                        <a:effectLst/>
                        <a:latin typeface="Times New Roman" panose="02020603050405020304" pitchFamily="18" charset="0"/>
                        <a:ea typeface="+mn-ea"/>
                        <a:cs typeface="+mn-cs"/>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Combined 0.0628</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0.0628</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hour-ahead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dirty="0">
                          <a:solidFill>
                            <a:srgbClr val="000000"/>
                          </a:solidFill>
                          <a:effectLst/>
                          <a:latin typeface="Times New Roman" panose="02020603050405020304" pitchFamily="18" charset="0"/>
                        </a:rPr>
                        <a:t>40</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Times New Roman" panose="02020603050405020304" pitchFamily="18" charset="0"/>
                        </a:rPr>
                        <a:t>Combined 0.0628</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547883648"/>
                  </a:ext>
                </a:extLst>
              </a:tr>
              <a:tr h="15404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8</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2-m Temperature</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marL="0" algn="ctr" defTabSz="914400" rtl="0" eaLnBrk="1" fontAlgn="ctr" latinLnBrk="0" hangingPunct="1"/>
                      <a:r>
                        <a:rPr lang="en-US" sz="900" b="0" i="0" u="none" strike="noStrike" kern="1200" dirty="0">
                          <a:solidFill>
                            <a:srgbClr val="000000"/>
                          </a:solidFill>
                          <a:effectLst/>
                          <a:latin typeface="Times New Roman" panose="02020603050405020304" pitchFamily="18" charset="0"/>
                          <a:ea typeface="+mn-ea"/>
                          <a:cs typeface="+mn-cs"/>
                        </a:rPr>
                        <a:t>22</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marL="0" algn="ctr" defTabSz="914400" rtl="0" eaLnBrk="1" fontAlgn="ctr" latinLnBrk="0" hangingPunct="1"/>
                      <a:endParaRPr lang="en-US" sz="1000" b="0" i="0" u="none" strike="noStrike" kern="1200" dirty="0">
                        <a:solidFill>
                          <a:srgbClr val="000000"/>
                        </a:solidFill>
                        <a:effectLst/>
                        <a:latin typeface="Times New Roman" panose="02020603050405020304" pitchFamily="18" charset="0"/>
                        <a:ea typeface="+mn-ea"/>
                        <a:cs typeface="+mn-cs"/>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Combined 0.0554</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0.0554</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hour-ahead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dirty="0">
                          <a:solidFill>
                            <a:srgbClr val="000000"/>
                          </a:solidFill>
                          <a:effectLst/>
                          <a:latin typeface="Times New Roman" panose="02020603050405020304" pitchFamily="18" charset="0"/>
                        </a:rPr>
                        <a:t>41</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Times New Roman" panose="02020603050405020304" pitchFamily="18" charset="0"/>
                        </a:rPr>
                        <a:t>Combined 0.0554</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339284541"/>
                  </a:ext>
                </a:extLst>
              </a:tr>
              <a:tr h="18624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9</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Surface solar radiation down </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marL="0" algn="ctr" defTabSz="914400" rtl="0" eaLnBrk="1" fontAlgn="ctr" latinLnBrk="0" hangingPunct="1"/>
                      <a:r>
                        <a:rPr lang="en-US" sz="900" b="0" i="0" u="none" strike="noStrike" kern="1200" dirty="0">
                          <a:solidFill>
                            <a:srgbClr val="000000"/>
                          </a:solidFill>
                          <a:effectLst/>
                          <a:latin typeface="Times New Roman" panose="02020603050405020304" pitchFamily="18" charset="0"/>
                          <a:ea typeface="+mn-ea"/>
                          <a:cs typeface="+mn-cs"/>
                        </a:rPr>
                        <a:t>23</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pPr marL="0" algn="ctr" defTabSz="914400" rtl="0" eaLnBrk="1" fontAlgn="ctr" latinLnBrk="0" hangingPunct="1"/>
                      <a:endParaRPr lang="en-US" sz="1000" b="0" i="0" u="none" strike="noStrike" kern="1200" dirty="0">
                        <a:solidFill>
                          <a:srgbClr val="000000"/>
                        </a:solidFill>
                        <a:effectLst/>
                        <a:latin typeface="Times New Roman" panose="02020603050405020304" pitchFamily="18" charset="0"/>
                        <a:ea typeface="+mn-ea"/>
                        <a:cs typeface="+mn-cs"/>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Combined 0.0523</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0.0523</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hour-ahead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dirty="0">
                          <a:solidFill>
                            <a:srgbClr val="000000"/>
                          </a:solidFill>
                          <a:effectLst/>
                          <a:latin typeface="Times New Roman" panose="02020603050405020304" pitchFamily="18" charset="0"/>
                        </a:rPr>
                        <a:t>42</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rtl="0" fontAlgn="ctr"/>
                      <a:r>
                        <a:rPr lang="en-US" sz="900" b="0" i="0" u="none" strike="noStrike">
                          <a:solidFill>
                            <a:srgbClr val="000000"/>
                          </a:solidFill>
                          <a:effectLst/>
                          <a:latin typeface="Times New Roman" panose="02020603050405020304" pitchFamily="18" charset="0"/>
                        </a:rPr>
                        <a:t>Combined 0.0523</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861464899"/>
                  </a:ext>
                </a:extLst>
              </a:tr>
              <a:tr h="18288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10</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Surface thermal radiation down </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marL="0" algn="ctr" defTabSz="914400" rtl="0" eaLnBrk="1" fontAlgn="ctr" latinLnBrk="0" hangingPunct="1"/>
                      <a:r>
                        <a:rPr lang="en-US" sz="900" b="0" i="0" u="none" strike="noStrike" kern="1200" dirty="0">
                          <a:solidFill>
                            <a:srgbClr val="000000"/>
                          </a:solidFill>
                          <a:effectLst/>
                          <a:latin typeface="Times New Roman" panose="02020603050405020304" pitchFamily="18" charset="0"/>
                          <a:ea typeface="+mn-ea"/>
                          <a:cs typeface="+mn-cs"/>
                        </a:rPr>
                        <a:t>24</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marL="0" algn="ctr" defTabSz="914400" rtl="0" eaLnBrk="1" fontAlgn="ctr" latinLnBrk="0" hangingPunct="1"/>
                      <a:endParaRPr lang="en-US" sz="1000" b="0" i="0" u="none" strike="noStrike" kern="1200" dirty="0">
                        <a:solidFill>
                          <a:srgbClr val="000000"/>
                        </a:solidFill>
                        <a:effectLst/>
                        <a:latin typeface="Times New Roman" panose="02020603050405020304" pitchFamily="18" charset="0"/>
                        <a:ea typeface="+mn-ea"/>
                        <a:cs typeface="+mn-cs"/>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Combined 0.0579</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0.0579</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hour-ahead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43</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Times New Roman" panose="02020603050405020304" pitchFamily="18" charset="0"/>
                        </a:rPr>
                        <a:t>Combined 0.0579</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535467586"/>
                  </a:ext>
                </a:extLst>
              </a:tr>
              <a:tr h="15404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11</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Top net solar radiation </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marL="0" algn="ctr" defTabSz="914400" rtl="0" eaLnBrk="1" fontAlgn="ctr" latinLnBrk="0" hangingPunct="1"/>
                      <a:r>
                        <a:rPr lang="en-US" sz="900" b="0" i="0" u="none" strike="noStrike" kern="1200" dirty="0">
                          <a:solidFill>
                            <a:srgbClr val="000000"/>
                          </a:solidFill>
                          <a:effectLst/>
                          <a:latin typeface="Times New Roman" panose="02020603050405020304" pitchFamily="18" charset="0"/>
                          <a:ea typeface="+mn-ea"/>
                          <a:cs typeface="+mn-cs"/>
                        </a:rPr>
                        <a:t>25</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marL="0" algn="ctr" defTabSz="914400" rtl="0" eaLnBrk="1" fontAlgn="ctr" latinLnBrk="0" hangingPunct="1"/>
                      <a:endParaRPr lang="en-US" sz="1000" b="0" i="0" u="none" strike="noStrike" kern="1200" dirty="0">
                        <a:solidFill>
                          <a:srgbClr val="000000"/>
                        </a:solidFill>
                        <a:effectLst/>
                        <a:latin typeface="Times New Roman" panose="02020603050405020304" pitchFamily="18" charset="0"/>
                        <a:ea typeface="+mn-ea"/>
                        <a:cs typeface="+mn-cs"/>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ARIMA 0.0928</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0.0928</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hour-ahead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44</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Times New Roman" panose="02020603050405020304" pitchFamily="18" charset="0"/>
                        </a:rPr>
                        <a:t>ARIMA 0.0928</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766850146"/>
                  </a:ext>
                </a:extLst>
              </a:tr>
              <a:tr h="15404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12</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Total precipitation </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marL="0" algn="ctr" defTabSz="914400" rtl="0" eaLnBrk="1" fontAlgn="ctr" latinLnBrk="0" hangingPunct="1"/>
                      <a:r>
                        <a:rPr lang="en-US" sz="900" b="0" i="0" u="none" strike="noStrike" kern="1200" dirty="0">
                          <a:solidFill>
                            <a:srgbClr val="000000"/>
                          </a:solidFill>
                          <a:effectLst/>
                          <a:latin typeface="Times New Roman" panose="02020603050405020304" pitchFamily="18" charset="0"/>
                          <a:ea typeface="+mn-ea"/>
                          <a:cs typeface="+mn-cs"/>
                        </a:rPr>
                        <a:t>26</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marL="0" algn="ctr" defTabSz="914400" rtl="0" eaLnBrk="1" fontAlgn="ctr" latinLnBrk="0" hangingPunct="1"/>
                      <a:endParaRPr lang="en-US" sz="1000" b="0" i="0" u="none" strike="noStrike" kern="1200" dirty="0">
                        <a:solidFill>
                          <a:srgbClr val="000000"/>
                        </a:solidFill>
                        <a:effectLst/>
                        <a:latin typeface="Times New Roman" panose="02020603050405020304" pitchFamily="18" charset="0"/>
                        <a:ea typeface="+mn-ea"/>
                        <a:cs typeface="+mn-cs"/>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ARIMAX 0.0915</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0.0915</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hour-ahead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45</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a:solidFill>
                            <a:srgbClr val="000000"/>
                          </a:solidFill>
                          <a:effectLst/>
                          <a:latin typeface="Times New Roman" panose="02020603050405020304" pitchFamily="18" charset="0"/>
                        </a:rPr>
                        <a:t>ARIMAX 0.0915</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578225304"/>
                  </a:ext>
                </a:extLst>
              </a:tr>
              <a:tr h="15078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13</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Heat Index</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marL="0" algn="ctr" defTabSz="914400" rtl="0" eaLnBrk="1" fontAlgn="ctr" latinLnBrk="0" hangingPunct="1"/>
                      <a:r>
                        <a:rPr lang="en-US" sz="900" b="0" i="0" u="none" strike="noStrike" kern="1200" dirty="0">
                          <a:solidFill>
                            <a:srgbClr val="000000"/>
                          </a:solidFill>
                          <a:effectLst/>
                          <a:latin typeface="Times New Roman" panose="02020603050405020304" pitchFamily="18" charset="0"/>
                          <a:ea typeface="+mn-ea"/>
                          <a:cs typeface="+mn-cs"/>
                        </a:rPr>
                        <a:t>27</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marL="0" algn="ctr" defTabSz="914400" rtl="0" eaLnBrk="1" fontAlgn="ctr" latinLnBrk="0" hangingPunct="1"/>
                      <a:endParaRPr lang="en-US" sz="1000" b="0" i="0" u="none" strike="noStrike" kern="1200" dirty="0">
                        <a:solidFill>
                          <a:srgbClr val="000000"/>
                        </a:solidFill>
                        <a:effectLst/>
                        <a:latin typeface="Times New Roman" panose="02020603050405020304" pitchFamily="18" charset="0"/>
                        <a:ea typeface="+mn-ea"/>
                        <a:cs typeface="+mn-cs"/>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NAR Hr1</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0.0890</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hour-ahead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dirty="0">
                          <a:solidFill>
                            <a:srgbClr val="000000"/>
                          </a:solidFill>
                          <a:effectLst/>
                          <a:latin typeface="Times New Roman" panose="02020603050405020304" pitchFamily="18" charset="0"/>
                        </a:rPr>
                        <a:t>46</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dirty="0">
                          <a:solidFill>
                            <a:srgbClr val="000000"/>
                          </a:solidFill>
                          <a:effectLst/>
                          <a:latin typeface="Times New Roman" panose="02020603050405020304" pitchFamily="18" charset="0"/>
                        </a:rPr>
                        <a:t>NAR Hr1</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234687586"/>
                  </a:ext>
                </a:extLst>
              </a:tr>
              <a:tr h="17272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a:solidFill>
                            <a:srgbClr val="000000"/>
                          </a:solidFill>
                          <a:effectLst/>
                          <a:latin typeface="Times New Roman" panose="02020603050405020304" pitchFamily="18" charset="0"/>
                        </a:rPr>
                        <a:t>14</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Wind Speed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gridSpan="2">
                  <a:txBody>
                    <a:bodyPr/>
                    <a:lstStyle/>
                    <a:p>
                      <a:pPr algn="ctr" rtl="0" fontAlgn="ctr"/>
                      <a:r>
                        <a:rPr lang="en-US" sz="900" b="0" i="0" u="none" strike="noStrike" dirty="0">
                          <a:solidFill>
                            <a:srgbClr val="000000"/>
                          </a:solidFill>
                          <a:effectLst/>
                          <a:latin typeface="Times New Roman" panose="02020603050405020304" pitchFamily="18" charset="0"/>
                        </a:rPr>
                        <a:t>28</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ctr"/>
                      <a:endParaRPr lang="en-US" sz="1000" b="0" i="0" u="none" strike="noStrike" dirty="0">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NAR Hr2</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0.1384</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hour-ahead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dirty="0">
                          <a:solidFill>
                            <a:srgbClr val="000000"/>
                          </a:solidFill>
                          <a:effectLst/>
                          <a:latin typeface="Times New Roman" panose="02020603050405020304" pitchFamily="18" charset="0"/>
                        </a:rPr>
                        <a:t>47</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dirty="0">
                          <a:solidFill>
                            <a:srgbClr val="000000"/>
                          </a:solidFill>
                          <a:effectLst/>
                          <a:latin typeface="Times New Roman" panose="02020603050405020304" pitchFamily="18" charset="0"/>
                        </a:rPr>
                        <a:t>NAR Hr2</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168453914"/>
                  </a:ext>
                </a:extLst>
              </a:tr>
              <a:tr h="182880">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gridSpan="2">
                  <a:txBody>
                    <a:bodyPr/>
                    <a:lstStyle/>
                    <a:p>
                      <a:pPr algn="ctr" rtl="0" fontAlgn="ctr"/>
                      <a:r>
                        <a:rPr lang="en-US" sz="900" b="0" i="0" u="none" strike="noStrike" dirty="0">
                          <a:solidFill>
                            <a:srgbClr val="000000"/>
                          </a:solidFill>
                          <a:effectLst/>
                          <a:latin typeface="Times New Roman" panose="02020603050405020304" pitchFamily="18" charset="0"/>
                        </a:rPr>
                        <a:t>29</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ctr"/>
                      <a:endParaRPr lang="en-US" sz="1000" b="0" i="0" u="none" strike="noStrike" dirty="0">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NARX Hr1</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0.0760</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hour-ahead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dirty="0">
                          <a:solidFill>
                            <a:srgbClr val="000000"/>
                          </a:solidFill>
                          <a:effectLst/>
                          <a:latin typeface="Times New Roman" panose="02020603050405020304" pitchFamily="18" charset="0"/>
                        </a:rPr>
                        <a:t>48</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dirty="0">
                          <a:solidFill>
                            <a:srgbClr val="000000"/>
                          </a:solidFill>
                          <a:effectLst/>
                          <a:latin typeface="Times New Roman" panose="02020603050405020304" pitchFamily="18" charset="0"/>
                        </a:rPr>
                        <a:t>NARX Hr1</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033104561"/>
                  </a:ext>
                </a:extLst>
              </a:tr>
              <a:tr h="170688">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gridSpan="2">
                  <a:txBody>
                    <a:bodyPr/>
                    <a:lstStyle/>
                    <a:p>
                      <a:pPr algn="ctr" rtl="0" fontAlgn="ctr"/>
                      <a:r>
                        <a:rPr lang="en-US" sz="900" b="0" i="0" u="none" strike="noStrike" dirty="0">
                          <a:solidFill>
                            <a:srgbClr val="000000"/>
                          </a:solidFill>
                          <a:effectLst/>
                          <a:latin typeface="Times New Roman" panose="02020603050405020304" pitchFamily="18" charset="0"/>
                        </a:rPr>
                        <a:t>30</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pPr algn="ctr" rtl="0" fontAlgn="ctr"/>
                      <a:endParaRPr lang="en-US" sz="1000" b="0" i="0" u="none" strike="noStrike" dirty="0">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dirty="0">
                          <a:solidFill>
                            <a:srgbClr val="000000"/>
                          </a:solidFill>
                          <a:effectLst/>
                          <a:latin typeface="Times New Roman" panose="02020603050405020304" pitchFamily="18" charset="0"/>
                        </a:rPr>
                        <a:t>NARX Hr2</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0.1419</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900" b="0" i="0" u="none" strike="noStrike">
                          <a:solidFill>
                            <a:srgbClr val="000000"/>
                          </a:solidFill>
                          <a:effectLst/>
                          <a:latin typeface="Times New Roman" panose="02020603050405020304" pitchFamily="18" charset="0"/>
                        </a:rPr>
                        <a:t>hour-ahead</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dirty="0">
                        <a:solidFill>
                          <a:srgbClr val="000000"/>
                        </a:solidFill>
                        <a:effectLst/>
                        <a:latin typeface="Calibri" panose="020F0502020204030204" pitchFamily="34" charset="0"/>
                      </a:endParaRPr>
                    </a:p>
                  </a:txBody>
                  <a:tcPr marL="5072" marR="5072" marT="5072"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5072" marR="5072" marT="5072"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rtl="0" fontAlgn="ctr"/>
                      <a:r>
                        <a:rPr lang="en-US" sz="900" b="0" i="0" u="none" strike="noStrike" dirty="0">
                          <a:solidFill>
                            <a:srgbClr val="000000"/>
                          </a:solidFill>
                          <a:effectLst/>
                          <a:latin typeface="Times New Roman" panose="02020603050405020304" pitchFamily="18" charset="0"/>
                        </a:rPr>
                        <a:t>49</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rtl="0" fontAlgn="ctr"/>
                      <a:r>
                        <a:rPr lang="en-US" sz="900" b="0" i="0" u="none" strike="noStrike" dirty="0">
                          <a:solidFill>
                            <a:srgbClr val="000000"/>
                          </a:solidFill>
                          <a:effectLst/>
                          <a:latin typeface="Times New Roman" panose="02020603050405020304" pitchFamily="18" charset="0"/>
                        </a:rPr>
                        <a:t>NARX Hr2</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endParaRPr lang="en-US" sz="900" b="0" i="0" u="none" strike="noStrike" dirty="0">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21028246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71487944"/>
              </p:ext>
            </p:extLst>
          </p:nvPr>
        </p:nvGraphicFramePr>
        <p:xfrm>
          <a:off x="135877" y="1322391"/>
          <a:ext cx="2933465" cy="203984"/>
        </p:xfrm>
        <a:graphic>
          <a:graphicData uri="http://schemas.openxmlformats.org/drawingml/2006/table">
            <a:tbl>
              <a:tblPr/>
              <a:tblGrid>
                <a:gridCol w="358236">
                  <a:extLst>
                    <a:ext uri="{9D8B030D-6E8A-4147-A177-3AD203B41FA5}">
                      <a16:colId xmlns:a16="http://schemas.microsoft.com/office/drawing/2014/main" val="2714453947"/>
                    </a:ext>
                  </a:extLst>
                </a:gridCol>
                <a:gridCol w="2575229">
                  <a:extLst>
                    <a:ext uri="{9D8B030D-6E8A-4147-A177-3AD203B41FA5}">
                      <a16:colId xmlns:a16="http://schemas.microsoft.com/office/drawing/2014/main" val="565226030"/>
                    </a:ext>
                  </a:extLst>
                </a:gridCol>
              </a:tblGrid>
              <a:tr h="203984">
                <a:tc>
                  <a:txBody>
                    <a:bodyPr/>
                    <a:lstStyle/>
                    <a:p>
                      <a:pPr algn="ctr" rtl="0" fontAlgn="ctr"/>
                      <a:endParaRPr lang="en-US" sz="1200" b="0" i="0" u="none" strike="noStrike" dirty="0">
                        <a:solidFill>
                          <a:srgbClr val="000000"/>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rtl="0" fontAlgn="ctr"/>
                      <a:r>
                        <a:rPr lang="en-US" sz="1200" b="0" i="0" u="none" strike="noStrike" dirty="0">
                          <a:solidFill>
                            <a:srgbClr val="000000"/>
                          </a:solidFill>
                          <a:effectLst/>
                          <a:latin typeface="Times New Roman" panose="02020603050405020304" pitchFamily="18" charset="0"/>
                        </a:rPr>
                        <a:t>Solar power forecasts &amp; their ramp rates</a:t>
                      </a: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45541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591297307"/>
              </p:ext>
            </p:extLst>
          </p:nvPr>
        </p:nvGraphicFramePr>
        <p:xfrm>
          <a:off x="5671426" y="3716698"/>
          <a:ext cx="1244600" cy="3048000"/>
        </p:xfrm>
        <a:graphic>
          <a:graphicData uri="http://schemas.openxmlformats.org/drawingml/2006/table">
            <a:tbl>
              <a:tblPr/>
              <a:tblGrid>
                <a:gridCol w="314293">
                  <a:extLst>
                    <a:ext uri="{9D8B030D-6E8A-4147-A177-3AD203B41FA5}">
                      <a16:colId xmlns:a16="http://schemas.microsoft.com/office/drawing/2014/main" val="4236905091"/>
                    </a:ext>
                  </a:extLst>
                </a:gridCol>
                <a:gridCol w="930307">
                  <a:extLst>
                    <a:ext uri="{9D8B030D-6E8A-4147-A177-3AD203B41FA5}">
                      <a16:colId xmlns:a16="http://schemas.microsoft.com/office/drawing/2014/main" val="2895092285"/>
                    </a:ext>
                  </a:extLst>
                </a:gridCol>
              </a:tblGrid>
              <a:tr h="180975">
                <a:tc>
                  <a:txBody>
                    <a:bodyPr/>
                    <a:lstStyle/>
                    <a:p>
                      <a:pPr algn="ctr" rtl="0" fontAlgn="b"/>
                      <a:r>
                        <a:rPr lang="en-US" sz="900" b="0" i="0" u="none" strike="noStrike" dirty="0">
                          <a:solidFill>
                            <a:srgbClr val="000000"/>
                          </a:solidFill>
                          <a:effectLst/>
                          <a:latin typeface="Times New Roman" panose="02020603050405020304" pitchFamily="18" charset="0"/>
                        </a:rPr>
                        <a:t>51</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Persistence Farm 1</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1699184"/>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52</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Persistence Farm 2</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3779149"/>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53</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Persistence Farm 3</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6801335"/>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54</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dirty="0">
                          <a:solidFill>
                            <a:srgbClr val="000000"/>
                          </a:solidFill>
                          <a:effectLst/>
                          <a:latin typeface="Times New Roman" panose="02020603050405020304" pitchFamily="18" charset="0"/>
                        </a:rPr>
                        <a:t>MLR</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6003258"/>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55</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ANN</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54048494"/>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56</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SVR</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1924904"/>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57</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Combined 0.0628</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1742103"/>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58</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Combined 0.0554</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3499656"/>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59</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Combined 0.0523</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8303259"/>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60</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Combined 0.0579</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9135386"/>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61</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ARIMA 0.0928</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098381"/>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62</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ARIMAX 0.0915</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2544956"/>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63</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NAR Hr1</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3761020"/>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64</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NAR Hr2</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4300700"/>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65</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a:solidFill>
                            <a:srgbClr val="000000"/>
                          </a:solidFill>
                          <a:effectLst/>
                          <a:latin typeface="Times New Roman" panose="02020603050405020304" pitchFamily="18" charset="0"/>
                        </a:rPr>
                        <a:t>NARX Hr1</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2666931"/>
                  </a:ext>
                </a:extLst>
              </a:tr>
              <a:tr h="180975">
                <a:tc>
                  <a:txBody>
                    <a:bodyPr/>
                    <a:lstStyle/>
                    <a:p>
                      <a:pPr algn="ctr" rtl="0" fontAlgn="b"/>
                      <a:r>
                        <a:rPr lang="en-US" sz="900" b="0" i="0" u="none" strike="noStrike">
                          <a:solidFill>
                            <a:srgbClr val="000000"/>
                          </a:solidFill>
                          <a:effectLst/>
                          <a:latin typeface="Times New Roman" panose="02020603050405020304" pitchFamily="18" charset="0"/>
                        </a:rPr>
                        <a:t>66</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rtl="0" fontAlgn="b"/>
                      <a:r>
                        <a:rPr lang="en-US" sz="900" b="0" i="0" u="none" strike="noStrike" dirty="0">
                          <a:solidFill>
                            <a:srgbClr val="000000"/>
                          </a:solidFill>
                          <a:effectLst/>
                          <a:latin typeface="Times New Roman" panose="02020603050405020304" pitchFamily="18" charset="0"/>
                        </a:rPr>
                        <a:t>NARX Hr2</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0799010"/>
                  </a:ext>
                </a:extLst>
              </a:tr>
            </a:tbl>
          </a:graphicData>
        </a:graphic>
      </p:graphicFrame>
      <p:sp>
        <p:nvSpPr>
          <p:cNvPr id="13" name="Rectangle 12"/>
          <p:cNvSpPr/>
          <p:nvPr/>
        </p:nvSpPr>
        <p:spPr>
          <a:xfrm>
            <a:off x="5625288" y="3485866"/>
            <a:ext cx="1290738" cy="230832"/>
          </a:xfrm>
          <a:prstGeom prst="rect">
            <a:avLst/>
          </a:prstGeom>
        </p:spPr>
        <p:txBody>
          <a:bodyPr wrap="none">
            <a:spAutoFit/>
          </a:bodyPr>
          <a:lstStyle/>
          <a:p>
            <a:pPr lvl="0" algn="ctr" defTabSz="914400" fontAlgn="b"/>
            <a:r>
              <a:rPr lang="en-US" sz="900" dirty="0">
                <a:latin typeface="Times New Roman" panose="02020603050405020304" pitchFamily="18" charset="0"/>
              </a:rPr>
              <a:t>Classes of the Forecasts</a:t>
            </a:r>
          </a:p>
        </p:txBody>
      </p:sp>
      <p:sp>
        <p:nvSpPr>
          <p:cNvPr id="12" name="Rectangle 11">
            <a:extLst>
              <a:ext uri="{FF2B5EF4-FFF2-40B4-BE49-F238E27FC236}">
                <a16:creationId xmlns:a16="http://schemas.microsoft.com/office/drawing/2014/main" id="{54897ED9-0A4B-433B-A980-F8246462D01F}"/>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FB622311-CA43-4FF5-8198-0BB9D1205968}"/>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Combined Forecasts of Ramps</a:t>
            </a:r>
          </a:p>
        </p:txBody>
      </p:sp>
      <p:sp>
        <p:nvSpPr>
          <p:cNvPr id="16" name="Slide Number Placeholder 2">
            <a:extLst>
              <a:ext uri="{FF2B5EF4-FFF2-40B4-BE49-F238E27FC236}">
                <a16:creationId xmlns:a16="http://schemas.microsoft.com/office/drawing/2014/main" id="{911E908A-1849-4971-8BD6-1BF750593F3C}"/>
              </a:ext>
            </a:extLst>
          </p:cNvPr>
          <p:cNvSpPr txBox="1">
            <a:spLocks/>
          </p:cNvSpPr>
          <p:nvPr/>
        </p:nvSpPr>
        <p:spPr>
          <a:xfrm>
            <a:off x="6963627" y="6370865"/>
            <a:ext cx="2057400"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E7368CD-0EFD-4356-BCD4-9FE5F856A1D8}" type="slidenum">
              <a:rPr lang="en-US"/>
              <a:pPr/>
              <a:t>39</a:t>
            </a:fld>
            <a:endParaRPr lang="en-US" dirty="0"/>
          </a:p>
        </p:txBody>
      </p:sp>
      <p:graphicFrame>
        <p:nvGraphicFramePr>
          <p:cNvPr id="17" name="Table 16">
            <a:extLst>
              <a:ext uri="{FF2B5EF4-FFF2-40B4-BE49-F238E27FC236}">
                <a16:creationId xmlns:a16="http://schemas.microsoft.com/office/drawing/2014/main" id="{1EC18F49-9B68-4064-A564-4E102D4FF69B}"/>
              </a:ext>
            </a:extLst>
          </p:cNvPr>
          <p:cNvGraphicFramePr>
            <a:graphicFrameLocks noGrp="1"/>
          </p:cNvGraphicFramePr>
          <p:nvPr>
            <p:extLst>
              <p:ext uri="{D42A27DB-BD31-4B8C-83A1-F6EECF244321}">
                <p14:modId xmlns:p14="http://schemas.microsoft.com/office/powerpoint/2010/main" val="1204380952"/>
              </p:ext>
            </p:extLst>
          </p:nvPr>
        </p:nvGraphicFramePr>
        <p:xfrm>
          <a:off x="135877" y="1621322"/>
          <a:ext cx="2412270" cy="203984"/>
        </p:xfrm>
        <a:graphic>
          <a:graphicData uri="http://schemas.openxmlformats.org/drawingml/2006/table">
            <a:tbl>
              <a:tblPr/>
              <a:tblGrid>
                <a:gridCol w="347735">
                  <a:extLst>
                    <a:ext uri="{9D8B030D-6E8A-4147-A177-3AD203B41FA5}">
                      <a16:colId xmlns:a16="http://schemas.microsoft.com/office/drawing/2014/main" val="2714453947"/>
                    </a:ext>
                  </a:extLst>
                </a:gridCol>
                <a:gridCol w="2064535">
                  <a:extLst>
                    <a:ext uri="{9D8B030D-6E8A-4147-A177-3AD203B41FA5}">
                      <a16:colId xmlns:a16="http://schemas.microsoft.com/office/drawing/2014/main" val="565226030"/>
                    </a:ext>
                  </a:extLst>
                </a:gridCol>
              </a:tblGrid>
              <a:tr h="203984">
                <a:tc>
                  <a:txBody>
                    <a:bodyPr/>
                    <a:lstStyle/>
                    <a:p>
                      <a:pPr algn="l" rtl="0" fontAlgn="ctr"/>
                      <a:endParaRPr lang="en-US" sz="1200" b="0" i="0" u="none" strike="noStrike" dirty="0">
                        <a:solidFill>
                          <a:schemeClr val="tx1"/>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rtl="0" fontAlgn="ctr"/>
                      <a:r>
                        <a:rPr lang="en-US" sz="1200" b="0" dirty="0">
                          <a:solidFill>
                            <a:schemeClr val="tx1"/>
                          </a:solidFill>
                          <a:latin typeface="Times New Roman" panose="02020603050405020304" pitchFamily="18" charset="0"/>
                          <a:cs typeface="Times New Roman" panose="02020603050405020304" pitchFamily="18" charset="0"/>
                        </a:rPr>
                        <a:t>Classes (Labels) of Ramp Event</a:t>
                      </a:r>
                      <a:endParaRPr lang="en-US" sz="1200" b="0" i="0" u="none" strike="noStrike" dirty="0">
                        <a:solidFill>
                          <a:schemeClr val="tx1"/>
                        </a:solidFill>
                        <a:effectLst/>
                        <a:latin typeface="Times New Roman" panose="02020603050405020304" pitchFamily="18" charset="0"/>
                      </a:endParaRPr>
                    </a:p>
                  </a:txBody>
                  <a:tcPr marL="5072" marR="5072" marT="507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2455410"/>
                  </a:ext>
                </a:extLst>
              </a:tr>
            </a:tbl>
          </a:graphicData>
        </a:graphic>
      </p:graphicFrame>
      <p:sp>
        <p:nvSpPr>
          <p:cNvPr id="3" name="Rectangle 2">
            <a:extLst>
              <a:ext uri="{FF2B5EF4-FFF2-40B4-BE49-F238E27FC236}">
                <a16:creationId xmlns:a16="http://schemas.microsoft.com/office/drawing/2014/main" id="{E4DA4BBC-B739-45E7-9BB0-B8A09B74733E}"/>
              </a:ext>
            </a:extLst>
          </p:cNvPr>
          <p:cNvSpPr/>
          <p:nvPr/>
        </p:nvSpPr>
        <p:spPr>
          <a:xfrm>
            <a:off x="49875" y="988615"/>
            <a:ext cx="2076209" cy="369332"/>
          </a:xfrm>
          <a:prstGeom prst="rect">
            <a:avLst/>
          </a:prstGeom>
        </p:spPr>
        <p:txBody>
          <a:bodyPr wrap="none">
            <a:spAutoFit/>
          </a:bodyPr>
          <a:lstStyle/>
          <a:p>
            <a:r>
              <a:rPr lang="en-US" dirty="0">
                <a:solidFill>
                  <a:srgbClr val="000000"/>
                </a:solidFill>
                <a:latin typeface="Times New Roman" panose="02020603050405020304" pitchFamily="18" charset="0"/>
              </a:rPr>
              <a:t>Additional Features:</a:t>
            </a:r>
            <a:endParaRPr lang="en-US" dirty="0"/>
          </a:p>
        </p:txBody>
      </p:sp>
      <p:sp>
        <p:nvSpPr>
          <p:cNvPr id="19" name="Rectangle 18">
            <a:extLst>
              <a:ext uri="{FF2B5EF4-FFF2-40B4-BE49-F238E27FC236}">
                <a16:creationId xmlns:a16="http://schemas.microsoft.com/office/drawing/2014/main" id="{D7D00966-43E0-4199-A808-C134C2302F56}"/>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Tree>
    <p:extLst>
      <p:ext uri="{BB962C8B-B14F-4D97-AF65-F5344CB8AC3E}">
        <p14:creationId xmlns:p14="http://schemas.microsoft.com/office/powerpoint/2010/main" val="37248507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917E7188-51FA-437D-92CE-207B749D4C63}"/>
              </a:ext>
            </a:extLst>
          </p:cNvPr>
          <p:cNvSpPr/>
          <p:nvPr/>
        </p:nvSpPr>
        <p:spPr>
          <a:xfrm>
            <a:off x="0" y="5625843"/>
            <a:ext cx="8497134"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hlinkClick r:id="rId2"/>
              </a:rPr>
              <a:t>https://www.seia.org/us-solar-market-insight</a:t>
            </a:r>
            <a:r>
              <a:rPr lang="en-US" dirty="0">
                <a:latin typeface="Times New Roman" panose="02020603050405020304" pitchFamily="18" charset="0"/>
                <a:cs typeface="Times New Roman" panose="02020603050405020304" pitchFamily="18" charset="0"/>
              </a:rPr>
              <a:t>  (June 12, 2018, insight of US Solar Market)</a:t>
            </a:r>
          </a:p>
        </p:txBody>
      </p:sp>
      <p:sp>
        <p:nvSpPr>
          <p:cNvPr id="48" name="Rectangle 47">
            <a:extLst>
              <a:ext uri="{FF2B5EF4-FFF2-40B4-BE49-F238E27FC236}">
                <a16:creationId xmlns:a16="http://schemas.microsoft.com/office/drawing/2014/main" id="{490ADA38-F1A8-4637-AB27-BC1EDD881617}"/>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659BBD2B-9991-40E6-9E76-DE535A040285}"/>
              </a:ext>
            </a:extLst>
          </p:cNvPr>
          <p:cNvSpPr>
            <a:spLocks noGrp="1"/>
          </p:cNvSpPr>
          <p:nvPr>
            <p:ph type="sldNum" sz="quarter" idx="12"/>
          </p:nvPr>
        </p:nvSpPr>
        <p:spPr/>
        <p:txBody>
          <a:bodyPr/>
          <a:lstStyle/>
          <a:p>
            <a:fld id="{DE7368CD-0EFD-4356-BCD4-9FE5F856A1D8}" type="slidenum">
              <a:rPr lang="en-US" smtClean="0"/>
              <a:t>4</a:t>
            </a:fld>
            <a:endParaRPr lang="en-US" dirty="0"/>
          </a:p>
        </p:txBody>
      </p:sp>
      <p:sp>
        <p:nvSpPr>
          <p:cNvPr id="52" name="Rectangle 51">
            <a:extLst>
              <a:ext uri="{FF2B5EF4-FFF2-40B4-BE49-F238E27FC236}">
                <a16:creationId xmlns:a16="http://schemas.microsoft.com/office/drawing/2014/main" id="{E6B96DEC-285E-4F4A-8477-7B0E79A1A71D}"/>
              </a:ext>
            </a:extLst>
          </p:cNvPr>
          <p:cNvSpPr/>
          <p:nvPr/>
        </p:nvSpPr>
        <p:spPr>
          <a:xfrm>
            <a:off x="3875335" y="45237"/>
            <a:ext cx="1393330" cy="400110"/>
          </a:xfrm>
          <a:prstGeom prst="rect">
            <a:avLst/>
          </a:prstGeom>
        </p:spPr>
        <p:txBody>
          <a:bodyPr wrap="none">
            <a:spAutoFit/>
          </a:bodyPr>
          <a:lstStyle/>
          <a:p>
            <a:r>
              <a:rPr lang="en-US" sz="20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Motivation</a:t>
            </a:r>
            <a:endParaRPr lang="en-US" sz="2000" b="1" dirty="0">
              <a:latin typeface="Times New Roman" panose="02020603050405020304" pitchFamily="18" charset="0"/>
              <a:cs typeface="Times New Roman" panose="02020603050405020304" pitchFamily="18" charset="0"/>
            </a:endParaRPr>
          </a:p>
        </p:txBody>
      </p:sp>
      <p:grpSp>
        <p:nvGrpSpPr>
          <p:cNvPr id="59" name="Group 58">
            <a:extLst>
              <a:ext uri="{FF2B5EF4-FFF2-40B4-BE49-F238E27FC236}">
                <a16:creationId xmlns:a16="http://schemas.microsoft.com/office/drawing/2014/main" id="{9FE26677-FB6A-4F75-B202-C1E396A052A6}"/>
              </a:ext>
            </a:extLst>
          </p:cNvPr>
          <p:cNvGrpSpPr/>
          <p:nvPr/>
        </p:nvGrpSpPr>
        <p:grpSpPr>
          <a:xfrm>
            <a:off x="440267" y="829733"/>
            <a:ext cx="8075083" cy="3987864"/>
            <a:chOff x="855632" y="1092209"/>
            <a:chExt cx="7659718" cy="3725388"/>
          </a:xfrm>
        </p:grpSpPr>
        <p:pic>
          <p:nvPicPr>
            <p:cNvPr id="60" name="Picture 59">
              <a:extLst>
                <a:ext uri="{FF2B5EF4-FFF2-40B4-BE49-F238E27FC236}">
                  <a16:creationId xmlns:a16="http://schemas.microsoft.com/office/drawing/2014/main" id="{D0A8A802-00DF-4251-AEF0-C1F99E861C05}"/>
                </a:ext>
              </a:extLst>
            </p:cNvPr>
            <p:cNvPicPr/>
            <p:nvPr/>
          </p:nvPicPr>
          <p:blipFill>
            <a:blip r:embed="rId3"/>
            <a:stretch>
              <a:fillRect/>
            </a:stretch>
          </p:blipFill>
          <p:spPr>
            <a:xfrm>
              <a:off x="855632" y="1092209"/>
              <a:ext cx="7659718" cy="3612526"/>
            </a:xfrm>
            <a:prstGeom prst="rect">
              <a:avLst/>
            </a:prstGeom>
          </p:spPr>
        </p:pic>
        <p:sp>
          <p:nvSpPr>
            <p:cNvPr id="61" name="Rectangle 60">
              <a:extLst>
                <a:ext uri="{FF2B5EF4-FFF2-40B4-BE49-F238E27FC236}">
                  <a16:creationId xmlns:a16="http://schemas.microsoft.com/office/drawing/2014/main" id="{BE465FB2-3B9D-4ABA-9241-E95014F96373}"/>
                </a:ext>
              </a:extLst>
            </p:cNvPr>
            <p:cNvSpPr/>
            <p:nvPr/>
          </p:nvSpPr>
          <p:spPr>
            <a:xfrm>
              <a:off x="855632" y="4591873"/>
              <a:ext cx="1582768" cy="225724"/>
            </a:xfrm>
            <a:prstGeom prst="rect">
              <a:avLst/>
            </a:prstGeom>
            <a:solidFill>
              <a:schemeClr val="bg1"/>
            </a:solidFill>
            <a:ln>
              <a:noFill/>
            </a:ln>
          </p:spPr>
          <p:txBody>
            <a:bodyPr vert="horz" lIns="0" tIns="0" rIns="0" bIns="0" rtlCol="0">
              <a:noAutofit/>
            </a:bodyPr>
            <a:lstStyle/>
            <a:p>
              <a:pPr marL="0" marR="0">
                <a:lnSpc>
                  <a:spcPct val="107000"/>
                </a:lnSpc>
                <a:spcBef>
                  <a:spcPts val="0"/>
                </a:spcBef>
                <a:spcAft>
                  <a:spcPts val="800"/>
                </a:spcAft>
              </a:pPr>
              <a:r>
                <a:rPr lang="en-US" sz="10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Source:</a:t>
              </a:r>
              <a:r>
                <a:rPr lang="en-US" sz="1000" spc="-5"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 </a:t>
              </a:r>
              <a:r>
                <a:rPr lang="en-US" sz="10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SEIA/GTM</a:t>
              </a:r>
              <a:r>
                <a:rPr lang="en-US" sz="1000" spc="-5"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 </a:t>
              </a:r>
              <a:r>
                <a:rPr lang="en-US" sz="100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Research </a:t>
              </a:r>
              <a:r>
                <a:rPr lang="en-US" sz="1000" spc="1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 </a:t>
              </a:r>
              <a:endParaRPr lang="en-US" dirty="0">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p:txBody>
        </p:sp>
      </p:grpSp>
      <p:sp>
        <p:nvSpPr>
          <p:cNvPr id="2" name="Rectangle 1">
            <a:extLst>
              <a:ext uri="{FF2B5EF4-FFF2-40B4-BE49-F238E27FC236}">
                <a16:creationId xmlns:a16="http://schemas.microsoft.com/office/drawing/2014/main" id="{A14E8CA7-814B-4193-A3E3-B8A769458B53}"/>
              </a:ext>
            </a:extLst>
          </p:cNvPr>
          <p:cNvSpPr/>
          <p:nvPr/>
        </p:nvSpPr>
        <p:spPr>
          <a:xfrm>
            <a:off x="97796" y="4763017"/>
            <a:ext cx="9046204"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A U.S. PV solar market study * prepared by Solar Energy Industries Association (SEIA) </a:t>
            </a:r>
          </a:p>
          <a:p>
            <a:r>
              <a:rPr lang="en-US" dirty="0">
                <a:latin typeface="Times New Roman" panose="02020603050405020304" pitchFamily="18" charset="0"/>
                <a:cs typeface="Times New Roman" panose="02020603050405020304" pitchFamily="18" charset="0"/>
              </a:rPr>
              <a:t>and GTM Research</a:t>
            </a:r>
          </a:p>
        </p:txBody>
      </p:sp>
    </p:spTree>
    <p:extLst>
      <p:ext uri="{BB962C8B-B14F-4D97-AF65-F5344CB8AC3E}">
        <p14:creationId xmlns:p14="http://schemas.microsoft.com/office/powerpoint/2010/main" val="2911244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26D2E83D-E0D4-405D-B471-5EB0DEB1397C}"/>
              </a:ext>
            </a:extLst>
          </p:cNvPr>
          <p:cNvGraphicFramePr>
            <a:graphicFrameLocks noGrp="1"/>
          </p:cNvGraphicFramePr>
          <p:nvPr/>
        </p:nvGraphicFramePr>
        <p:xfrm>
          <a:off x="5874617" y="722180"/>
          <a:ext cx="3048000" cy="396240"/>
        </p:xfrm>
        <a:graphic>
          <a:graphicData uri="http://schemas.openxmlformats.org/drawingml/2006/table">
            <a:tbl>
              <a:tblPr/>
              <a:tblGrid>
                <a:gridCol w="609600">
                  <a:extLst>
                    <a:ext uri="{9D8B030D-6E8A-4147-A177-3AD203B41FA5}">
                      <a16:colId xmlns:a16="http://schemas.microsoft.com/office/drawing/2014/main" val="220582601"/>
                    </a:ext>
                  </a:extLst>
                </a:gridCol>
                <a:gridCol w="609600">
                  <a:extLst>
                    <a:ext uri="{9D8B030D-6E8A-4147-A177-3AD203B41FA5}">
                      <a16:colId xmlns:a16="http://schemas.microsoft.com/office/drawing/2014/main" val="1880990506"/>
                    </a:ext>
                  </a:extLst>
                </a:gridCol>
                <a:gridCol w="609600">
                  <a:extLst>
                    <a:ext uri="{9D8B030D-6E8A-4147-A177-3AD203B41FA5}">
                      <a16:colId xmlns:a16="http://schemas.microsoft.com/office/drawing/2014/main" val="2436539669"/>
                    </a:ext>
                  </a:extLst>
                </a:gridCol>
                <a:gridCol w="609600">
                  <a:extLst>
                    <a:ext uri="{9D8B030D-6E8A-4147-A177-3AD203B41FA5}">
                      <a16:colId xmlns:a16="http://schemas.microsoft.com/office/drawing/2014/main" val="2242242743"/>
                    </a:ext>
                  </a:extLst>
                </a:gridCol>
                <a:gridCol w="609600">
                  <a:extLst>
                    <a:ext uri="{9D8B030D-6E8A-4147-A177-3AD203B41FA5}">
                      <a16:colId xmlns:a16="http://schemas.microsoft.com/office/drawing/2014/main" val="3736143729"/>
                    </a:ext>
                  </a:extLst>
                </a:gridCol>
              </a:tblGrid>
              <a:tr h="198120">
                <a:tc>
                  <a:txBody>
                    <a:bodyPr/>
                    <a:lstStyle/>
                    <a:p>
                      <a:pPr algn="ctr" rtl="0" fontAlgn="b"/>
                      <a:r>
                        <a:rPr lang="en-US" sz="1200" b="0" i="0" u="none" strike="noStrike" dirty="0">
                          <a:solidFill>
                            <a:srgbClr val="000000"/>
                          </a:solidFill>
                          <a:effectLst/>
                          <a:latin typeface="Times New Roman" panose="02020603050405020304" pitchFamily="18" charset="0"/>
                        </a:rPr>
                        <a:t>Class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dirty="0">
                          <a:solidFill>
                            <a:srgbClr val="000000"/>
                          </a:solidFill>
                          <a:effectLst/>
                          <a:latin typeface="Times New Roman" panose="02020603050405020304" pitchFamily="18" charset="0"/>
                        </a:rPr>
                        <a:t>Class1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rtl="0" fontAlgn="b"/>
                      <a:r>
                        <a:rPr lang="en-US" sz="1200" b="0" i="0" u="none" strike="noStrike" dirty="0">
                          <a:solidFill>
                            <a:srgbClr val="000000"/>
                          </a:solidFill>
                          <a:effectLst/>
                          <a:latin typeface="Times New Roman" panose="02020603050405020304" pitchFamily="18" charset="0"/>
                        </a:rPr>
                        <a:t>Class2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b"/>
                      <a:r>
                        <a:rPr lang="en-US" sz="1200" b="0" i="0" u="none" strike="noStrike" dirty="0">
                          <a:solidFill>
                            <a:srgbClr val="000000"/>
                          </a:solidFill>
                          <a:effectLst/>
                          <a:latin typeface="Times New Roman" panose="02020603050405020304" pitchFamily="18" charset="0"/>
                        </a:rPr>
                        <a:t>Class3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rtl="0" fontAlgn="b"/>
                      <a:r>
                        <a:rPr lang="en-US" sz="1200" b="0" i="0" u="none" strike="noStrike" dirty="0">
                          <a:solidFill>
                            <a:srgbClr val="000000"/>
                          </a:solidFill>
                          <a:effectLst/>
                          <a:latin typeface="Times New Roman" panose="02020603050405020304" pitchFamily="18" charset="0"/>
                        </a:rPr>
                        <a:t>Total </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4149858"/>
                  </a:ext>
                </a:extLst>
              </a:tr>
              <a:tr h="198120">
                <a:tc>
                  <a:txBody>
                    <a:bodyPr/>
                    <a:lstStyle/>
                    <a:p>
                      <a:pPr algn="ctr" rtl="0" fontAlgn="b"/>
                      <a:r>
                        <a:rPr lang="en-US" sz="1200" b="0" i="0" u="none" strike="noStrike" dirty="0">
                          <a:solidFill>
                            <a:srgbClr val="000000"/>
                          </a:solidFill>
                          <a:effectLst/>
                          <a:latin typeface="Times New Roman" panose="02020603050405020304" pitchFamily="18" charset="0"/>
                        </a:rPr>
                        <a:t>Samples</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dirty="0">
                          <a:solidFill>
                            <a:srgbClr val="000000"/>
                          </a:solidFill>
                          <a:effectLst/>
                          <a:latin typeface="Times New Roman" panose="02020603050405020304" pitchFamily="18" charset="0"/>
                        </a:rPr>
                        <a:t>131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ctr" rtl="0" fontAlgn="b"/>
                      <a:r>
                        <a:rPr lang="en-US" sz="1200" b="0" i="0" u="none" strike="noStrike" dirty="0">
                          <a:solidFill>
                            <a:srgbClr val="000000"/>
                          </a:solidFill>
                          <a:effectLst/>
                          <a:latin typeface="Times New Roman" panose="02020603050405020304" pitchFamily="18" charset="0"/>
                        </a:rPr>
                        <a:t>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b"/>
                      <a:r>
                        <a:rPr lang="en-US" sz="1200" b="0" i="0" u="none" strike="noStrike" dirty="0">
                          <a:solidFill>
                            <a:srgbClr val="000000"/>
                          </a:solidFill>
                          <a:effectLst/>
                          <a:latin typeface="Times New Roman" panose="02020603050405020304" pitchFamily="18" charset="0"/>
                        </a:rPr>
                        <a:t>3666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40000"/>
                        <a:lumOff val="60000"/>
                      </a:schemeClr>
                    </a:solidFill>
                  </a:tcPr>
                </a:tc>
                <a:tc>
                  <a:txBody>
                    <a:bodyPr/>
                    <a:lstStyle/>
                    <a:p>
                      <a:pPr algn="ctr" rtl="0" fontAlgn="b"/>
                      <a:r>
                        <a:rPr lang="en-US" sz="1200" b="0" i="0" u="none" strike="noStrike" dirty="0">
                          <a:solidFill>
                            <a:srgbClr val="000000"/>
                          </a:solidFill>
                          <a:effectLst/>
                          <a:latin typeface="Times New Roman" panose="02020603050405020304" pitchFamily="18" charset="0"/>
                        </a:rPr>
                        <a:t>3828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1353121"/>
                  </a:ext>
                </a:extLst>
              </a:tr>
            </a:tbl>
          </a:graphicData>
        </a:graphic>
      </p:graphicFrame>
      <p:sp>
        <p:nvSpPr>
          <p:cNvPr id="7" name="Rectangle 6">
            <a:extLst>
              <a:ext uri="{FF2B5EF4-FFF2-40B4-BE49-F238E27FC236}">
                <a16:creationId xmlns:a16="http://schemas.microsoft.com/office/drawing/2014/main" id="{3E615AE7-5CD4-4268-97E3-4E5BF2DC5471}"/>
              </a:ext>
            </a:extLst>
          </p:cNvPr>
          <p:cNvSpPr/>
          <p:nvPr/>
        </p:nvSpPr>
        <p:spPr>
          <a:xfrm>
            <a:off x="123402" y="854766"/>
            <a:ext cx="5803575" cy="338554"/>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For clarity, low-rate classes (2&amp;4) become as a one class, class3: </a:t>
            </a:r>
            <a:r>
              <a:rPr lang="en-US" sz="1600" dirty="0">
                <a:latin typeface="Times New Roman" panose="02020603050405020304" pitchFamily="18" charset="0"/>
                <a:cs typeface="Times New Roman" panose="02020603050405020304" pitchFamily="18" charset="0"/>
                <a:sym typeface="Wingdings" panose="05000000000000000000" pitchFamily="2" charset="2"/>
              </a:rPr>
              <a:t></a:t>
            </a:r>
            <a:endParaRPr lang="en-US" sz="16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5BCBF74D-0238-43AD-816C-5EF6B90E9EDA}"/>
              </a:ext>
            </a:extLst>
          </p:cNvPr>
          <p:cNvSpPr/>
          <p:nvPr/>
        </p:nvSpPr>
        <p:spPr>
          <a:xfrm rot="10800000" flipV="1">
            <a:off x="106016" y="541514"/>
            <a:ext cx="3737430" cy="369332"/>
          </a:xfrm>
          <a:prstGeom prst="rect">
            <a:avLst/>
          </a:prstGeom>
          <a:noFill/>
          <a:ln>
            <a:noFill/>
          </a:ln>
        </p:spPr>
        <p:txBody>
          <a:bodyPr wrap="square">
            <a:spAutoFit/>
          </a:bodyPr>
          <a:lstStyle/>
          <a:p>
            <a:r>
              <a:rPr lang="en-US" dirty="0">
                <a:latin typeface="Times New Roman" panose="02020603050405020304" pitchFamily="18" charset="0"/>
                <a:ea typeface="MS Mincho" panose="02020609040205080304" pitchFamily="49" charset="-128"/>
              </a:rPr>
              <a:t>Data projection onto PC1 and PC2:</a:t>
            </a:r>
            <a:r>
              <a:rPr lang="en-US" sz="1600" dirty="0">
                <a:latin typeface="Times New Roman" panose="02020603050405020304" pitchFamily="18" charset="0"/>
                <a:ea typeface="MS Mincho" panose="02020609040205080304" pitchFamily="49" charset="-128"/>
              </a:rPr>
              <a:t> </a:t>
            </a:r>
          </a:p>
        </p:txBody>
      </p:sp>
      <p:pic>
        <p:nvPicPr>
          <p:cNvPr id="17" name="Picture 16">
            <a:extLst>
              <a:ext uri="{FF2B5EF4-FFF2-40B4-BE49-F238E27FC236}">
                <a16:creationId xmlns:a16="http://schemas.microsoft.com/office/drawing/2014/main" id="{E484500D-0D7A-4DB9-B84B-4F44D25847F6}"/>
              </a:ext>
            </a:extLst>
          </p:cNvPr>
          <p:cNvPicPr>
            <a:picLocks noChangeAspect="1"/>
          </p:cNvPicPr>
          <p:nvPr/>
        </p:nvPicPr>
        <p:blipFill rotWithShape="1">
          <a:blip r:embed="rId3"/>
          <a:srcRect l="7200" r="7800"/>
          <a:stretch/>
        </p:blipFill>
        <p:spPr>
          <a:xfrm>
            <a:off x="196234" y="1487029"/>
            <a:ext cx="3956289" cy="2160325"/>
          </a:xfrm>
          <a:prstGeom prst="rect">
            <a:avLst/>
          </a:prstGeom>
        </p:spPr>
      </p:pic>
      <p:pic>
        <p:nvPicPr>
          <p:cNvPr id="18" name="Picture 17">
            <a:extLst>
              <a:ext uri="{FF2B5EF4-FFF2-40B4-BE49-F238E27FC236}">
                <a16:creationId xmlns:a16="http://schemas.microsoft.com/office/drawing/2014/main" id="{60C7C9D3-CD23-4D9F-8CDC-72481DA7CB12}"/>
              </a:ext>
            </a:extLst>
          </p:cNvPr>
          <p:cNvPicPr>
            <a:picLocks noChangeAspect="1"/>
          </p:cNvPicPr>
          <p:nvPr/>
        </p:nvPicPr>
        <p:blipFill rotWithShape="1">
          <a:blip r:embed="rId4"/>
          <a:srcRect l="6600" r="8400"/>
          <a:stretch/>
        </p:blipFill>
        <p:spPr>
          <a:xfrm>
            <a:off x="4744890" y="1485734"/>
            <a:ext cx="4000773" cy="2184617"/>
          </a:xfrm>
          <a:prstGeom prst="rect">
            <a:avLst/>
          </a:prstGeom>
        </p:spPr>
      </p:pic>
      <p:pic>
        <p:nvPicPr>
          <p:cNvPr id="19" name="Picture 18">
            <a:extLst>
              <a:ext uri="{FF2B5EF4-FFF2-40B4-BE49-F238E27FC236}">
                <a16:creationId xmlns:a16="http://schemas.microsoft.com/office/drawing/2014/main" id="{B5F14EF2-7111-45A1-B16F-4BCAE97B9C84}"/>
              </a:ext>
            </a:extLst>
          </p:cNvPr>
          <p:cNvPicPr>
            <a:picLocks noChangeAspect="1"/>
          </p:cNvPicPr>
          <p:nvPr/>
        </p:nvPicPr>
        <p:blipFill rotWithShape="1">
          <a:blip r:embed="rId5"/>
          <a:srcRect l="6999" r="8400"/>
          <a:stretch/>
        </p:blipFill>
        <p:spPr>
          <a:xfrm>
            <a:off x="168897" y="4018249"/>
            <a:ext cx="3901317" cy="2140381"/>
          </a:xfrm>
          <a:prstGeom prst="rect">
            <a:avLst/>
          </a:prstGeom>
        </p:spPr>
      </p:pic>
      <p:pic>
        <p:nvPicPr>
          <p:cNvPr id="20" name="Picture 19">
            <a:extLst>
              <a:ext uri="{FF2B5EF4-FFF2-40B4-BE49-F238E27FC236}">
                <a16:creationId xmlns:a16="http://schemas.microsoft.com/office/drawing/2014/main" id="{A23A6D7D-EDFF-4FC8-95A4-B11BC8E4E06C}"/>
              </a:ext>
            </a:extLst>
          </p:cNvPr>
          <p:cNvPicPr>
            <a:picLocks noChangeAspect="1"/>
          </p:cNvPicPr>
          <p:nvPr/>
        </p:nvPicPr>
        <p:blipFill rotWithShape="1">
          <a:blip r:embed="rId6"/>
          <a:srcRect l="7800" r="8400"/>
          <a:stretch/>
        </p:blipFill>
        <p:spPr>
          <a:xfrm>
            <a:off x="4780563" y="4017842"/>
            <a:ext cx="3886359" cy="2147247"/>
          </a:xfrm>
          <a:prstGeom prst="rect">
            <a:avLst/>
          </a:prstGeom>
        </p:spPr>
      </p:pic>
      <p:sp>
        <p:nvSpPr>
          <p:cNvPr id="27" name="Rectangle 26">
            <a:extLst>
              <a:ext uri="{FF2B5EF4-FFF2-40B4-BE49-F238E27FC236}">
                <a16:creationId xmlns:a16="http://schemas.microsoft.com/office/drawing/2014/main" id="{1450F948-2ACB-4C29-91AC-752FE7AB3D96}"/>
              </a:ext>
            </a:extLst>
          </p:cNvPr>
          <p:cNvSpPr/>
          <p:nvPr/>
        </p:nvSpPr>
        <p:spPr>
          <a:xfrm>
            <a:off x="5776328" y="462482"/>
            <a:ext cx="1414170" cy="276999"/>
          </a:xfrm>
          <a:prstGeom prst="rect">
            <a:avLst/>
          </a:prstGeom>
        </p:spPr>
        <p:txBody>
          <a:bodyPr wrap="none">
            <a:spAutoFit/>
          </a:bodyPr>
          <a:lstStyle/>
          <a:p>
            <a:r>
              <a:rPr lang="en-US" sz="1200" dirty="0">
                <a:latin typeface="Times New Roman" panose="02020603050405020304" pitchFamily="18" charset="0"/>
                <a:cs typeface="Times New Roman" panose="02020603050405020304" pitchFamily="18" charset="0"/>
              </a:rPr>
              <a:t>Threshold=0.4pu/</a:t>
            </a:r>
            <a:r>
              <a:rPr lang="en-US" sz="1200" dirty="0" err="1">
                <a:latin typeface="Times New Roman" panose="02020603050405020304" pitchFamily="18" charset="0"/>
                <a:cs typeface="Times New Roman" panose="02020603050405020304" pitchFamily="18" charset="0"/>
              </a:rPr>
              <a:t>hr</a:t>
            </a:r>
            <a:endParaRPr lang="en-US" sz="1200" dirty="0"/>
          </a:p>
        </p:txBody>
      </p:sp>
      <p:sp>
        <p:nvSpPr>
          <p:cNvPr id="25" name="Rectangle 24">
            <a:extLst>
              <a:ext uri="{FF2B5EF4-FFF2-40B4-BE49-F238E27FC236}">
                <a16:creationId xmlns:a16="http://schemas.microsoft.com/office/drawing/2014/main" id="{937F1D68-6B12-46CE-81E4-87FEC87A305D}"/>
              </a:ext>
            </a:extLst>
          </p:cNvPr>
          <p:cNvSpPr/>
          <p:nvPr/>
        </p:nvSpPr>
        <p:spPr>
          <a:xfrm>
            <a:off x="0" y="3701938"/>
            <a:ext cx="4614418"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3) </a:t>
            </a:r>
            <a:r>
              <a:rPr lang="en-US" dirty="0">
                <a:latin typeface="Times New Roman" panose="02020603050405020304" pitchFamily="18" charset="0"/>
                <a:cs typeface="Times New Roman" panose="02020603050405020304" pitchFamily="18" charset="0"/>
              </a:rPr>
              <a:t>All 50 Features (</a:t>
            </a:r>
            <a:r>
              <a:rPr lang="en-US" i="1" dirty="0">
                <a:latin typeface="Times New Roman" panose="02020603050405020304" pitchFamily="18" charset="0"/>
                <a:cs typeface="Times New Roman" panose="02020603050405020304" pitchFamily="18" charset="0"/>
              </a:rPr>
              <a:t>add ramp rates of forecasts</a:t>
            </a:r>
            <a:r>
              <a:rPr lang="en-US" dirty="0">
                <a:latin typeface="Times New Roman" panose="02020603050405020304" pitchFamily="18" charset="0"/>
                <a:cs typeface="Times New Roman" panose="02020603050405020304" pitchFamily="18" charset="0"/>
              </a:rPr>
              <a:t>)</a:t>
            </a:r>
          </a:p>
        </p:txBody>
      </p:sp>
      <p:sp>
        <p:nvSpPr>
          <p:cNvPr id="26" name="Rectangle 25">
            <a:extLst>
              <a:ext uri="{FF2B5EF4-FFF2-40B4-BE49-F238E27FC236}">
                <a16:creationId xmlns:a16="http://schemas.microsoft.com/office/drawing/2014/main" id="{A063CB2F-C816-49B4-9E59-8F98CEBA4940}"/>
              </a:ext>
            </a:extLst>
          </p:cNvPr>
          <p:cNvSpPr/>
          <p:nvPr/>
        </p:nvSpPr>
        <p:spPr>
          <a:xfrm>
            <a:off x="4515272" y="3701938"/>
            <a:ext cx="4645662"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4) </a:t>
            </a:r>
            <a:r>
              <a:rPr lang="en-US" dirty="0">
                <a:latin typeface="Times New Roman" panose="02020603050405020304" pitchFamily="18" charset="0"/>
                <a:cs typeface="Times New Roman" panose="02020603050405020304" pitchFamily="18" charset="0"/>
              </a:rPr>
              <a:t>All 66 Features (</a:t>
            </a:r>
            <a:r>
              <a:rPr lang="en-US" i="1" dirty="0">
                <a:latin typeface="Times New Roman" panose="02020603050405020304" pitchFamily="18" charset="0"/>
                <a:cs typeface="Times New Roman" panose="02020603050405020304" pitchFamily="18" charset="0"/>
              </a:rPr>
              <a:t>add class labels of forecasts</a:t>
            </a:r>
            <a:r>
              <a:rPr lang="en-US" dirty="0">
                <a:latin typeface="Times New Roman" panose="02020603050405020304" pitchFamily="18" charset="0"/>
                <a:cs typeface="Times New Roman" panose="02020603050405020304" pitchFamily="18" charset="0"/>
              </a:rPr>
              <a:t>) </a:t>
            </a:r>
          </a:p>
        </p:txBody>
      </p:sp>
      <p:sp>
        <p:nvSpPr>
          <p:cNvPr id="29" name="Rectangle 28">
            <a:extLst>
              <a:ext uri="{FF2B5EF4-FFF2-40B4-BE49-F238E27FC236}">
                <a16:creationId xmlns:a16="http://schemas.microsoft.com/office/drawing/2014/main" id="{1AB2968E-0621-4E0F-B077-88A050690578}"/>
              </a:ext>
            </a:extLst>
          </p:cNvPr>
          <p:cNvSpPr/>
          <p:nvPr/>
        </p:nvSpPr>
        <p:spPr>
          <a:xfrm>
            <a:off x="0" y="1152195"/>
            <a:ext cx="3057761"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1) </a:t>
            </a:r>
            <a:r>
              <a:rPr lang="en-US" dirty="0">
                <a:latin typeface="Times New Roman" panose="02020603050405020304" pitchFamily="18" charset="0"/>
                <a:cs typeface="Times New Roman" panose="02020603050405020304" pitchFamily="18" charset="0"/>
              </a:rPr>
              <a:t>All 14 weather variables</a:t>
            </a:r>
          </a:p>
        </p:txBody>
      </p:sp>
      <p:sp>
        <p:nvSpPr>
          <p:cNvPr id="30" name="Rectangle 29">
            <a:extLst>
              <a:ext uri="{FF2B5EF4-FFF2-40B4-BE49-F238E27FC236}">
                <a16:creationId xmlns:a16="http://schemas.microsoft.com/office/drawing/2014/main" id="{CBC4C530-6D76-487A-9742-4E46BD766E2F}"/>
              </a:ext>
            </a:extLst>
          </p:cNvPr>
          <p:cNvSpPr/>
          <p:nvPr/>
        </p:nvSpPr>
        <p:spPr>
          <a:xfrm>
            <a:off x="4498338" y="1157867"/>
            <a:ext cx="4525878" cy="369332"/>
          </a:xfrm>
          <a:prstGeom prst="rect">
            <a:avLst/>
          </a:prstGeom>
        </p:spPr>
        <p:txBody>
          <a:bodyPr wrap="square">
            <a:spAutoFit/>
          </a:bodyPr>
          <a:lstStyle/>
          <a:p>
            <a:r>
              <a:rPr lang="en-US" b="1" dirty="0">
                <a:latin typeface="Times New Roman" panose="02020603050405020304" pitchFamily="18" charset="0"/>
                <a:cs typeface="Times New Roman" panose="02020603050405020304" pitchFamily="18" charset="0"/>
              </a:rPr>
              <a:t>2) </a:t>
            </a:r>
            <a:r>
              <a:rPr lang="en-US" dirty="0">
                <a:latin typeface="Times New Roman" panose="02020603050405020304" pitchFamily="18" charset="0"/>
                <a:cs typeface="Times New Roman" panose="02020603050405020304" pitchFamily="18" charset="0"/>
              </a:rPr>
              <a:t>All 30 Features (</a:t>
            </a:r>
            <a:r>
              <a:rPr lang="en-US" i="1" dirty="0">
                <a:latin typeface="Times New Roman" panose="02020603050405020304" pitchFamily="18" charset="0"/>
                <a:cs typeface="Times New Roman" panose="02020603050405020304" pitchFamily="18" charset="0"/>
              </a:rPr>
              <a:t>add solar power forecasts</a:t>
            </a:r>
            <a:r>
              <a:rPr lang="en-US" dirty="0">
                <a:latin typeface="Times New Roman" panose="02020603050405020304" pitchFamily="18" charset="0"/>
                <a:cs typeface="Times New Roman" panose="02020603050405020304" pitchFamily="18" charset="0"/>
              </a:rPr>
              <a:t>)</a:t>
            </a:r>
          </a:p>
        </p:txBody>
      </p:sp>
      <p:sp>
        <p:nvSpPr>
          <p:cNvPr id="21" name="Slide Number Placeholder 2">
            <a:extLst>
              <a:ext uri="{FF2B5EF4-FFF2-40B4-BE49-F238E27FC236}">
                <a16:creationId xmlns:a16="http://schemas.microsoft.com/office/drawing/2014/main" id="{2B1A843A-46A5-46E5-AA68-1643D07C321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E7368CD-0EFD-4356-BCD4-9FE5F856A1D8}" type="slidenum">
              <a:rPr lang="en-US"/>
              <a:pPr/>
              <a:t>40</a:t>
            </a:fld>
            <a:endParaRPr lang="en-US" dirty="0"/>
          </a:p>
        </p:txBody>
      </p:sp>
      <p:sp>
        <p:nvSpPr>
          <p:cNvPr id="22" name="Rectangle 21">
            <a:extLst>
              <a:ext uri="{FF2B5EF4-FFF2-40B4-BE49-F238E27FC236}">
                <a16:creationId xmlns:a16="http://schemas.microsoft.com/office/drawing/2014/main" id="{FD11D9BD-78DB-4DB7-8398-F3B08A771D07}"/>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4" name="Rectangle 23">
            <a:extLst>
              <a:ext uri="{FF2B5EF4-FFF2-40B4-BE49-F238E27FC236}">
                <a16:creationId xmlns:a16="http://schemas.microsoft.com/office/drawing/2014/main" id="{95E3677F-DE62-4B38-92D1-95EDCFEAED76}"/>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Combined Forecasts of Ramps</a:t>
            </a:r>
          </a:p>
        </p:txBody>
      </p:sp>
      <p:sp>
        <p:nvSpPr>
          <p:cNvPr id="31" name="Rectangle 30">
            <a:extLst>
              <a:ext uri="{FF2B5EF4-FFF2-40B4-BE49-F238E27FC236}">
                <a16:creationId xmlns:a16="http://schemas.microsoft.com/office/drawing/2014/main" id="{AE3648F8-9148-4DAC-B78A-B46F8BE00F9D}"/>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Tree>
    <p:extLst>
      <p:ext uri="{BB962C8B-B14F-4D97-AF65-F5344CB8AC3E}">
        <p14:creationId xmlns:p14="http://schemas.microsoft.com/office/powerpoint/2010/main" val="37194087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2AE2990-29E4-4D71-9828-5E11E0C026A7}"/>
              </a:ext>
            </a:extLst>
          </p:cNvPr>
          <p:cNvGraphicFramePr>
            <a:graphicFrameLocks noGrp="1"/>
          </p:cNvGraphicFramePr>
          <p:nvPr/>
        </p:nvGraphicFramePr>
        <p:xfrm>
          <a:off x="4463302" y="1320866"/>
          <a:ext cx="4418363" cy="4783566"/>
        </p:xfrm>
        <a:graphic>
          <a:graphicData uri="http://schemas.openxmlformats.org/drawingml/2006/table">
            <a:tbl>
              <a:tblPr/>
              <a:tblGrid>
                <a:gridCol w="1088719">
                  <a:extLst>
                    <a:ext uri="{9D8B030D-6E8A-4147-A177-3AD203B41FA5}">
                      <a16:colId xmlns:a16="http://schemas.microsoft.com/office/drawing/2014/main" val="1201661961"/>
                    </a:ext>
                  </a:extLst>
                </a:gridCol>
                <a:gridCol w="2240925">
                  <a:extLst>
                    <a:ext uri="{9D8B030D-6E8A-4147-A177-3AD203B41FA5}">
                      <a16:colId xmlns:a16="http://schemas.microsoft.com/office/drawing/2014/main" val="654615129"/>
                    </a:ext>
                  </a:extLst>
                </a:gridCol>
                <a:gridCol w="1088719">
                  <a:extLst>
                    <a:ext uri="{9D8B030D-6E8A-4147-A177-3AD203B41FA5}">
                      <a16:colId xmlns:a16="http://schemas.microsoft.com/office/drawing/2014/main" val="4081401160"/>
                    </a:ext>
                  </a:extLst>
                </a:gridCol>
              </a:tblGrid>
              <a:tr h="526542">
                <a:tc>
                  <a:txBody>
                    <a:bodyPr/>
                    <a:lstStyle/>
                    <a:p>
                      <a:pPr algn="ctr" fontAlgn="ctr"/>
                      <a:r>
                        <a:rPr lang="en-US" sz="1400" b="1" i="0" u="none" strike="noStrike" dirty="0">
                          <a:solidFill>
                            <a:srgbClr val="000000"/>
                          </a:solidFill>
                          <a:effectLst/>
                          <a:latin typeface="Times New Roman" panose="02020603050405020304" pitchFamily="18" charset="0"/>
                          <a:cs typeface="Times New Roman" panose="02020603050405020304" pitchFamily="18" charset="0"/>
                        </a:rPr>
                        <a:t>Model</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Times New Roman" panose="02020603050405020304" pitchFamily="18" charset="0"/>
                          <a:cs typeface="Times New Roman" panose="02020603050405020304" pitchFamily="18" charset="0"/>
                        </a:rPr>
                        <a:t>Parameters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Times New Roman" panose="02020603050405020304" pitchFamily="18" charset="0"/>
                          <a:cs typeface="Times New Roman" panose="02020603050405020304" pitchFamily="18" charset="0"/>
                        </a:rPr>
                        <a:t>Selected Features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2921396"/>
                  </a:ext>
                </a:extLst>
              </a:tr>
              <a:tr h="785194">
                <a:tc>
                  <a:txBody>
                    <a:bodyPr/>
                    <a:lstStyle/>
                    <a:p>
                      <a:pPr algn="ctr" fontAlgn="ctr"/>
                      <a:r>
                        <a:rPr lang="en-US" sz="1400" b="1" i="0" u="none" strike="noStrike" dirty="0">
                          <a:solidFill>
                            <a:srgbClr val="000000"/>
                          </a:solidFill>
                          <a:effectLst/>
                          <a:latin typeface="Times New Roman" panose="02020603050405020304" pitchFamily="18" charset="0"/>
                        </a:rPr>
                        <a:t>Naïve Bayes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Times New Roman" panose="02020603050405020304" pitchFamily="18" charset="0"/>
                        </a:rPr>
                        <a:t>Distribution=Normal; distribution parameters are estimated in the training.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1, 5, 11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7030264"/>
                  </a:ext>
                </a:extLst>
              </a:tr>
              <a:tr h="526542">
                <a:tc>
                  <a:txBody>
                    <a:bodyPr/>
                    <a:lstStyle/>
                    <a:p>
                      <a:pPr algn="ctr" fontAlgn="ctr"/>
                      <a:r>
                        <a:rPr lang="en-US" sz="1400" b="1" i="0" u="none" strike="noStrike" dirty="0">
                          <a:solidFill>
                            <a:srgbClr val="000000"/>
                          </a:solidFill>
                          <a:effectLst/>
                          <a:latin typeface="Times New Roman" panose="02020603050405020304" pitchFamily="18" charset="0"/>
                        </a:rPr>
                        <a:t>LDA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Times New Roman" panose="02020603050405020304" pitchFamily="18" charset="0"/>
                        </a:rPr>
                        <a:t>Its coefficients (μ) are fitted in the training.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1, 2, 3, 6, 9, 10, 12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012550"/>
                  </a:ext>
                </a:extLst>
              </a:tr>
              <a:tr h="526542">
                <a:tc>
                  <a:txBody>
                    <a:bodyPr/>
                    <a:lstStyle/>
                    <a:p>
                      <a:pPr algn="ctr" fontAlgn="ctr"/>
                      <a:r>
                        <a:rPr lang="en-US" sz="1400" b="1" i="0" u="none" strike="noStrike" dirty="0">
                          <a:solidFill>
                            <a:srgbClr val="000000"/>
                          </a:solidFill>
                          <a:effectLst/>
                          <a:latin typeface="Times New Roman" panose="02020603050405020304" pitchFamily="18" charset="0"/>
                        </a:rPr>
                        <a:t>Decision Tree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Times New Roman" panose="02020603050405020304" pitchFamily="18" charset="0"/>
                        </a:rPr>
                        <a:t>Max of splits=15;</a:t>
                      </a:r>
                      <a:br>
                        <a:rPr lang="en-US" sz="1400" b="0" i="0" u="none" strike="noStrike" dirty="0">
                          <a:solidFill>
                            <a:srgbClr val="000000"/>
                          </a:solidFill>
                          <a:effectLst/>
                          <a:latin typeface="Times New Roman" panose="02020603050405020304" pitchFamily="18" charset="0"/>
                        </a:rPr>
                      </a:br>
                      <a:r>
                        <a:rPr lang="en-US" sz="1400" b="0" i="0" u="none" strike="noStrike" dirty="0">
                          <a:solidFill>
                            <a:srgbClr val="000000"/>
                          </a:solidFill>
                          <a:effectLst/>
                          <a:latin typeface="Times New Roman" panose="02020603050405020304" pitchFamily="18" charset="0"/>
                        </a:rPr>
                        <a:t>Min leaf size=1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1, 12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5492989"/>
                  </a:ext>
                </a:extLst>
              </a:tr>
              <a:tr h="526542">
                <a:tc>
                  <a:txBody>
                    <a:bodyPr/>
                    <a:lstStyle/>
                    <a:p>
                      <a:pPr algn="ctr" fontAlgn="ctr"/>
                      <a:r>
                        <a:rPr lang="en-US" sz="1400" b="1" i="0" u="none" strike="noStrike" dirty="0" err="1">
                          <a:solidFill>
                            <a:srgbClr val="000000"/>
                          </a:solidFill>
                          <a:effectLst/>
                          <a:latin typeface="Times New Roman" panose="02020603050405020304" pitchFamily="18" charset="0"/>
                        </a:rPr>
                        <a:t>kNN</a:t>
                      </a:r>
                      <a:endParaRPr lang="en-US" sz="1400" b="1" i="0" u="none" strike="noStrike" dirty="0">
                        <a:solidFill>
                          <a:srgbClr val="000000"/>
                        </a:solidFill>
                        <a:effectLst/>
                        <a:latin typeface="Times New Roman" panose="02020603050405020304" pitchFamily="18"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Times New Roman" panose="02020603050405020304" pitchFamily="18" charset="0"/>
                        </a:rPr>
                        <a:t>Euclidean distance; k=15 (nearest 15 neighbors)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1, 4, 6, 7, 8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5918306"/>
                  </a:ext>
                </a:extLst>
              </a:tr>
              <a:tr h="526542">
                <a:tc>
                  <a:txBody>
                    <a:bodyPr/>
                    <a:lstStyle/>
                    <a:p>
                      <a:pPr algn="ctr" fontAlgn="ctr"/>
                      <a:r>
                        <a:rPr lang="en-US" sz="1400" b="1" i="0" u="none" strike="noStrike" dirty="0">
                          <a:solidFill>
                            <a:srgbClr val="000000"/>
                          </a:solidFill>
                          <a:effectLst/>
                          <a:latin typeface="Times New Roman" panose="02020603050405020304" pitchFamily="18" charset="0"/>
                        </a:rPr>
                        <a:t>Logistic Regression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Times New Roman" panose="02020603050405020304" pitchFamily="18" charset="0"/>
                        </a:rPr>
                        <a:t>Its coefficients (β) are fitted in the training.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1, 3, 11, 12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90640685"/>
                  </a:ext>
                </a:extLst>
              </a:tr>
              <a:tr h="526542">
                <a:tc>
                  <a:txBody>
                    <a:bodyPr/>
                    <a:lstStyle/>
                    <a:p>
                      <a:pPr algn="ctr" fontAlgn="ctr"/>
                      <a:r>
                        <a:rPr lang="en-US" sz="1400" b="1" i="0" u="none" strike="noStrike" dirty="0">
                          <a:solidFill>
                            <a:srgbClr val="000000"/>
                          </a:solidFill>
                          <a:effectLst/>
                          <a:latin typeface="Times New Roman" panose="02020603050405020304" pitchFamily="18" charset="0"/>
                        </a:rPr>
                        <a:t>Random Forests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t"/>
                      <a:r>
                        <a:rPr lang="en-US" sz="1400" b="0" i="0" u="none" strike="noStrike" dirty="0">
                          <a:solidFill>
                            <a:srgbClr val="000000"/>
                          </a:solidFill>
                          <a:effectLst/>
                          <a:latin typeface="Times New Roman" panose="02020603050405020304" pitchFamily="18" charset="0"/>
                        </a:rPr>
                        <a:t>Forest size=100 trees; Min. leaf size=1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1, 3, 11, 12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3486097"/>
                  </a:ext>
                </a:extLst>
              </a:tr>
              <a:tr h="526542">
                <a:tc>
                  <a:txBody>
                    <a:bodyPr/>
                    <a:lstStyle/>
                    <a:p>
                      <a:pPr algn="ctr" fontAlgn="ctr"/>
                      <a:r>
                        <a:rPr lang="en-US" sz="1400" b="1" i="0" u="none" strike="noStrike" dirty="0">
                          <a:solidFill>
                            <a:srgbClr val="000000"/>
                          </a:solidFill>
                          <a:effectLst/>
                          <a:latin typeface="Times New Roman" panose="02020603050405020304" pitchFamily="18" charset="0"/>
                        </a:rPr>
                        <a:t>SVM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Times New Roman" panose="02020603050405020304" pitchFamily="18" charset="0"/>
                        </a:rPr>
                        <a:t>Kernel= Radial basis function;</a:t>
                      </a:r>
                      <a:br>
                        <a:rPr lang="en-US" sz="1400" b="0" i="0" u="none" strike="noStrike" dirty="0">
                          <a:solidFill>
                            <a:srgbClr val="000000"/>
                          </a:solidFill>
                          <a:effectLst/>
                          <a:latin typeface="Times New Roman" panose="02020603050405020304" pitchFamily="18" charset="0"/>
                        </a:rPr>
                      </a:br>
                      <a:r>
                        <a:rPr lang="en-US" sz="1400" b="0" i="0" u="none" strike="noStrike" dirty="0">
                          <a:solidFill>
                            <a:srgbClr val="000000"/>
                          </a:solidFill>
                          <a:effectLst/>
                          <a:latin typeface="Times New Roman" panose="02020603050405020304" pitchFamily="18" charset="0"/>
                        </a:rPr>
                        <a:t>C=184; gamma=5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1, 3, 11, 12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4299849"/>
                  </a:ext>
                </a:extLst>
              </a:tr>
              <a:tr h="312578">
                <a:tc>
                  <a:txBody>
                    <a:bodyPr/>
                    <a:lstStyle/>
                    <a:p>
                      <a:pPr algn="ctr" fontAlgn="ctr"/>
                      <a:r>
                        <a:rPr lang="en-US" sz="1400" b="1" i="0" u="none" strike="noStrike" dirty="0">
                          <a:solidFill>
                            <a:srgbClr val="000000"/>
                          </a:solidFill>
                          <a:effectLst/>
                          <a:latin typeface="Times New Roman" panose="02020603050405020304" pitchFamily="18" charset="0"/>
                        </a:rPr>
                        <a:t>ANN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Times New Roman" panose="02020603050405020304" pitchFamily="18" charset="0"/>
                        </a:rPr>
                        <a:t>Hidden layer=1; Neurons=10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1, 5, 12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009336"/>
                  </a:ext>
                </a:extLst>
              </a:tr>
            </a:tbl>
          </a:graphicData>
        </a:graphic>
      </p:graphicFrame>
      <p:sp>
        <p:nvSpPr>
          <p:cNvPr id="5" name="Rectangle 4">
            <a:extLst>
              <a:ext uri="{FF2B5EF4-FFF2-40B4-BE49-F238E27FC236}">
                <a16:creationId xmlns:a16="http://schemas.microsoft.com/office/drawing/2014/main" id="{2CB6B1BF-9966-4527-BF0E-1D81371619F8}"/>
              </a:ext>
            </a:extLst>
          </p:cNvPr>
          <p:cNvSpPr/>
          <p:nvPr/>
        </p:nvSpPr>
        <p:spPr>
          <a:xfrm>
            <a:off x="2093383" y="959512"/>
            <a:ext cx="571158" cy="338554"/>
          </a:xfrm>
          <a:prstGeom prst="rect">
            <a:avLst/>
          </a:prstGeom>
        </p:spPr>
        <p:txBody>
          <a:bodyPr wrap="square">
            <a:spAutoFit/>
          </a:bodyPr>
          <a:lstStyle/>
          <a:p>
            <a:pPr algn="ctr"/>
            <a:r>
              <a:rPr lang="en-US" sz="1600" dirty="0">
                <a:solidFill>
                  <a:srgbClr val="000000"/>
                </a:solidFill>
                <a:latin typeface="Times New Roman" panose="02020603050405020304" pitchFamily="18" charset="0"/>
                <a:cs typeface="Times New Roman" panose="02020603050405020304" pitchFamily="18" charset="0"/>
              </a:rPr>
              <a:t>(a)</a:t>
            </a:r>
            <a:endParaRPr lang="en-US" sz="1600" dirty="0"/>
          </a:p>
        </p:txBody>
      </p:sp>
      <p:sp>
        <p:nvSpPr>
          <p:cNvPr id="6" name="Rectangle 5">
            <a:extLst>
              <a:ext uri="{FF2B5EF4-FFF2-40B4-BE49-F238E27FC236}">
                <a16:creationId xmlns:a16="http://schemas.microsoft.com/office/drawing/2014/main" id="{8BBAA85E-64B6-4C99-8EC5-48FE67181C96}"/>
              </a:ext>
            </a:extLst>
          </p:cNvPr>
          <p:cNvSpPr/>
          <p:nvPr/>
        </p:nvSpPr>
        <p:spPr>
          <a:xfrm>
            <a:off x="6392658" y="959512"/>
            <a:ext cx="559650" cy="338554"/>
          </a:xfrm>
          <a:prstGeom prst="rect">
            <a:avLst/>
          </a:prstGeom>
        </p:spPr>
        <p:txBody>
          <a:bodyPr wrap="square">
            <a:spAutoFit/>
          </a:bodyPr>
          <a:lstStyle/>
          <a:p>
            <a:pPr algn="ctr"/>
            <a:r>
              <a:rPr lang="en-US" sz="1600" dirty="0">
                <a:solidFill>
                  <a:srgbClr val="000000"/>
                </a:solidFill>
                <a:latin typeface="Times New Roman" panose="02020603050405020304" pitchFamily="18" charset="0"/>
                <a:cs typeface="Times New Roman" panose="02020603050405020304" pitchFamily="18" charset="0"/>
              </a:rPr>
              <a:t>(b)</a:t>
            </a:r>
            <a:endParaRPr lang="en-US" sz="1600" dirty="0"/>
          </a:p>
        </p:txBody>
      </p:sp>
      <p:graphicFrame>
        <p:nvGraphicFramePr>
          <p:cNvPr id="7" name="Table 6">
            <a:extLst>
              <a:ext uri="{FF2B5EF4-FFF2-40B4-BE49-F238E27FC236}">
                <a16:creationId xmlns:a16="http://schemas.microsoft.com/office/drawing/2014/main" id="{06CD8F38-0F50-4BBA-8C87-A24A470096B1}"/>
              </a:ext>
            </a:extLst>
          </p:cNvPr>
          <p:cNvGraphicFramePr>
            <a:graphicFrameLocks noGrp="1"/>
          </p:cNvGraphicFramePr>
          <p:nvPr/>
        </p:nvGraphicFramePr>
        <p:xfrm>
          <a:off x="256068" y="1320866"/>
          <a:ext cx="3833447" cy="4783568"/>
        </p:xfrm>
        <a:graphic>
          <a:graphicData uri="http://schemas.openxmlformats.org/drawingml/2006/table">
            <a:tbl>
              <a:tblPr/>
              <a:tblGrid>
                <a:gridCol w="507925">
                  <a:extLst>
                    <a:ext uri="{9D8B030D-6E8A-4147-A177-3AD203B41FA5}">
                      <a16:colId xmlns:a16="http://schemas.microsoft.com/office/drawing/2014/main" val="4152272381"/>
                    </a:ext>
                  </a:extLst>
                </a:gridCol>
                <a:gridCol w="3325522">
                  <a:extLst>
                    <a:ext uri="{9D8B030D-6E8A-4147-A177-3AD203B41FA5}">
                      <a16:colId xmlns:a16="http://schemas.microsoft.com/office/drawing/2014/main" val="702466218"/>
                    </a:ext>
                  </a:extLst>
                </a:gridCol>
              </a:tblGrid>
              <a:tr h="167734">
                <a:tc>
                  <a:txBody>
                    <a:bodyPr/>
                    <a:lstStyle/>
                    <a:p>
                      <a:pPr algn="ctr" rtl="0" fontAlgn="ctr"/>
                      <a:r>
                        <a:rPr lang="en-US" sz="1400" b="1" i="0" u="none" strike="noStrike" dirty="0">
                          <a:solidFill>
                            <a:srgbClr val="000000"/>
                          </a:solidFill>
                          <a:effectLst/>
                          <a:latin typeface="Times New Roman" panose="02020603050405020304" pitchFamily="18" charset="0"/>
                          <a:cs typeface="Times New Roman" panose="02020603050405020304" pitchFamily="18" charset="0"/>
                        </a:rPr>
                        <a:t>No.</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effectLst/>
                          <a:latin typeface="Times New Roman" panose="02020603050405020304" pitchFamily="18" charset="0"/>
                          <a:cs typeface="Times New Roman" panose="02020603050405020304" pitchFamily="18" charset="0"/>
                        </a:rPr>
                        <a:t>Most Important Features</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8182414"/>
                  </a:ext>
                </a:extLst>
              </a:tr>
              <a:tr h="167734">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Cloud water content, NWP output</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7310409"/>
                  </a:ext>
                </a:extLst>
              </a:tr>
              <a:tr h="167734">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2</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Cloud cover, NWP output</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6512032"/>
                  </a:ext>
                </a:extLst>
              </a:tr>
              <a:tr h="167734">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3</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Top net solar radiation, NWP output</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4436790"/>
                  </a:ext>
                </a:extLst>
              </a:tr>
              <a:tr h="204284">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4</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400" dirty="0">
                          <a:solidFill>
                            <a:srgbClr val="000000"/>
                          </a:solidFill>
                          <a:latin typeface="Times New Roman" panose="02020603050405020304" pitchFamily="18" charset="0"/>
                          <a:cs typeface="Times New Roman" panose="02020603050405020304" pitchFamily="18" charset="0"/>
                        </a:rPr>
                        <a:t>Hour-ahead combined forecasts of solar power</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8505915"/>
                  </a:ext>
                </a:extLst>
              </a:tr>
              <a:tr h="331757">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5</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Ramp rates of NWP-driven day-ahead solar power forecasts by ANN</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099305"/>
                  </a:ext>
                </a:extLst>
              </a:tr>
              <a:tr h="331757">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6</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Ramp rates of NWP-driven day-ahead solar power forecasts by SVR</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145774"/>
                  </a:ext>
                </a:extLst>
              </a:tr>
              <a:tr h="331757">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7</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Ramp rates of hour-ahead combined forecasts of solar power</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393975"/>
                  </a:ext>
                </a:extLst>
              </a:tr>
              <a:tr h="331757">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8</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Ramp rates of time-series hour-ahead forecasts of solar power by NARX</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4471192"/>
                  </a:ext>
                </a:extLst>
              </a:tr>
              <a:tr h="331757">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9</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Ramp classes of persistence hour-ahead forecasts of solar power</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1933382"/>
                  </a:ext>
                </a:extLst>
              </a:tr>
              <a:tr h="331757">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10</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Ramp classes of NWP-drive day-ahead solar power forecasts by ANN</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7115198"/>
                  </a:ext>
                </a:extLst>
              </a:tr>
              <a:tr h="331757">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11</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Ramp classes of NWP-driven day-ahead solar power forecasts by SVR</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9318767"/>
                  </a:ext>
                </a:extLst>
              </a:tr>
              <a:tr h="331757">
                <a:tc>
                  <a:txBody>
                    <a:bodyPr/>
                    <a:lstStyle/>
                    <a:p>
                      <a:pPr algn="ctr"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12</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en-US" sz="1400" b="0" i="0" u="none" strike="noStrike" dirty="0">
                          <a:solidFill>
                            <a:srgbClr val="000000"/>
                          </a:solidFill>
                          <a:effectLst/>
                          <a:latin typeface="Times New Roman" panose="02020603050405020304" pitchFamily="18" charset="0"/>
                          <a:cs typeface="Times New Roman" panose="02020603050405020304" pitchFamily="18" charset="0"/>
                        </a:rPr>
                        <a:t>Ramp classes of hour-ahead combined forecasts of solar power</a:t>
                      </a:r>
                    </a:p>
                  </a:txBody>
                  <a:tcPr marL="6896" marR="6896" marT="68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179905"/>
                  </a:ext>
                </a:extLst>
              </a:tr>
            </a:tbl>
          </a:graphicData>
        </a:graphic>
      </p:graphicFrame>
      <p:sp>
        <p:nvSpPr>
          <p:cNvPr id="8" name="Rectangle 7">
            <a:extLst>
              <a:ext uri="{FF2B5EF4-FFF2-40B4-BE49-F238E27FC236}">
                <a16:creationId xmlns:a16="http://schemas.microsoft.com/office/drawing/2014/main" id="{FDCB00C4-456D-4636-9EF3-0EB398A0668C}"/>
              </a:ext>
            </a:extLst>
          </p:cNvPr>
          <p:cNvSpPr/>
          <p:nvPr/>
        </p:nvSpPr>
        <p:spPr>
          <a:xfrm>
            <a:off x="-154421" y="567380"/>
            <a:ext cx="9434945"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(a) The most 12 important features out of 66;  (b) selected features and parameters for each model</a:t>
            </a:r>
          </a:p>
        </p:txBody>
      </p:sp>
      <p:sp>
        <p:nvSpPr>
          <p:cNvPr id="11" name="Slide Number Placeholder 2">
            <a:extLst>
              <a:ext uri="{FF2B5EF4-FFF2-40B4-BE49-F238E27FC236}">
                <a16:creationId xmlns:a16="http://schemas.microsoft.com/office/drawing/2014/main" id="{7D5EC170-46EC-444F-B770-04EF526951B4}"/>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E7368CD-0EFD-4356-BCD4-9FE5F856A1D8}" type="slidenum">
              <a:rPr lang="en-US"/>
              <a:pPr/>
              <a:t>41</a:t>
            </a:fld>
            <a:endParaRPr lang="en-US" dirty="0"/>
          </a:p>
        </p:txBody>
      </p:sp>
      <p:sp>
        <p:nvSpPr>
          <p:cNvPr id="12" name="Rectangle 11">
            <a:extLst>
              <a:ext uri="{FF2B5EF4-FFF2-40B4-BE49-F238E27FC236}">
                <a16:creationId xmlns:a16="http://schemas.microsoft.com/office/drawing/2014/main" id="{0C923692-7CEF-498E-9E6B-2FC9D4105BCB}"/>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21A019E8-6CF0-44C7-966A-16F9D7C929B6}"/>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Combined Forecasts of Ramps</a:t>
            </a:r>
          </a:p>
        </p:txBody>
      </p:sp>
      <p:sp>
        <p:nvSpPr>
          <p:cNvPr id="15" name="Rectangle 14">
            <a:extLst>
              <a:ext uri="{FF2B5EF4-FFF2-40B4-BE49-F238E27FC236}">
                <a16:creationId xmlns:a16="http://schemas.microsoft.com/office/drawing/2014/main" id="{ED2431A4-53E9-45A6-96DB-31A28981A389}"/>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Tree>
    <p:extLst>
      <p:ext uri="{BB962C8B-B14F-4D97-AF65-F5344CB8AC3E}">
        <p14:creationId xmlns:p14="http://schemas.microsoft.com/office/powerpoint/2010/main" val="3179743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05DEDD8-4487-44AD-8F0C-8A98ED91D3C5}"/>
              </a:ext>
            </a:extLst>
          </p:cNvPr>
          <p:cNvSpPr txBox="1"/>
          <p:nvPr/>
        </p:nvSpPr>
        <p:spPr>
          <a:xfrm>
            <a:off x="127084" y="5470520"/>
            <a:ext cx="913682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Solar power ramp event forecasts of the high-rate ramp events,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Rate</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 0</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4 </a:t>
            </a:r>
            <a:r>
              <a:rPr lang="en-US"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pu</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r>
              <a:rPr lang="en-US"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hr</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162 events)</a:t>
            </a:r>
          </a:p>
          <a:p>
            <a:r>
              <a:rPr lang="en-US" dirty="0">
                <a:latin typeface="Times New Roman" panose="02020603050405020304" pitchFamily="18" charset="0"/>
                <a:cs typeface="Times New Roman" panose="02020603050405020304" pitchFamily="18" charset="0"/>
              </a:rPr>
              <a:t>by the classification techniques</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4C658D97-8A28-4F1D-939B-AC21D6574BC7}"/>
              </a:ext>
            </a:extLst>
          </p:cNvPr>
          <p:cNvGraphicFramePr>
            <a:graphicFrameLocks noGrp="1"/>
          </p:cNvGraphicFramePr>
          <p:nvPr>
            <p:extLst>
              <p:ext uri="{D42A27DB-BD31-4B8C-83A1-F6EECF244321}">
                <p14:modId xmlns:p14="http://schemas.microsoft.com/office/powerpoint/2010/main" val="1549507314"/>
              </p:ext>
            </p:extLst>
          </p:nvPr>
        </p:nvGraphicFramePr>
        <p:xfrm>
          <a:off x="119908" y="4175804"/>
          <a:ext cx="8387990" cy="1294716"/>
        </p:xfrm>
        <a:graphic>
          <a:graphicData uri="http://schemas.openxmlformats.org/drawingml/2006/table">
            <a:tbl>
              <a:tblPr/>
              <a:tblGrid>
                <a:gridCol w="1199965">
                  <a:extLst>
                    <a:ext uri="{9D8B030D-6E8A-4147-A177-3AD203B41FA5}">
                      <a16:colId xmlns:a16="http://schemas.microsoft.com/office/drawing/2014/main" val="1731870061"/>
                    </a:ext>
                  </a:extLst>
                </a:gridCol>
                <a:gridCol w="720863">
                  <a:extLst>
                    <a:ext uri="{9D8B030D-6E8A-4147-A177-3AD203B41FA5}">
                      <a16:colId xmlns:a16="http://schemas.microsoft.com/office/drawing/2014/main" val="3739563082"/>
                    </a:ext>
                  </a:extLst>
                </a:gridCol>
                <a:gridCol w="806974">
                  <a:extLst>
                    <a:ext uri="{9D8B030D-6E8A-4147-A177-3AD203B41FA5}">
                      <a16:colId xmlns:a16="http://schemas.microsoft.com/office/drawing/2014/main" val="932758758"/>
                    </a:ext>
                  </a:extLst>
                </a:gridCol>
                <a:gridCol w="818342">
                  <a:extLst>
                    <a:ext uri="{9D8B030D-6E8A-4147-A177-3AD203B41FA5}">
                      <a16:colId xmlns:a16="http://schemas.microsoft.com/office/drawing/2014/main" val="3485603392"/>
                    </a:ext>
                  </a:extLst>
                </a:gridCol>
                <a:gridCol w="841073">
                  <a:extLst>
                    <a:ext uri="{9D8B030D-6E8A-4147-A177-3AD203B41FA5}">
                      <a16:colId xmlns:a16="http://schemas.microsoft.com/office/drawing/2014/main" val="4282542304"/>
                    </a:ext>
                  </a:extLst>
                </a:gridCol>
                <a:gridCol w="803302">
                  <a:extLst>
                    <a:ext uri="{9D8B030D-6E8A-4147-A177-3AD203B41FA5}">
                      <a16:colId xmlns:a16="http://schemas.microsoft.com/office/drawing/2014/main" val="4101674985"/>
                    </a:ext>
                  </a:extLst>
                </a:gridCol>
                <a:gridCol w="745598">
                  <a:extLst>
                    <a:ext uri="{9D8B030D-6E8A-4147-A177-3AD203B41FA5}">
                      <a16:colId xmlns:a16="http://schemas.microsoft.com/office/drawing/2014/main" val="2915215139"/>
                    </a:ext>
                  </a:extLst>
                </a:gridCol>
                <a:gridCol w="822451">
                  <a:extLst>
                    <a:ext uri="{9D8B030D-6E8A-4147-A177-3AD203B41FA5}">
                      <a16:colId xmlns:a16="http://schemas.microsoft.com/office/drawing/2014/main" val="473758071"/>
                    </a:ext>
                  </a:extLst>
                </a:gridCol>
                <a:gridCol w="793457">
                  <a:extLst>
                    <a:ext uri="{9D8B030D-6E8A-4147-A177-3AD203B41FA5}">
                      <a16:colId xmlns:a16="http://schemas.microsoft.com/office/drawing/2014/main" val="1725582237"/>
                    </a:ext>
                  </a:extLst>
                </a:gridCol>
                <a:gridCol w="835965">
                  <a:extLst>
                    <a:ext uri="{9D8B030D-6E8A-4147-A177-3AD203B41FA5}">
                      <a16:colId xmlns:a16="http://schemas.microsoft.com/office/drawing/2014/main" val="1229830001"/>
                    </a:ext>
                  </a:extLst>
                </a:gridCol>
              </a:tblGrid>
              <a:tr h="285190">
                <a:tc>
                  <a:txBody>
                    <a:bodyPr/>
                    <a:lstStyle/>
                    <a:p>
                      <a:pPr algn="ctr" rtl="0" fontAlgn="ctr"/>
                      <a:r>
                        <a:rPr lang="en-US" sz="1100" b="1" i="0" u="none" strike="noStrike" dirty="0">
                          <a:solidFill>
                            <a:srgbClr val="000000"/>
                          </a:solidFill>
                          <a:effectLst/>
                          <a:latin typeface="Times New Roman" panose="02020603050405020304" pitchFamily="18" charset="0"/>
                          <a:cs typeface="Times New Roman" panose="02020603050405020304" pitchFamily="18" charset="0"/>
                        </a:rPr>
                        <a:t>Method</a:t>
                      </a:r>
                      <a:endParaRPr lang="en-US" sz="1000" b="1" i="0" u="none" strike="noStrike" dirty="0">
                        <a:solidFill>
                          <a:srgbClr val="000000"/>
                        </a:solidFill>
                        <a:effectLst/>
                        <a:latin typeface="Times New Roman" panose="02020603050405020304" pitchFamily="18" charset="0"/>
                        <a:cs typeface="Times New Roman" panose="02020603050405020304" pitchFamily="18" charset="0"/>
                      </a:endParaRP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Naïve Bayes </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LDA</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Times New Roman" panose="02020603050405020304" pitchFamily="18" charset="0"/>
                          <a:cs typeface="Times New Roman" panose="02020603050405020304" pitchFamily="18" charset="0"/>
                        </a:rPr>
                        <a:t>Decision Trees</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dirty="0" err="1">
                          <a:solidFill>
                            <a:srgbClr val="000000"/>
                          </a:solidFill>
                          <a:effectLst/>
                          <a:latin typeface="Times New Roman" panose="02020603050405020304" pitchFamily="18" charset="0"/>
                          <a:cs typeface="Times New Roman" panose="02020603050405020304" pitchFamily="18" charset="0"/>
                        </a:rPr>
                        <a:t>kNN</a:t>
                      </a:r>
                      <a:endParaRPr lang="en-US" sz="1100" b="0" i="0" u="none" strike="noStrike" dirty="0">
                        <a:solidFill>
                          <a:srgbClr val="000000"/>
                        </a:solidFill>
                        <a:effectLst/>
                        <a:latin typeface="Times New Roman" panose="02020603050405020304" pitchFamily="18" charset="0"/>
                        <a:cs typeface="Times New Roman" panose="02020603050405020304" pitchFamily="18" charset="0"/>
                      </a:endParaRP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Logistic Regression</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dirty="0">
                          <a:solidFill>
                            <a:srgbClr val="000000"/>
                          </a:solidFill>
                          <a:effectLst/>
                          <a:latin typeface="Times New Roman" panose="02020603050405020304" pitchFamily="18" charset="0"/>
                          <a:cs typeface="Times New Roman" panose="02020603050405020304" pitchFamily="18" charset="0"/>
                        </a:rPr>
                        <a:t>Random Forest</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SVM</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ANN</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100" b="0" i="0" u="none" strike="noStrike">
                          <a:solidFill>
                            <a:srgbClr val="000000"/>
                          </a:solidFill>
                          <a:effectLst/>
                          <a:latin typeface="Times New Roman" panose="02020603050405020304" pitchFamily="18" charset="0"/>
                          <a:cs typeface="Times New Roman" panose="02020603050405020304" pitchFamily="18" charset="0"/>
                        </a:rPr>
                        <a:t>Combined Classifiers</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372546494"/>
                  </a:ext>
                </a:extLst>
              </a:tr>
              <a:tr h="183339">
                <a:tc>
                  <a:txBody>
                    <a:bodyPr/>
                    <a:lstStyle/>
                    <a:p>
                      <a:pPr algn="ctr" rtl="0" fontAlgn="ctr"/>
                      <a:r>
                        <a:rPr lang="en-US" sz="900" b="1" i="0" u="none" strike="noStrike" dirty="0">
                          <a:solidFill>
                            <a:srgbClr val="000000"/>
                          </a:solidFill>
                          <a:effectLst/>
                          <a:latin typeface="Times New Roman" panose="02020603050405020304" pitchFamily="18" charset="0"/>
                          <a:cs typeface="Times New Roman" panose="02020603050405020304" pitchFamily="18" charset="0"/>
                        </a:rPr>
                        <a:t>Precision (%)</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62%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65%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68%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777768500"/>
                  </a:ext>
                </a:extLst>
              </a:tr>
              <a:tr h="182880">
                <a:tc>
                  <a:txBody>
                    <a:bodyPr/>
                    <a:lstStyle/>
                    <a:p>
                      <a:pPr algn="ctr" rtl="0" fontAlgn="ctr"/>
                      <a:r>
                        <a:rPr lang="en-US" sz="900" b="1" i="0" u="none" strike="noStrike" dirty="0">
                          <a:solidFill>
                            <a:srgbClr val="000000"/>
                          </a:solidFill>
                          <a:effectLst/>
                          <a:latin typeface="Times New Roman" panose="02020603050405020304" pitchFamily="18" charset="0"/>
                          <a:cs typeface="Times New Roman" panose="02020603050405020304" pitchFamily="18" charset="0"/>
                        </a:rPr>
                        <a:t>Recall (%)</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43%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40%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38%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31%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30%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43%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43%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38%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614003878"/>
                  </a:ext>
                </a:extLst>
              </a:tr>
              <a:tr h="191616">
                <a:tc>
                  <a:txBody>
                    <a:bodyPr/>
                    <a:lstStyle/>
                    <a:p>
                      <a:pPr algn="ctr" rtl="0" fontAlgn="ctr"/>
                      <a:r>
                        <a:rPr lang="en-US" sz="900" b="1" i="0" u="none" strike="noStrike" dirty="0">
                          <a:solidFill>
                            <a:srgbClr val="000000"/>
                          </a:solidFill>
                          <a:effectLst/>
                          <a:latin typeface="Times New Roman" panose="02020603050405020304" pitchFamily="18" charset="0"/>
                          <a:cs typeface="Times New Roman" panose="02020603050405020304" pitchFamily="18" charset="0"/>
                        </a:rPr>
                        <a:t>Balanced Precision (%)</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59%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78%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87%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225833378"/>
                  </a:ext>
                </a:extLst>
              </a:tr>
              <a:tr h="172637">
                <a:tc>
                  <a:txBody>
                    <a:bodyPr/>
                    <a:lstStyle/>
                    <a:p>
                      <a:pPr algn="ctr" rtl="0" fontAlgn="ctr"/>
                      <a:r>
                        <a:rPr lang="en-US" sz="900" b="1" i="0" u="none" strike="noStrike" dirty="0">
                          <a:solidFill>
                            <a:srgbClr val="000000"/>
                          </a:solidFill>
                          <a:effectLst/>
                          <a:latin typeface="Times New Roman" panose="02020603050405020304" pitchFamily="18" charset="0"/>
                          <a:cs typeface="Times New Roman" panose="02020603050405020304" pitchFamily="18" charset="0"/>
                        </a:rPr>
                        <a:t>F1-Score (%)</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51%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49%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43%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44%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56%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49%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61%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873923517"/>
                  </a:ext>
                </a:extLst>
              </a:tr>
              <a:tr h="182880">
                <a:tc>
                  <a:txBody>
                    <a:bodyPr/>
                    <a:lstStyle/>
                    <a:p>
                      <a:pPr algn="ctr" rtl="0" fontAlgn="ctr"/>
                      <a:r>
                        <a:rPr lang="en-US" sz="900" b="1" i="0" u="none" strike="noStrike" dirty="0">
                          <a:solidFill>
                            <a:schemeClr val="tx1"/>
                          </a:solidFill>
                          <a:effectLst/>
                          <a:latin typeface="Times New Roman" panose="02020603050405020304" pitchFamily="18" charset="0"/>
                          <a:cs typeface="Times New Roman" panose="02020603050405020304" pitchFamily="18" charset="0"/>
                        </a:rPr>
                        <a:t> Diff. Index</a:t>
                      </a:r>
                    </a:p>
                  </a:txBody>
                  <a:tcPr marL="5820" marR="5820" marT="58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a:solidFill>
                            <a:schemeClr val="tx1"/>
                          </a:solidFill>
                          <a:effectLst/>
                          <a:latin typeface="Times New Roman" panose="02020603050405020304" pitchFamily="18" charset="0"/>
                          <a:cs typeface="Times New Roman" panose="02020603050405020304" pitchFamily="18" charset="0"/>
                        </a:rPr>
                        <a:t>27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30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38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27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36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51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48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35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rtl="0" fontAlgn="ctr"/>
                      <a:r>
                        <a:rPr lang="en-US" sz="1200" b="0" i="0" u="none" strike="noStrike" dirty="0">
                          <a:solidFill>
                            <a:schemeClr val="tx1"/>
                          </a:solidFill>
                          <a:effectLst/>
                          <a:latin typeface="Times New Roman" panose="02020603050405020304" pitchFamily="18" charset="0"/>
                          <a:cs typeface="Times New Roman" panose="02020603050405020304" pitchFamily="18" charset="0"/>
                        </a:rPr>
                        <a:t>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78678102"/>
                  </a:ext>
                </a:extLst>
              </a:tr>
            </a:tbl>
          </a:graphicData>
        </a:graphic>
      </p:graphicFrame>
      <p:graphicFrame>
        <p:nvGraphicFramePr>
          <p:cNvPr id="8" name="Chart 7">
            <a:extLst>
              <a:ext uri="{FF2B5EF4-FFF2-40B4-BE49-F238E27FC236}">
                <a16:creationId xmlns:a16="http://schemas.microsoft.com/office/drawing/2014/main" id="{A4FC49AA-51D8-40F0-A20A-9DA14CAEB220}"/>
              </a:ext>
            </a:extLst>
          </p:cNvPr>
          <p:cNvGraphicFramePr>
            <a:graphicFrameLocks/>
          </p:cNvGraphicFramePr>
          <p:nvPr/>
        </p:nvGraphicFramePr>
        <p:xfrm>
          <a:off x="127084" y="724241"/>
          <a:ext cx="8889834" cy="4310540"/>
        </p:xfrm>
        <a:graphic>
          <a:graphicData uri="http://schemas.openxmlformats.org/drawingml/2006/chart">
            <c:chart xmlns:c="http://schemas.openxmlformats.org/drawingml/2006/chart" xmlns:r="http://schemas.openxmlformats.org/officeDocument/2006/relationships" r:id="rId3"/>
          </a:graphicData>
        </a:graphic>
      </p:graphicFrame>
      <p:sp>
        <p:nvSpPr>
          <p:cNvPr id="12" name="Slide Number Placeholder 2">
            <a:extLst>
              <a:ext uri="{FF2B5EF4-FFF2-40B4-BE49-F238E27FC236}">
                <a16:creationId xmlns:a16="http://schemas.microsoft.com/office/drawing/2014/main" id="{673A0BD7-9887-48A1-A38F-8F121C7B9559}"/>
              </a:ext>
            </a:extLst>
          </p:cNvPr>
          <p:cNvSpPr txBox="1">
            <a:spLocks/>
          </p:cNvSpPr>
          <p:nvPr/>
        </p:nvSpPr>
        <p:spPr>
          <a:xfrm>
            <a:off x="6457950" y="6356351"/>
            <a:ext cx="2057400" cy="365125"/>
          </a:xfrm>
          <a:prstGeom prst="rect">
            <a:avLst/>
          </a:prstGeom>
        </p:spPr>
        <p:txBody>
          <a:bodyPr vert="horz" lIns="91440" tIns="45720" rIns="91440" bIns="45720" rtlCol="0" anchor="ctr"/>
          <a:lstStyle>
            <a:defPPr>
              <a:defRPr lang="en-US"/>
            </a:defPPr>
            <a:lvl1pPr algn="r">
              <a:defRPr sz="1200">
                <a:solidFill>
                  <a:schemeClr val="tx1">
                    <a:tint val="75000"/>
                  </a:schemeClr>
                </a:solidFil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E7368CD-0EFD-4356-BCD4-9FE5F856A1D8}" type="slidenum">
              <a:rPr lang="en-US"/>
              <a:pPr/>
              <a:t>42</a:t>
            </a:fld>
            <a:endParaRPr lang="en-US" dirty="0"/>
          </a:p>
        </p:txBody>
      </p:sp>
      <p:sp>
        <p:nvSpPr>
          <p:cNvPr id="13" name="Rectangle 12">
            <a:extLst>
              <a:ext uri="{FF2B5EF4-FFF2-40B4-BE49-F238E27FC236}">
                <a16:creationId xmlns:a16="http://schemas.microsoft.com/office/drawing/2014/main" id="{9A94AB78-F46C-4CFB-BF3C-65B9EE6DB7EB}"/>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16D4FC93-AFD0-4EB5-82F5-D28A8E421B86}"/>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Combined Forecasts of Ramps</a:t>
            </a:r>
          </a:p>
        </p:txBody>
      </p:sp>
      <p:sp>
        <p:nvSpPr>
          <p:cNvPr id="16" name="Rectangle 15">
            <a:extLst>
              <a:ext uri="{FF2B5EF4-FFF2-40B4-BE49-F238E27FC236}">
                <a16:creationId xmlns:a16="http://schemas.microsoft.com/office/drawing/2014/main" id="{5EDD1588-E923-4C92-83A5-521C88A9EAFC}"/>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Tree>
    <p:extLst>
      <p:ext uri="{BB962C8B-B14F-4D97-AF65-F5344CB8AC3E}">
        <p14:creationId xmlns:p14="http://schemas.microsoft.com/office/powerpoint/2010/main" val="5118664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88238BD-DE4B-4078-819E-AB1A6F09E217}"/>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03B6BC9A-BF22-4952-958C-33D14D07F3DA}"/>
              </a:ext>
            </a:extLst>
          </p:cNvPr>
          <p:cNvSpPr>
            <a:spLocks noGrp="1"/>
          </p:cNvSpPr>
          <p:nvPr>
            <p:ph type="sldNum" sz="quarter" idx="12"/>
          </p:nvPr>
        </p:nvSpPr>
        <p:spPr>
          <a:xfrm>
            <a:off x="7067892" y="6535233"/>
            <a:ext cx="2057400" cy="365125"/>
          </a:xfrm>
        </p:spPr>
        <p:txBody>
          <a:bodyPr/>
          <a:lstStyle/>
          <a:p>
            <a:fld id="{DE7368CD-0EFD-4356-BCD4-9FE5F856A1D8}" type="slidenum">
              <a:rPr lang="en-US" smtClean="0"/>
              <a:t>43</a:t>
            </a:fld>
            <a:endParaRPr lang="en-US" dirty="0"/>
          </a:p>
        </p:txBody>
      </p:sp>
      <p:sp>
        <p:nvSpPr>
          <p:cNvPr id="46" name="TextBox 45">
            <a:extLst>
              <a:ext uri="{FF2B5EF4-FFF2-40B4-BE49-F238E27FC236}">
                <a16:creationId xmlns:a16="http://schemas.microsoft.com/office/drawing/2014/main" id="{3FAC3475-A0A4-4621-B794-7B47010630FA}"/>
              </a:ext>
            </a:extLst>
          </p:cNvPr>
          <p:cNvSpPr txBox="1"/>
          <p:nvPr/>
        </p:nvSpPr>
        <p:spPr>
          <a:xfrm>
            <a:off x="168583" y="5185252"/>
            <a:ext cx="2868752" cy="1200329"/>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Block diagram of the </a:t>
            </a:r>
            <a:r>
              <a:rPr lang="en-US" b="1" dirty="0">
                <a:latin typeface="Times New Roman" panose="02020603050405020304" pitchFamily="18" charset="0"/>
                <a:cs typeface="Times New Roman" panose="02020603050405020304" pitchFamily="18" charset="0"/>
              </a:rPr>
              <a:t>adjusting approach </a:t>
            </a:r>
            <a:r>
              <a:rPr lang="en-US" dirty="0">
                <a:latin typeface="Times New Roman" panose="02020603050405020304" pitchFamily="18" charset="0"/>
                <a:cs typeface="Times New Roman" panose="02020603050405020304" pitchFamily="18" charset="0"/>
              </a:rPr>
              <a:t>of solar power ramp event forecasting</a:t>
            </a:r>
          </a:p>
        </p:txBody>
      </p:sp>
      <p:sp>
        <p:nvSpPr>
          <p:cNvPr id="50" name="Rectangle 49">
            <a:extLst>
              <a:ext uri="{FF2B5EF4-FFF2-40B4-BE49-F238E27FC236}">
                <a16:creationId xmlns:a16="http://schemas.microsoft.com/office/drawing/2014/main" id="{444C15D7-6BBE-4F4B-AB8A-392BA7FA8CB9}"/>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Combined Forecasts of Ramps</a:t>
            </a:r>
          </a:p>
        </p:txBody>
      </p:sp>
      <p:sp>
        <p:nvSpPr>
          <p:cNvPr id="51" name="TextBox 50">
            <a:extLst>
              <a:ext uri="{FF2B5EF4-FFF2-40B4-BE49-F238E27FC236}">
                <a16:creationId xmlns:a16="http://schemas.microsoft.com/office/drawing/2014/main" id="{23FDBD06-8DFD-4131-94E4-2A9CE8D06A38}"/>
              </a:ext>
            </a:extLst>
          </p:cNvPr>
          <p:cNvSpPr txBox="1"/>
          <p:nvPr/>
        </p:nvSpPr>
        <p:spPr>
          <a:xfrm>
            <a:off x="0" y="3652633"/>
            <a:ext cx="3642914" cy="584775"/>
          </a:xfrm>
          <a:prstGeom prst="rect">
            <a:avLst/>
          </a:prstGeom>
          <a:noFill/>
        </p:spPr>
        <p:txBody>
          <a:bodyPr wrap="square" rtlCol="0">
            <a:spAutoFit/>
          </a:bodyPr>
          <a:lstStyle/>
          <a:p>
            <a:pPr algn="ctr"/>
            <a:r>
              <a:rPr lang="en-US" sz="1600" dirty="0">
                <a:latin typeface="Times New Roman" panose="02020603050405020304" pitchFamily="18" charset="0"/>
                <a:cs typeface="Times New Roman" panose="02020603050405020304" pitchFamily="18" charset="0"/>
              </a:rPr>
              <a:t>Distribution of the classes of solar power ramp events at threshold (</a:t>
            </a:r>
            <a:r>
              <a:rPr lang="en-US" sz="1600" dirty="0" err="1">
                <a:latin typeface="Times New Roman" panose="02020603050405020304" pitchFamily="18" charset="0"/>
                <a:cs typeface="Times New Roman" panose="02020603050405020304" pitchFamily="18" charset="0"/>
              </a:rPr>
              <a:t>Tsh</a:t>
            </a:r>
            <a:r>
              <a:rPr lang="en-US" sz="1600" dirty="0">
                <a:latin typeface="Times New Roman" panose="02020603050405020304" pitchFamily="18" charset="0"/>
                <a:cs typeface="Times New Roman" panose="02020603050405020304" pitchFamily="18" charset="0"/>
              </a:rPr>
              <a:t>) =0.4pu/hr.</a:t>
            </a:r>
          </a:p>
        </p:txBody>
      </p:sp>
      <p:pic>
        <p:nvPicPr>
          <p:cNvPr id="52" name="Picture 51">
            <a:extLst>
              <a:ext uri="{FF2B5EF4-FFF2-40B4-BE49-F238E27FC236}">
                <a16:creationId xmlns:a16="http://schemas.microsoft.com/office/drawing/2014/main" id="{32C27EA8-6D3F-49D2-8006-69954BE4843D}"/>
              </a:ext>
            </a:extLst>
          </p:cNvPr>
          <p:cNvPicPr>
            <a:picLocks noChangeAspect="1"/>
          </p:cNvPicPr>
          <p:nvPr/>
        </p:nvPicPr>
        <p:blipFill>
          <a:blip r:embed="rId2"/>
          <a:stretch>
            <a:fillRect/>
          </a:stretch>
        </p:blipFill>
        <p:spPr>
          <a:xfrm>
            <a:off x="133762" y="1553834"/>
            <a:ext cx="3642914" cy="2151861"/>
          </a:xfrm>
          <a:prstGeom prst="rect">
            <a:avLst/>
          </a:prstGeom>
        </p:spPr>
      </p:pic>
      <p:sp>
        <p:nvSpPr>
          <p:cNvPr id="53" name="Text Placeholder 19">
            <a:extLst>
              <a:ext uri="{FF2B5EF4-FFF2-40B4-BE49-F238E27FC236}">
                <a16:creationId xmlns:a16="http://schemas.microsoft.com/office/drawing/2014/main" id="{9B2FD648-1D8C-4DE1-9D28-78D1104486C0}"/>
              </a:ext>
            </a:extLst>
          </p:cNvPr>
          <p:cNvSpPr txBox="1">
            <a:spLocks/>
          </p:cNvSpPr>
          <p:nvPr/>
        </p:nvSpPr>
        <p:spPr>
          <a:xfrm>
            <a:off x="50784" y="570700"/>
            <a:ext cx="4184963" cy="762511"/>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1800" dirty="0">
                <a:latin typeface="Times New Roman" panose="02020603050405020304" pitchFamily="18" charset="0"/>
                <a:cs typeface="Times New Roman" panose="02020603050405020304" pitchFamily="18" charset="0"/>
              </a:rPr>
              <a:t>Implementing the</a:t>
            </a:r>
            <a:r>
              <a:rPr lang="en-US" sz="1800" b="1" i="1" dirty="0">
                <a:latin typeface="Times New Roman" panose="02020603050405020304" pitchFamily="18" charset="0"/>
                <a:cs typeface="Times New Roman" panose="02020603050405020304" pitchFamily="18" charset="0"/>
              </a:rPr>
              <a:t> adjusting approach</a:t>
            </a:r>
          </a:p>
          <a:p>
            <a:pPr marL="0" indent="0">
              <a:buNone/>
              <a:defRPr/>
            </a:pPr>
            <a:r>
              <a:rPr lang="en-US" sz="1800" b="1" i="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to forecasts solar power ramp events</a:t>
            </a:r>
          </a:p>
        </p:txBody>
      </p:sp>
      <p:sp>
        <p:nvSpPr>
          <p:cNvPr id="47" name="Rectangle 46">
            <a:extLst>
              <a:ext uri="{FF2B5EF4-FFF2-40B4-BE49-F238E27FC236}">
                <a16:creationId xmlns:a16="http://schemas.microsoft.com/office/drawing/2014/main" id="{367FC075-FC29-42CE-9C06-3B252CA548E5}"/>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grpSp>
        <p:nvGrpSpPr>
          <p:cNvPr id="7" name="Group 6">
            <a:extLst>
              <a:ext uri="{FF2B5EF4-FFF2-40B4-BE49-F238E27FC236}">
                <a16:creationId xmlns:a16="http://schemas.microsoft.com/office/drawing/2014/main" id="{AEEC0E40-29A7-44B8-A229-DB4A3D450B11}"/>
              </a:ext>
            </a:extLst>
          </p:cNvPr>
          <p:cNvGrpSpPr/>
          <p:nvPr/>
        </p:nvGrpSpPr>
        <p:grpSpPr>
          <a:xfrm>
            <a:off x="3479831" y="472221"/>
            <a:ext cx="5493144" cy="6218016"/>
            <a:chOff x="3479344" y="502410"/>
            <a:chExt cx="5493144" cy="6218016"/>
          </a:xfrm>
        </p:grpSpPr>
        <p:grpSp>
          <p:nvGrpSpPr>
            <p:cNvPr id="5" name="Group 4">
              <a:extLst>
                <a:ext uri="{FF2B5EF4-FFF2-40B4-BE49-F238E27FC236}">
                  <a16:creationId xmlns:a16="http://schemas.microsoft.com/office/drawing/2014/main" id="{CBEA2F1C-A9C3-4FF2-9CDC-672133BCD458}"/>
                </a:ext>
              </a:extLst>
            </p:cNvPr>
            <p:cNvGrpSpPr/>
            <p:nvPr/>
          </p:nvGrpSpPr>
          <p:grpSpPr>
            <a:xfrm>
              <a:off x="3479344" y="4808857"/>
              <a:ext cx="5493144" cy="1911569"/>
              <a:chOff x="1946872" y="4782662"/>
              <a:chExt cx="5493144" cy="1911569"/>
            </a:xfrm>
          </p:grpSpPr>
          <p:grpSp>
            <p:nvGrpSpPr>
              <p:cNvPr id="25" name="Group 24">
                <a:extLst>
                  <a:ext uri="{FF2B5EF4-FFF2-40B4-BE49-F238E27FC236}">
                    <a16:creationId xmlns:a16="http://schemas.microsoft.com/office/drawing/2014/main" id="{DBD5284A-DE69-47FF-8022-2E7FE3FDD704}"/>
                  </a:ext>
                </a:extLst>
              </p:cNvPr>
              <p:cNvGrpSpPr/>
              <p:nvPr/>
            </p:nvGrpSpPr>
            <p:grpSpPr>
              <a:xfrm>
                <a:off x="1946872" y="5039427"/>
                <a:ext cx="5493144" cy="1654804"/>
                <a:chOff x="650646" y="1435844"/>
                <a:chExt cx="6953607" cy="2101644"/>
              </a:xfrm>
            </p:grpSpPr>
            <p:grpSp>
              <p:nvGrpSpPr>
                <p:cNvPr id="26" name="Group 25">
                  <a:extLst>
                    <a:ext uri="{FF2B5EF4-FFF2-40B4-BE49-F238E27FC236}">
                      <a16:creationId xmlns:a16="http://schemas.microsoft.com/office/drawing/2014/main" id="{52D7EC23-F759-4771-878E-79416E91A944}"/>
                    </a:ext>
                  </a:extLst>
                </p:cNvPr>
                <p:cNvGrpSpPr/>
                <p:nvPr/>
              </p:nvGrpSpPr>
              <p:grpSpPr>
                <a:xfrm>
                  <a:off x="650646" y="1435844"/>
                  <a:ext cx="6627210" cy="2049127"/>
                  <a:chOff x="806294" y="3172200"/>
                  <a:chExt cx="6627210" cy="2049127"/>
                </a:xfrm>
              </p:grpSpPr>
              <p:grpSp>
                <p:nvGrpSpPr>
                  <p:cNvPr id="30" name="Group 29">
                    <a:extLst>
                      <a:ext uri="{FF2B5EF4-FFF2-40B4-BE49-F238E27FC236}">
                        <a16:creationId xmlns:a16="http://schemas.microsoft.com/office/drawing/2014/main" id="{A2034E7E-5098-45CB-821F-2D411BEF4E5C}"/>
                      </a:ext>
                    </a:extLst>
                  </p:cNvPr>
                  <p:cNvGrpSpPr/>
                  <p:nvPr/>
                </p:nvGrpSpPr>
                <p:grpSpPr>
                  <a:xfrm>
                    <a:off x="870352" y="3172200"/>
                    <a:ext cx="6563152" cy="1546909"/>
                    <a:chOff x="510341" y="1558108"/>
                    <a:chExt cx="6563152" cy="1546909"/>
                  </a:xfrm>
                </p:grpSpPr>
                <p:sp>
                  <p:nvSpPr>
                    <p:cNvPr id="32" name="TextBox 31">
                      <a:extLst>
                        <a:ext uri="{FF2B5EF4-FFF2-40B4-BE49-F238E27FC236}">
                          <a16:creationId xmlns:a16="http://schemas.microsoft.com/office/drawing/2014/main" id="{DC2E4638-640C-425C-9FCE-D649CD1A9AE3}"/>
                        </a:ext>
                      </a:extLst>
                    </p:cNvPr>
                    <p:cNvSpPr txBox="1"/>
                    <p:nvPr/>
                  </p:nvSpPr>
                  <p:spPr>
                    <a:xfrm>
                      <a:off x="2971800" y="1558108"/>
                      <a:ext cx="1415186" cy="336161"/>
                    </a:xfrm>
                    <a:prstGeom prst="rect">
                      <a:avLst/>
                    </a:prstGeom>
                    <a:noFill/>
                    <a:ln>
                      <a:solidFill>
                        <a:schemeClr val="tx1"/>
                      </a:solidFill>
                    </a:ln>
                  </p:spPr>
                  <p:txBody>
                    <a:bodyPr wrap="none" rtlCol="0">
                      <a:spAutoFit/>
                    </a:bodyPr>
                    <a:lstStyle/>
                    <a:p>
                      <a:r>
                        <a:rPr lang="en-US" sz="1050" dirty="0">
                          <a:latin typeface="Times New Roman" panose="02020603050405020304" pitchFamily="18" charset="0"/>
                          <a:cs typeface="Times New Roman" panose="02020603050405020304" pitchFamily="18" charset="0"/>
                        </a:rPr>
                        <a:t>Solar Ramp Events</a:t>
                      </a:r>
                    </a:p>
                  </p:txBody>
                </p:sp>
                <p:cxnSp>
                  <p:nvCxnSpPr>
                    <p:cNvPr id="33" name="Connector: Elbow 32">
                      <a:extLst>
                        <a:ext uri="{FF2B5EF4-FFF2-40B4-BE49-F238E27FC236}">
                          <a16:creationId xmlns:a16="http://schemas.microsoft.com/office/drawing/2014/main" id="{4359847D-E94B-43D6-A2E6-C9D4A07EA3F3}"/>
                        </a:ext>
                      </a:extLst>
                    </p:cNvPr>
                    <p:cNvCxnSpPr>
                      <a:cxnSpLocks/>
                      <a:stCxn id="32" idx="2"/>
                      <a:endCxn id="35" idx="0"/>
                    </p:cNvCxnSpPr>
                    <p:nvPr/>
                  </p:nvCxnSpPr>
                  <p:spPr>
                    <a:xfrm rot="16200000" flipH="1">
                      <a:off x="4513803" y="1059858"/>
                      <a:ext cx="233412" cy="1902229"/>
                    </a:xfrm>
                    <a:prstGeom prst="bentConnector3">
                      <a:avLst>
                        <a:gd name="adj1" fmla="val 41520"/>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EF86781E-0B41-4067-95B5-37C843BFB176}"/>
                        </a:ext>
                      </a:extLst>
                    </p:cNvPr>
                    <p:cNvCxnSpPr>
                      <a:cxnSpLocks/>
                      <a:stCxn id="32" idx="2"/>
                      <a:endCxn id="36" idx="0"/>
                    </p:cNvCxnSpPr>
                    <p:nvPr/>
                  </p:nvCxnSpPr>
                  <p:spPr>
                    <a:xfrm rot="5400000">
                      <a:off x="2706464" y="1123952"/>
                      <a:ext cx="202613" cy="174324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173FD03-52BB-4A3E-9C17-B00F21A9C25F}"/>
                        </a:ext>
                      </a:extLst>
                    </p:cNvPr>
                    <p:cNvSpPr txBox="1"/>
                    <p:nvPr/>
                  </p:nvSpPr>
                  <p:spPr>
                    <a:xfrm>
                      <a:off x="4776403" y="2127680"/>
                      <a:ext cx="1610440" cy="322480"/>
                    </a:xfrm>
                    <a:prstGeom prst="rect">
                      <a:avLst/>
                    </a:prstGeom>
                    <a:noFill/>
                    <a:ln>
                      <a:solidFill>
                        <a:schemeClr val="tx1"/>
                      </a:solidFill>
                    </a:ln>
                  </p:spPr>
                  <p:txBody>
                    <a:bodyPr wrap="square" rtlCol="0">
                      <a:spAutoFit/>
                    </a:bodyPr>
                    <a:lstStyle/>
                    <a:p>
                      <a:r>
                        <a:rPr lang="en-US" sz="1050" dirty="0">
                          <a:latin typeface="Times New Roman" panose="02020603050405020304" pitchFamily="18" charset="0"/>
                          <a:cs typeface="Times New Roman" panose="02020603050405020304" pitchFamily="18" charset="0"/>
                        </a:rPr>
                        <a:t>Ramp-Down Events</a:t>
                      </a:r>
                    </a:p>
                  </p:txBody>
                </p:sp>
                <p:sp>
                  <p:nvSpPr>
                    <p:cNvPr id="36" name="TextBox 35">
                      <a:extLst>
                        <a:ext uri="{FF2B5EF4-FFF2-40B4-BE49-F238E27FC236}">
                          <a16:creationId xmlns:a16="http://schemas.microsoft.com/office/drawing/2014/main" id="{28A7A9A1-8A89-405A-9BD4-99C150D6C0E0}"/>
                        </a:ext>
                      </a:extLst>
                    </p:cNvPr>
                    <p:cNvSpPr txBox="1"/>
                    <p:nvPr/>
                  </p:nvSpPr>
                  <p:spPr>
                    <a:xfrm>
                      <a:off x="1290752" y="2096882"/>
                      <a:ext cx="1290786" cy="336161"/>
                    </a:xfrm>
                    <a:prstGeom prst="rect">
                      <a:avLst/>
                    </a:prstGeom>
                    <a:noFill/>
                    <a:ln>
                      <a:solidFill>
                        <a:schemeClr val="tx1"/>
                      </a:solidFill>
                    </a:ln>
                  </p:spPr>
                  <p:txBody>
                    <a:bodyPr wrap="none" rtlCol="0">
                      <a:spAutoFit/>
                    </a:bodyPr>
                    <a:lstStyle/>
                    <a:p>
                      <a:r>
                        <a:rPr lang="en-US" sz="1050" dirty="0">
                          <a:latin typeface="Times New Roman" panose="02020603050405020304" pitchFamily="18" charset="0"/>
                          <a:cs typeface="Times New Roman" panose="02020603050405020304" pitchFamily="18" charset="0"/>
                        </a:rPr>
                        <a:t>Ramp-Up Events</a:t>
                      </a:r>
                    </a:p>
                  </p:txBody>
                </p:sp>
                <p:sp>
                  <p:nvSpPr>
                    <p:cNvPr id="37" name="TextBox 36">
                      <a:extLst>
                        <a:ext uri="{FF2B5EF4-FFF2-40B4-BE49-F238E27FC236}">
                          <a16:creationId xmlns:a16="http://schemas.microsoft.com/office/drawing/2014/main" id="{7F9FCACF-73B2-42B7-8E1D-C909155EE38F}"/>
                        </a:ext>
                      </a:extLst>
                    </p:cNvPr>
                    <p:cNvSpPr txBox="1"/>
                    <p:nvPr/>
                  </p:nvSpPr>
                  <p:spPr>
                    <a:xfrm>
                      <a:off x="2452844" y="2690434"/>
                      <a:ext cx="867456" cy="346348"/>
                    </a:xfrm>
                    <a:prstGeom prst="rect">
                      <a:avLst/>
                    </a:prstGeom>
                    <a:noFill/>
                    <a:ln>
                      <a:solidFill>
                        <a:schemeClr val="tx1"/>
                      </a:solidFill>
                    </a:ln>
                  </p:spPr>
                  <p:txBody>
                    <a:bodyPr wrap="none" rtlCol="0">
                      <a:spAutoFit/>
                    </a:bodyPr>
                    <a:lstStyle/>
                    <a:p>
                      <a:r>
                        <a:rPr lang="en-US" sz="1050" dirty="0">
                          <a:latin typeface="Times New Roman" panose="02020603050405020304" pitchFamily="18" charset="0"/>
                          <a:cs typeface="Times New Roman" panose="02020603050405020304" pitchFamily="18" charset="0"/>
                        </a:rPr>
                        <a:t>Low-Rate</a:t>
                      </a:r>
                    </a:p>
                  </p:txBody>
                </p:sp>
                <p:sp>
                  <p:nvSpPr>
                    <p:cNvPr id="38" name="TextBox 37">
                      <a:extLst>
                        <a:ext uri="{FF2B5EF4-FFF2-40B4-BE49-F238E27FC236}">
                          <a16:creationId xmlns:a16="http://schemas.microsoft.com/office/drawing/2014/main" id="{0E03870A-6494-4D47-A104-2446437A2376}"/>
                        </a:ext>
                      </a:extLst>
                    </p:cNvPr>
                    <p:cNvSpPr txBox="1"/>
                    <p:nvPr/>
                  </p:nvSpPr>
                  <p:spPr>
                    <a:xfrm>
                      <a:off x="510341" y="2690434"/>
                      <a:ext cx="893450" cy="346348"/>
                    </a:xfrm>
                    <a:prstGeom prst="rect">
                      <a:avLst/>
                    </a:prstGeom>
                    <a:noFill/>
                    <a:ln>
                      <a:solidFill>
                        <a:schemeClr val="tx1"/>
                      </a:solidFill>
                    </a:ln>
                  </p:spPr>
                  <p:txBody>
                    <a:bodyPr wrap="none" rtlCol="0">
                      <a:spAutoFit/>
                    </a:bodyPr>
                    <a:lstStyle/>
                    <a:p>
                      <a:r>
                        <a:rPr lang="en-US" sz="1050" dirty="0">
                          <a:latin typeface="Times New Roman" panose="02020603050405020304" pitchFamily="18" charset="0"/>
                          <a:cs typeface="Times New Roman" panose="02020603050405020304" pitchFamily="18" charset="0"/>
                        </a:rPr>
                        <a:t>High-Rate</a:t>
                      </a:r>
                    </a:p>
                  </p:txBody>
                </p:sp>
                <p:cxnSp>
                  <p:nvCxnSpPr>
                    <p:cNvPr id="39" name="Connector: Elbow 38">
                      <a:extLst>
                        <a:ext uri="{FF2B5EF4-FFF2-40B4-BE49-F238E27FC236}">
                          <a16:creationId xmlns:a16="http://schemas.microsoft.com/office/drawing/2014/main" id="{9E074B90-405D-4A27-B0F7-F8BAE59C827B}"/>
                        </a:ext>
                      </a:extLst>
                    </p:cNvPr>
                    <p:cNvCxnSpPr>
                      <a:cxnSpLocks/>
                    </p:cNvCxnSpPr>
                    <p:nvPr/>
                  </p:nvCxnSpPr>
                  <p:spPr>
                    <a:xfrm rot="16200000" flipH="1">
                      <a:off x="2266230" y="2092897"/>
                      <a:ext cx="290257" cy="95042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06F48C6-39AE-428A-9D94-ABAD964A4A4A}"/>
                        </a:ext>
                      </a:extLst>
                    </p:cNvPr>
                    <p:cNvCxnSpPr>
                      <a:cxnSpLocks/>
                      <a:stCxn id="36" idx="2"/>
                      <a:endCxn id="38" idx="0"/>
                    </p:cNvCxnSpPr>
                    <p:nvPr/>
                  </p:nvCxnSpPr>
                  <p:spPr>
                    <a:xfrm rot="5400000">
                      <a:off x="1317911" y="2072199"/>
                      <a:ext cx="257391" cy="97908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88CEFE8-9756-45BD-9FDE-B65DCADA81CD}"/>
                        </a:ext>
                      </a:extLst>
                    </p:cNvPr>
                    <p:cNvSpPr txBox="1"/>
                    <p:nvPr/>
                  </p:nvSpPr>
                  <p:spPr>
                    <a:xfrm>
                      <a:off x="6116427" y="2777519"/>
                      <a:ext cx="957066" cy="322480"/>
                    </a:xfrm>
                    <a:prstGeom prst="rect">
                      <a:avLst/>
                    </a:prstGeom>
                    <a:noFill/>
                    <a:ln>
                      <a:solidFill>
                        <a:schemeClr val="tx1"/>
                      </a:solidFill>
                    </a:ln>
                  </p:spPr>
                  <p:txBody>
                    <a:bodyPr wrap="square" rtlCol="0">
                      <a:spAutoFit/>
                    </a:bodyPr>
                    <a:lstStyle/>
                    <a:p>
                      <a:r>
                        <a:rPr lang="en-US" sz="1050" dirty="0">
                          <a:latin typeface="Times New Roman" panose="02020603050405020304" pitchFamily="18" charset="0"/>
                          <a:cs typeface="Times New Roman" panose="02020603050405020304" pitchFamily="18" charset="0"/>
                        </a:rPr>
                        <a:t>Low-Rate</a:t>
                      </a:r>
                    </a:p>
                  </p:txBody>
                </p:sp>
                <p:sp>
                  <p:nvSpPr>
                    <p:cNvPr id="42" name="TextBox 41">
                      <a:extLst>
                        <a:ext uri="{FF2B5EF4-FFF2-40B4-BE49-F238E27FC236}">
                          <a16:creationId xmlns:a16="http://schemas.microsoft.com/office/drawing/2014/main" id="{E4CCEE91-697B-4198-9824-10CC66173365}"/>
                        </a:ext>
                      </a:extLst>
                    </p:cNvPr>
                    <p:cNvSpPr txBox="1"/>
                    <p:nvPr/>
                  </p:nvSpPr>
                  <p:spPr>
                    <a:xfrm>
                      <a:off x="4245763" y="2782537"/>
                      <a:ext cx="957066" cy="322480"/>
                    </a:xfrm>
                    <a:prstGeom prst="rect">
                      <a:avLst/>
                    </a:prstGeom>
                    <a:noFill/>
                    <a:ln>
                      <a:solidFill>
                        <a:schemeClr val="tx1"/>
                      </a:solidFill>
                    </a:ln>
                  </p:spPr>
                  <p:txBody>
                    <a:bodyPr wrap="square" rtlCol="0">
                      <a:spAutoFit/>
                    </a:bodyPr>
                    <a:lstStyle/>
                    <a:p>
                      <a:r>
                        <a:rPr lang="en-US" sz="1050" dirty="0">
                          <a:latin typeface="Times New Roman" panose="02020603050405020304" pitchFamily="18" charset="0"/>
                          <a:cs typeface="Times New Roman" panose="02020603050405020304" pitchFamily="18" charset="0"/>
                        </a:rPr>
                        <a:t>High-Rate</a:t>
                      </a:r>
                    </a:p>
                  </p:txBody>
                </p:sp>
                <p:cxnSp>
                  <p:nvCxnSpPr>
                    <p:cNvPr id="43" name="Connector: Elbow 42">
                      <a:extLst>
                        <a:ext uri="{FF2B5EF4-FFF2-40B4-BE49-F238E27FC236}">
                          <a16:creationId xmlns:a16="http://schemas.microsoft.com/office/drawing/2014/main" id="{90052AB8-E8B4-4601-81F4-3D9CC6FDCB0F}"/>
                        </a:ext>
                      </a:extLst>
                    </p:cNvPr>
                    <p:cNvCxnSpPr>
                      <a:cxnSpLocks/>
                      <a:stCxn id="35" idx="2"/>
                      <a:endCxn id="41" idx="0"/>
                    </p:cNvCxnSpPr>
                    <p:nvPr/>
                  </p:nvCxnSpPr>
                  <p:spPr>
                    <a:xfrm rot="16200000" flipH="1">
                      <a:off x="5924612" y="2107171"/>
                      <a:ext cx="327361" cy="101333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D6D74B09-AFA1-4F02-B4D0-8C39FD65985B}"/>
                        </a:ext>
                      </a:extLst>
                    </p:cNvPr>
                    <p:cNvCxnSpPr>
                      <a:cxnSpLocks/>
                      <a:stCxn id="35" idx="2"/>
                      <a:endCxn id="42" idx="0"/>
                    </p:cNvCxnSpPr>
                    <p:nvPr/>
                  </p:nvCxnSpPr>
                  <p:spPr>
                    <a:xfrm rot="5400000">
                      <a:off x="4986772" y="2187686"/>
                      <a:ext cx="332376" cy="85732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C028365E-2A25-4B44-B5A6-29D1F4689B62}"/>
                      </a:ext>
                    </a:extLst>
                  </p:cNvPr>
                  <p:cNvSpPr/>
                  <p:nvPr/>
                </p:nvSpPr>
                <p:spPr>
                  <a:xfrm>
                    <a:off x="806294" y="4650872"/>
                    <a:ext cx="1021563" cy="570455"/>
                  </a:xfrm>
                  <a:prstGeom prst="rect">
                    <a:avLst/>
                  </a:prstGeom>
                </p:spPr>
                <p:txBody>
                  <a:bodyPr wrap="none">
                    <a:spAutoFit/>
                  </a:bodyPr>
                  <a:lstStyle/>
                  <a:p>
                    <a:pPr algn="ctr"/>
                    <a:r>
                      <a:rPr lang="en-US" sz="1050" dirty="0">
                        <a:latin typeface="Times New Roman" panose="02020603050405020304" pitchFamily="18" charset="0"/>
                        <a:cs typeface="Times New Roman" panose="02020603050405020304" pitchFamily="18" charset="0"/>
                      </a:rPr>
                      <a:t>Class1</a:t>
                    </a:r>
                  </a:p>
                  <a:p>
                    <a:pPr algn="ctr"/>
                    <a:r>
                      <a:rPr lang="en-US" sz="1050" dirty="0">
                        <a:latin typeface="Times New Roman" panose="02020603050405020304" pitchFamily="18" charset="0"/>
                        <a:cs typeface="Times New Roman" panose="02020603050405020304" pitchFamily="18" charset="0"/>
                      </a:rPr>
                      <a:t>Rate ≥ +</a:t>
                    </a:r>
                    <a:r>
                      <a:rPr lang="en-US" sz="1050" dirty="0" err="1">
                        <a:latin typeface="Times New Roman" panose="02020603050405020304" pitchFamily="18" charset="0"/>
                        <a:cs typeface="Times New Roman" panose="02020603050405020304" pitchFamily="18" charset="0"/>
                      </a:rPr>
                      <a:t>Tsh</a:t>
                    </a:r>
                    <a:endParaRPr lang="en-US" sz="1050" dirty="0">
                      <a:latin typeface="Times New Roman" panose="02020603050405020304" pitchFamily="18" charset="0"/>
                      <a:cs typeface="Times New Roman" panose="02020603050405020304" pitchFamily="18" charset="0"/>
                    </a:endParaRPr>
                  </a:p>
                </p:txBody>
              </p:sp>
            </p:grpSp>
            <p:sp>
              <p:nvSpPr>
                <p:cNvPr id="27" name="Rectangle 26">
                  <a:extLst>
                    <a:ext uri="{FF2B5EF4-FFF2-40B4-BE49-F238E27FC236}">
                      <a16:creationId xmlns:a16="http://schemas.microsoft.com/office/drawing/2014/main" id="{CED70A1E-95B1-44A9-8A76-6AF4A62400B3}"/>
                    </a:ext>
                  </a:extLst>
                </p:cNvPr>
                <p:cNvSpPr/>
                <p:nvPr/>
              </p:nvSpPr>
              <p:spPr>
                <a:xfrm>
                  <a:off x="2440284" y="2917073"/>
                  <a:ext cx="1225802" cy="550081"/>
                </a:xfrm>
                <a:prstGeom prst="rect">
                  <a:avLst/>
                </a:prstGeom>
              </p:spPr>
              <p:txBody>
                <a:bodyPr wrap="none">
                  <a:spAutoFit/>
                </a:bodyPr>
                <a:lstStyle/>
                <a:p>
                  <a:pPr algn="ctr"/>
                  <a:r>
                    <a:rPr lang="en-US" sz="1050" dirty="0">
                      <a:latin typeface="Times New Roman" panose="02020603050405020304" pitchFamily="18" charset="0"/>
                      <a:cs typeface="Times New Roman" panose="02020603050405020304" pitchFamily="18" charset="0"/>
                    </a:rPr>
                    <a:t>Class2</a:t>
                  </a:r>
                </a:p>
                <a:p>
                  <a:pPr algn="ctr"/>
                  <a:r>
                    <a:rPr lang="en-US" sz="1050" dirty="0">
                      <a:latin typeface="Times New Roman" panose="02020603050405020304" pitchFamily="18" charset="0"/>
                      <a:cs typeface="Times New Roman" panose="02020603050405020304" pitchFamily="18" charset="0"/>
                    </a:rPr>
                    <a:t>0 ≤ Rate &lt; +</a:t>
                  </a:r>
                  <a:r>
                    <a:rPr lang="en-US" sz="1050" dirty="0" err="1">
                      <a:latin typeface="Times New Roman" panose="02020603050405020304" pitchFamily="18" charset="0"/>
                      <a:cs typeface="Times New Roman" panose="02020603050405020304" pitchFamily="18" charset="0"/>
                    </a:rPr>
                    <a:t>Tsh</a:t>
                  </a:r>
                  <a:endParaRPr lang="en-US" sz="1050" dirty="0">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B3DAB009-5295-4FC6-B82C-3506C8A3069A}"/>
                    </a:ext>
                  </a:extLst>
                </p:cNvPr>
                <p:cNvSpPr/>
                <p:nvPr/>
              </p:nvSpPr>
              <p:spPr>
                <a:xfrm>
                  <a:off x="4302724" y="2960828"/>
                  <a:ext cx="1104468" cy="527693"/>
                </a:xfrm>
                <a:prstGeom prst="rect">
                  <a:avLst/>
                </a:prstGeom>
              </p:spPr>
              <p:txBody>
                <a:bodyPr wrap="square">
                  <a:spAutoFit/>
                </a:bodyPr>
                <a:lstStyle/>
                <a:p>
                  <a:pPr algn="ctr"/>
                  <a:r>
                    <a:rPr lang="en-US" sz="1050" dirty="0">
                      <a:latin typeface="Times New Roman" panose="02020603050405020304" pitchFamily="18" charset="0"/>
                      <a:cs typeface="Times New Roman" panose="02020603050405020304" pitchFamily="18" charset="0"/>
                    </a:rPr>
                    <a:t>Class3</a:t>
                  </a:r>
                </a:p>
                <a:p>
                  <a:pPr algn="ctr"/>
                  <a:r>
                    <a:rPr lang="en-US" sz="1050" dirty="0">
                      <a:latin typeface="Times New Roman" panose="02020603050405020304" pitchFamily="18" charset="0"/>
                      <a:cs typeface="Times New Roman" panose="02020603050405020304" pitchFamily="18" charset="0"/>
                    </a:rPr>
                    <a:t>Rate ≤ −</a:t>
                  </a:r>
                  <a:r>
                    <a:rPr lang="en-US" sz="1050" dirty="0" err="1">
                      <a:latin typeface="Times New Roman" panose="02020603050405020304" pitchFamily="18" charset="0"/>
                      <a:cs typeface="Times New Roman" panose="02020603050405020304" pitchFamily="18" charset="0"/>
                    </a:rPr>
                    <a:t>Tsh</a:t>
                  </a:r>
                  <a:endParaRPr lang="en-US" sz="1050" dirty="0">
                    <a:latin typeface="Times New Roman" panose="02020603050405020304" pitchFamily="18" charset="0"/>
                    <a:cs typeface="Times New Roman" panose="02020603050405020304" pitchFamily="18" charset="0"/>
                  </a:endParaRPr>
                </a:p>
              </p:txBody>
            </p:sp>
            <p:sp>
              <p:nvSpPr>
                <p:cNvPr id="29" name="Rectangle 28">
                  <a:extLst>
                    <a:ext uri="{FF2B5EF4-FFF2-40B4-BE49-F238E27FC236}">
                      <a16:creationId xmlns:a16="http://schemas.microsoft.com/office/drawing/2014/main" id="{830A2801-0147-489A-94E4-A697A0982E37}"/>
                    </a:ext>
                  </a:extLst>
                </p:cNvPr>
                <p:cNvSpPr/>
                <p:nvPr/>
              </p:nvSpPr>
              <p:spPr>
                <a:xfrm>
                  <a:off x="6138321" y="3009795"/>
                  <a:ext cx="1465932" cy="527693"/>
                </a:xfrm>
                <a:prstGeom prst="rect">
                  <a:avLst/>
                </a:prstGeom>
              </p:spPr>
              <p:txBody>
                <a:bodyPr wrap="square">
                  <a:spAutoFit/>
                </a:bodyPr>
                <a:lstStyle/>
                <a:p>
                  <a:pPr algn="ctr"/>
                  <a:r>
                    <a:rPr lang="en-US" sz="1050" dirty="0">
                      <a:latin typeface="Times New Roman" panose="02020603050405020304" pitchFamily="18" charset="0"/>
                      <a:cs typeface="Times New Roman" panose="02020603050405020304" pitchFamily="18" charset="0"/>
                    </a:rPr>
                    <a:t>Class4</a:t>
                  </a:r>
                </a:p>
                <a:p>
                  <a:pPr algn="ctr"/>
                  <a:r>
                    <a:rPr lang="en-US" sz="1050" dirty="0">
                      <a:latin typeface="Times New Roman" panose="02020603050405020304" pitchFamily="18" charset="0"/>
                      <a:cs typeface="Times New Roman" panose="02020603050405020304" pitchFamily="18" charset="0"/>
                    </a:rPr>
                    <a:t> 0 ≥ Rate &gt; −</a:t>
                  </a:r>
                  <a:r>
                    <a:rPr lang="en-US" sz="1050" dirty="0" err="1">
                      <a:latin typeface="Times New Roman" panose="02020603050405020304" pitchFamily="18" charset="0"/>
                      <a:cs typeface="Times New Roman" panose="02020603050405020304" pitchFamily="18" charset="0"/>
                    </a:rPr>
                    <a:t>Tsh</a:t>
                  </a:r>
                  <a:endParaRPr lang="en-US" sz="1050" dirty="0">
                    <a:latin typeface="Times New Roman" panose="02020603050405020304" pitchFamily="18" charset="0"/>
                    <a:cs typeface="Times New Roman" panose="02020603050405020304" pitchFamily="18" charset="0"/>
                  </a:endParaRPr>
                </a:p>
              </p:txBody>
            </p:sp>
          </p:grpSp>
          <p:sp>
            <p:nvSpPr>
              <p:cNvPr id="2" name="Arrow: Down 1">
                <a:extLst>
                  <a:ext uri="{FF2B5EF4-FFF2-40B4-BE49-F238E27FC236}">
                    <a16:creationId xmlns:a16="http://schemas.microsoft.com/office/drawing/2014/main" id="{3133CD86-B767-47C7-929E-E23CE496FFBB}"/>
                  </a:ext>
                </a:extLst>
              </p:cNvPr>
              <p:cNvSpPr/>
              <p:nvPr/>
            </p:nvSpPr>
            <p:spPr>
              <a:xfrm>
                <a:off x="4124529" y="4782662"/>
                <a:ext cx="707378" cy="232517"/>
              </a:xfrm>
              <a:prstGeom prst="downArrow">
                <a:avLst>
                  <a:gd name="adj1" fmla="val 16803"/>
                  <a:gd name="adj2" fmla="val 60923"/>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F6B454DF-DC90-4EC1-AA6A-00167EBFC08D}"/>
                </a:ext>
              </a:extLst>
            </p:cNvPr>
            <p:cNvPicPr>
              <a:picLocks noChangeAspect="1"/>
            </p:cNvPicPr>
            <p:nvPr/>
          </p:nvPicPr>
          <p:blipFill>
            <a:blip r:embed="rId3"/>
            <a:stretch>
              <a:fillRect/>
            </a:stretch>
          </p:blipFill>
          <p:spPr>
            <a:xfrm>
              <a:off x="4171319" y="502410"/>
              <a:ext cx="3457059" cy="4342589"/>
            </a:xfrm>
            <a:prstGeom prst="rect">
              <a:avLst/>
            </a:prstGeom>
          </p:spPr>
        </p:pic>
      </p:grpSp>
    </p:spTree>
    <p:extLst>
      <p:ext uri="{BB962C8B-B14F-4D97-AF65-F5344CB8AC3E}">
        <p14:creationId xmlns:p14="http://schemas.microsoft.com/office/powerpoint/2010/main" val="14075098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 name="Chart 44">
            <a:extLst>
              <a:ext uri="{FF2B5EF4-FFF2-40B4-BE49-F238E27FC236}">
                <a16:creationId xmlns:a16="http://schemas.microsoft.com/office/drawing/2014/main" id="{AF73859D-2D82-4516-ABC2-EED89014F6C9}"/>
              </a:ext>
            </a:extLst>
          </p:cNvPr>
          <p:cNvGraphicFramePr>
            <a:graphicFrameLocks/>
          </p:cNvGraphicFramePr>
          <p:nvPr>
            <p:extLst>
              <p:ext uri="{D42A27DB-BD31-4B8C-83A1-F6EECF244321}">
                <p14:modId xmlns:p14="http://schemas.microsoft.com/office/powerpoint/2010/main" val="2973702371"/>
              </p:ext>
            </p:extLst>
          </p:nvPr>
        </p:nvGraphicFramePr>
        <p:xfrm>
          <a:off x="182880" y="1142484"/>
          <a:ext cx="8961119" cy="322217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7" name="Table 46">
            <a:extLst>
              <a:ext uri="{FF2B5EF4-FFF2-40B4-BE49-F238E27FC236}">
                <a16:creationId xmlns:a16="http://schemas.microsoft.com/office/drawing/2014/main" id="{AE0B6406-038A-4BF4-B208-02EF57E5BF15}"/>
              </a:ext>
            </a:extLst>
          </p:cNvPr>
          <p:cNvGraphicFramePr>
            <a:graphicFrameLocks noGrp="1"/>
          </p:cNvGraphicFramePr>
          <p:nvPr>
            <p:extLst>
              <p:ext uri="{D42A27DB-BD31-4B8C-83A1-F6EECF244321}">
                <p14:modId xmlns:p14="http://schemas.microsoft.com/office/powerpoint/2010/main" val="1364334075"/>
              </p:ext>
            </p:extLst>
          </p:nvPr>
        </p:nvGraphicFramePr>
        <p:xfrm>
          <a:off x="35858" y="4294985"/>
          <a:ext cx="8547463" cy="1798320"/>
        </p:xfrm>
        <a:graphic>
          <a:graphicData uri="http://schemas.openxmlformats.org/drawingml/2006/table">
            <a:tbl>
              <a:tblPr/>
              <a:tblGrid>
                <a:gridCol w="1345502">
                  <a:extLst>
                    <a:ext uri="{9D8B030D-6E8A-4147-A177-3AD203B41FA5}">
                      <a16:colId xmlns:a16="http://schemas.microsoft.com/office/drawing/2014/main" val="3110789669"/>
                    </a:ext>
                  </a:extLst>
                </a:gridCol>
                <a:gridCol w="796807">
                  <a:extLst>
                    <a:ext uri="{9D8B030D-6E8A-4147-A177-3AD203B41FA5}">
                      <a16:colId xmlns:a16="http://schemas.microsoft.com/office/drawing/2014/main" val="266658773"/>
                    </a:ext>
                  </a:extLst>
                </a:gridCol>
                <a:gridCol w="836022">
                  <a:extLst>
                    <a:ext uri="{9D8B030D-6E8A-4147-A177-3AD203B41FA5}">
                      <a16:colId xmlns:a16="http://schemas.microsoft.com/office/drawing/2014/main" val="2762777295"/>
                    </a:ext>
                  </a:extLst>
                </a:gridCol>
                <a:gridCol w="792480">
                  <a:extLst>
                    <a:ext uri="{9D8B030D-6E8A-4147-A177-3AD203B41FA5}">
                      <a16:colId xmlns:a16="http://schemas.microsoft.com/office/drawing/2014/main" val="1613203428"/>
                    </a:ext>
                  </a:extLst>
                </a:gridCol>
                <a:gridCol w="801189">
                  <a:extLst>
                    <a:ext uri="{9D8B030D-6E8A-4147-A177-3AD203B41FA5}">
                      <a16:colId xmlns:a16="http://schemas.microsoft.com/office/drawing/2014/main" val="3278931780"/>
                    </a:ext>
                  </a:extLst>
                </a:gridCol>
                <a:gridCol w="827314">
                  <a:extLst>
                    <a:ext uri="{9D8B030D-6E8A-4147-A177-3AD203B41FA5}">
                      <a16:colId xmlns:a16="http://schemas.microsoft.com/office/drawing/2014/main" val="3768781048"/>
                    </a:ext>
                  </a:extLst>
                </a:gridCol>
                <a:gridCol w="757646">
                  <a:extLst>
                    <a:ext uri="{9D8B030D-6E8A-4147-A177-3AD203B41FA5}">
                      <a16:colId xmlns:a16="http://schemas.microsoft.com/office/drawing/2014/main" val="1115900639"/>
                    </a:ext>
                  </a:extLst>
                </a:gridCol>
                <a:gridCol w="766354">
                  <a:extLst>
                    <a:ext uri="{9D8B030D-6E8A-4147-A177-3AD203B41FA5}">
                      <a16:colId xmlns:a16="http://schemas.microsoft.com/office/drawing/2014/main" val="2315709498"/>
                    </a:ext>
                  </a:extLst>
                </a:gridCol>
                <a:gridCol w="801189">
                  <a:extLst>
                    <a:ext uri="{9D8B030D-6E8A-4147-A177-3AD203B41FA5}">
                      <a16:colId xmlns:a16="http://schemas.microsoft.com/office/drawing/2014/main" val="4018225235"/>
                    </a:ext>
                  </a:extLst>
                </a:gridCol>
                <a:gridCol w="822960">
                  <a:extLst>
                    <a:ext uri="{9D8B030D-6E8A-4147-A177-3AD203B41FA5}">
                      <a16:colId xmlns:a16="http://schemas.microsoft.com/office/drawing/2014/main" val="2135441863"/>
                    </a:ext>
                  </a:extLst>
                </a:gridCol>
              </a:tblGrid>
              <a:tr h="536155">
                <a:tc>
                  <a:txBody>
                    <a:bodyPr/>
                    <a:lstStyle/>
                    <a:p>
                      <a:pPr algn="ctr" rtl="0" fontAlgn="ctr"/>
                      <a:r>
                        <a:rPr lang="en-US" sz="1000" b="1" i="0" u="none" strike="noStrike" dirty="0">
                          <a:solidFill>
                            <a:schemeClr val="tx1"/>
                          </a:solidFill>
                          <a:effectLst/>
                          <a:latin typeface="Times New Roman" panose="02020603050405020304" pitchFamily="18" charset="0"/>
                          <a:cs typeface="Times New Roman" panose="02020603050405020304" pitchFamily="18" charset="0"/>
                        </a:rPr>
                        <a:t> </a:t>
                      </a:r>
                    </a:p>
                  </a:txBody>
                  <a:tcPr marL="7620" marR="7620" marT="762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00" b="0" i="0" u="none" strike="noStrike" dirty="0">
                          <a:solidFill>
                            <a:schemeClr val="tx1"/>
                          </a:solidFill>
                          <a:effectLst/>
                          <a:latin typeface="Times New Roman" panose="02020603050405020304" pitchFamily="18" charset="0"/>
                          <a:cs typeface="Times New Roman" panose="02020603050405020304" pitchFamily="18" charset="0"/>
                        </a:rPr>
                        <a:t>Persistence,</a:t>
                      </a:r>
                      <a:br>
                        <a:rPr lang="en-US" sz="1000" b="0" i="0" u="none" strike="noStrike" dirty="0">
                          <a:solidFill>
                            <a:schemeClr val="tx1"/>
                          </a:solidFill>
                          <a:effectLst/>
                          <a:latin typeface="Times New Roman" panose="02020603050405020304" pitchFamily="18" charset="0"/>
                          <a:cs typeface="Times New Roman" panose="02020603050405020304" pitchFamily="18" charset="0"/>
                        </a:rPr>
                      </a:br>
                      <a:r>
                        <a:rPr lang="en-US" sz="1000" b="0" i="0" u="none" strike="noStrike" dirty="0">
                          <a:solidFill>
                            <a:schemeClr val="tx1"/>
                          </a:solidFill>
                          <a:effectLst/>
                          <a:latin typeface="Times New Roman" panose="02020603050405020304" pitchFamily="18" charset="0"/>
                          <a:cs typeface="Times New Roman" panose="02020603050405020304" pitchFamily="18" charset="0"/>
                        </a:rPr>
                        <a:t> PV1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000" b="0" i="0" u="none" strike="noStrike" dirty="0">
                          <a:solidFill>
                            <a:schemeClr val="tx1"/>
                          </a:solidFill>
                          <a:effectLst/>
                          <a:latin typeface="Times New Roman" panose="02020603050405020304" pitchFamily="18" charset="0"/>
                          <a:cs typeface="Times New Roman" panose="02020603050405020304" pitchFamily="18" charset="0"/>
                        </a:rPr>
                        <a:t>NARX</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000" b="0" i="0" u="none" strike="noStrike" dirty="0">
                          <a:solidFill>
                            <a:schemeClr val="tx1"/>
                          </a:solidFill>
                          <a:effectLst/>
                          <a:latin typeface="Times New Roman" panose="02020603050405020304" pitchFamily="18" charset="0"/>
                          <a:cs typeface="Times New Roman" panose="02020603050405020304" pitchFamily="18" charset="0"/>
                        </a:rPr>
                        <a:t>Simple Average (NARX, MLR, ANN, SVR)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000" b="0" i="0" u="none" strike="noStrike" dirty="0">
                          <a:solidFill>
                            <a:schemeClr val="tx1"/>
                          </a:solidFill>
                          <a:effectLst/>
                          <a:latin typeface="Times New Roman" panose="02020603050405020304" pitchFamily="18" charset="0"/>
                          <a:cs typeface="Times New Roman" panose="02020603050405020304" pitchFamily="18" charset="0"/>
                        </a:rPr>
                        <a:t>Combined (Pers.1, MLR, ANN, SVR)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000" b="0" i="0" u="none" strike="noStrike" dirty="0">
                          <a:solidFill>
                            <a:schemeClr val="tx1"/>
                          </a:solidFill>
                          <a:effectLst/>
                          <a:latin typeface="Times New Roman" panose="02020603050405020304" pitchFamily="18" charset="0"/>
                          <a:cs typeface="Times New Roman" panose="02020603050405020304" pitchFamily="18" charset="0"/>
                        </a:rPr>
                        <a:t>Adjust Approach (Pers.1, MLR, ANN, SVR)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000" b="0" i="0" u="none" strike="noStrike" dirty="0">
                          <a:solidFill>
                            <a:schemeClr val="tx1"/>
                          </a:solidFill>
                          <a:effectLst/>
                          <a:latin typeface="Times New Roman" panose="02020603050405020304" pitchFamily="18" charset="0"/>
                          <a:cs typeface="Times New Roman" panose="02020603050405020304" pitchFamily="18" charset="0"/>
                        </a:rPr>
                        <a:t>Combined (Pers.1&amp;3 +NARX, Clouds, MLR, ANN, SVR)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000" b="0" i="0" u="none" strike="noStrike" dirty="0">
                          <a:solidFill>
                            <a:schemeClr val="tx1"/>
                          </a:solidFill>
                          <a:effectLst/>
                          <a:latin typeface="Times New Roman" panose="02020603050405020304" pitchFamily="18" charset="0"/>
                          <a:cs typeface="Times New Roman" panose="02020603050405020304" pitchFamily="18" charset="0"/>
                        </a:rPr>
                        <a:t>Adjust Approach (Pers.1&amp;3 +NARX, Clouds, MLR, ANN, SVR)</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sz="1000" b="0" i="0" u="none" strike="noStrike" dirty="0">
                          <a:solidFill>
                            <a:schemeClr val="tx1"/>
                          </a:solidFill>
                          <a:effectLst/>
                          <a:latin typeface="Times New Roman" panose="02020603050405020304" pitchFamily="18" charset="0"/>
                          <a:cs typeface="Times New Roman" panose="02020603050405020304" pitchFamily="18" charset="0"/>
                        </a:rPr>
                        <a:t>Probabilistic Forecasts </a:t>
                      </a:r>
                      <a:br>
                        <a:rPr lang="en-US" sz="1000" b="0" i="0" u="none" strike="noStrike" dirty="0">
                          <a:solidFill>
                            <a:schemeClr val="tx1"/>
                          </a:solidFill>
                          <a:effectLst/>
                          <a:latin typeface="Times New Roman" panose="02020603050405020304" pitchFamily="18" charset="0"/>
                          <a:cs typeface="Times New Roman" panose="02020603050405020304" pitchFamily="18" charset="0"/>
                        </a:rPr>
                      </a:br>
                      <a:r>
                        <a:rPr lang="en-US" sz="1000" b="0" i="0" u="none" strike="noStrike" dirty="0">
                          <a:solidFill>
                            <a:schemeClr val="tx1"/>
                          </a:solidFill>
                          <a:effectLst/>
                          <a:latin typeface="Times New Roman" panose="02020603050405020304" pitchFamily="18" charset="0"/>
                          <a:cs typeface="Times New Roman" panose="02020603050405020304" pitchFamily="18" charset="0"/>
                        </a:rPr>
                        <a:t>(Q1 to Q99)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sz="1000" b="0" i="0" u="none" strike="noStrike" dirty="0">
                          <a:solidFill>
                            <a:schemeClr val="tx1"/>
                          </a:solidFill>
                          <a:effectLst/>
                          <a:latin typeface="Times New Roman" panose="02020603050405020304" pitchFamily="18" charset="0"/>
                          <a:cs typeface="Times New Roman" panose="02020603050405020304" pitchFamily="18" charset="0"/>
                        </a:rPr>
                        <a:t>Probabilistic Forecasts</a:t>
                      </a:r>
                      <a:br>
                        <a:rPr lang="en-US" sz="1000" b="0" i="0" u="none" strike="noStrike" dirty="0">
                          <a:solidFill>
                            <a:schemeClr val="tx1"/>
                          </a:solidFill>
                          <a:effectLst/>
                          <a:latin typeface="Times New Roman" panose="02020603050405020304" pitchFamily="18" charset="0"/>
                          <a:cs typeface="Times New Roman" panose="02020603050405020304" pitchFamily="18" charset="0"/>
                        </a:rPr>
                      </a:br>
                      <a:r>
                        <a:rPr lang="en-US" sz="1000" b="0" i="0" u="none" strike="noStrike" dirty="0">
                          <a:solidFill>
                            <a:schemeClr val="tx1"/>
                          </a:solidFill>
                          <a:effectLst/>
                          <a:latin typeface="Times New Roman" panose="02020603050405020304" pitchFamily="18" charset="0"/>
                          <a:cs typeface="Times New Roman" panose="02020603050405020304" pitchFamily="18" charset="0"/>
                        </a:rPr>
                        <a:t> (Q25 to Q75)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20392470"/>
                  </a:ext>
                </a:extLst>
              </a:tr>
              <a:tr h="122095">
                <a:tc>
                  <a:txBody>
                    <a:bodyPr/>
                    <a:lstStyle/>
                    <a:p>
                      <a:pPr algn="ctr" rtl="0" fontAlgn="ctr"/>
                      <a:r>
                        <a:rPr lang="en-US" sz="1000" b="1" i="0" u="none" strike="noStrike" dirty="0">
                          <a:solidFill>
                            <a:schemeClr val="tx1"/>
                          </a:solidFill>
                          <a:effectLst/>
                          <a:latin typeface="Times New Roman" panose="02020603050405020304" pitchFamily="18" charset="0"/>
                          <a:cs typeface="Times New Roman" panose="02020603050405020304" pitchFamily="18" charset="0"/>
                        </a:rPr>
                        <a:t>Precision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45%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67%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74%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75%</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81%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87%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88%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81%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217978240"/>
                  </a:ext>
                </a:extLst>
              </a:tr>
              <a:tr h="122095">
                <a:tc>
                  <a:txBody>
                    <a:bodyPr/>
                    <a:lstStyle/>
                    <a:p>
                      <a:pPr algn="ctr" rtl="0" fontAlgn="ctr"/>
                      <a:r>
                        <a:rPr lang="en-US" sz="1000" b="1" i="0" u="none" strike="noStrike" dirty="0">
                          <a:solidFill>
                            <a:schemeClr val="tx1"/>
                          </a:solidFill>
                          <a:effectLst/>
                          <a:latin typeface="Times New Roman" panose="02020603050405020304" pitchFamily="18" charset="0"/>
                          <a:cs typeface="Times New Roman" panose="02020603050405020304" pitchFamily="18" charset="0"/>
                        </a:rPr>
                        <a:t>Recall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32%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28%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39%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49%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51%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53%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67%</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761795424"/>
                  </a:ext>
                </a:extLst>
              </a:tr>
              <a:tr h="122095">
                <a:tc>
                  <a:txBody>
                    <a:bodyPr/>
                    <a:lstStyle/>
                    <a:p>
                      <a:pPr algn="ctr" rtl="0" fontAlgn="ctr"/>
                      <a:r>
                        <a:rPr lang="en-US" sz="1000" b="1" i="0" u="none" strike="noStrike">
                          <a:solidFill>
                            <a:schemeClr val="tx1"/>
                          </a:solidFill>
                          <a:effectLst/>
                          <a:latin typeface="Times New Roman" panose="02020603050405020304" pitchFamily="18" charset="0"/>
                          <a:cs typeface="Times New Roman" panose="02020603050405020304" pitchFamily="18" charset="0"/>
                        </a:rPr>
                        <a:t>Balanced Precision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34%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61%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80%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79%</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83%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81%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86%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90%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88%</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60997866"/>
                  </a:ext>
                </a:extLst>
              </a:tr>
              <a:tr h="122095">
                <a:tc>
                  <a:txBody>
                    <a:bodyPr/>
                    <a:lstStyle/>
                    <a:p>
                      <a:pPr algn="ctr" rtl="0" fontAlgn="ctr"/>
                      <a:r>
                        <a:rPr lang="en-US" sz="1000" b="1" i="0" u="none" strike="noStrike">
                          <a:solidFill>
                            <a:schemeClr val="tx1"/>
                          </a:solidFill>
                          <a:effectLst/>
                          <a:latin typeface="Times New Roman" panose="02020603050405020304" pitchFamily="18" charset="0"/>
                          <a:cs typeface="Times New Roman" panose="02020603050405020304" pitchFamily="18" charset="0"/>
                        </a:rPr>
                        <a:t>F1-Score (%)</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10%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43%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41%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51%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64%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64%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66%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73%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6030198"/>
                  </a:ext>
                </a:extLst>
              </a:tr>
              <a:tr h="122095">
                <a:tc>
                  <a:txBody>
                    <a:bodyPr/>
                    <a:lstStyle/>
                    <a:p>
                      <a:pPr algn="ctr" rtl="0" fontAlgn="ctr"/>
                      <a:r>
                        <a:rPr lang="en-US" sz="1000" b="1" i="0" u="none" strike="noStrike" dirty="0">
                          <a:solidFill>
                            <a:schemeClr val="tx1"/>
                          </a:solidFill>
                          <a:effectLst/>
                          <a:latin typeface="Times New Roman" panose="02020603050405020304" pitchFamily="18" charset="0"/>
                          <a:cs typeface="Times New Roman" panose="02020603050405020304" pitchFamily="18" charset="0"/>
                        </a:rPr>
                        <a:t> Diff(True-False)</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100" b="0" i="0" u="none" strike="noStrike">
                          <a:solidFill>
                            <a:schemeClr val="tx1"/>
                          </a:solidFill>
                          <a:effectLst/>
                          <a:latin typeface="Times New Roman" panose="02020603050405020304" pitchFamily="18" charset="0"/>
                          <a:cs typeface="Times New Roman" panose="02020603050405020304" pitchFamily="18" charset="0"/>
                        </a:rPr>
                        <a:t>26</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30</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42</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61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71</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74</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rtl="0" fontAlgn="ctr"/>
                      <a:r>
                        <a:rPr lang="en-US" sz="1100" b="0" i="0" u="none" strike="noStrike" dirty="0">
                          <a:solidFill>
                            <a:schemeClr val="tx1"/>
                          </a:solidFill>
                          <a:effectLst/>
                          <a:latin typeface="Times New Roman" panose="02020603050405020304" pitchFamily="18" charset="0"/>
                          <a:cs typeface="Times New Roman" panose="02020603050405020304" pitchFamily="18" charset="0"/>
                        </a:rPr>
                        <a:t>83</a:t>
                      </a: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37280172"/>
                  </a:ext>
                </a:extLst>
              </a:tr>
            </a:tbl>
          </a:graphicData>
        </a:graphic>
      </p:graphicFrame>
      <p:sp>
        <p:nvSpPr>
          <p:cNvPr id="3" name="Slide Number Placeholder 2">
            <a:extLst>
              <a:ext uri="{FF2B5EF4-FFF2-40B4-BE49-F238E27FC236}">
                <a16:creationId xmlns:a16="http://schemas.microsoft.com/office/drawing/2014/main" id="{03B6BC9A-BF22-4952-958C-33D14D07F3DA}"/>
              </a:ext>
            </a:extLst>
          </p:cNvPr>
          <p:cNvSpPr>
            <a:spLocks noGrp="1"/>
          </p:cNvSpPr>
          <p:nvPr>
            <p:ph type="sldNum" sz="quarter" idx="12"/>
          </p:nvPr>
        </p:nvSpPr>
        <p:spPr>
          <a:xfrm>
            <a:off x="7996518" y="6356351"/>
            <a:ext cx="1045882" cy="400391"/>
          </a:xfrm>
        </p:spPr>
        <p:txBody>
          <a:bodyPr/>
          <a:lstStyle/>
          <a:p>
            <a:fld id="{DE7368CD-0EFD-4356-BCD4-9FE5F856A1D8}" type="slidenum">
              <a:rPr lang="en-US" smtClean="0"/>
              <a:t>44</a:t>
            </a:fld>
            <a:endParaRPr lang="en-US" dirty="0"/>
          </a:p>
        </p:txBody>
      </p:sp>
      <p:sp>
        <p:nvSpPr>
          <p:cNvPr id="50" name="Rectangle 49">
            <a:extLst>
              <a:ext uri="{FF2B5EF4-FFF2-40B4-BE49-F238E27FC236}">
                <a16:creationId xmlns:a16="http://schemas.microsoft.com/office/drawing/2014/main" id="{444C15D7-6BBE-4F4B-AB8A-392BA7FA8CB9}"/>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Combined Forecasts of Ramps</a:t>
            </a:r>
          </a:p>
        </p:txBody>
      </p:sp>
      <p:sp>
        <p:nvSpPr>
          <p:cNvPr id="8" name="Rectangle 7">
            <a:extLst>
              <a:ext uri="{FF2B5EF4-FFF2-40B4-BE49-F238E27FC236}">
                <a16:creationId xmlns:a16="http://schemas.microsoft.com/office/drawing/2014/main" id="{E3CAD7C6-007D-4609-8EC8-D846327B5001}"/>
              </a:ext>
            </a:extLst>
          </p:cNvPr>
          <p:cNvSpPr/>
          <p:nvPr/>
        </p:nvSpPr>
        <p:spPr>
          <a:xfrm>
            <a:off x="59765" y="6039096"/>
            <a:ext cx="8979049"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Solar power ramp event forecasts of the high-rate ramp events,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Rate</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 0</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4 </a:t>
            </a:r>
            <a:r>
              <a:rPr lang="en-US"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pu</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r>
              <a:rPr lang="en-US" i="1"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hr</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162 events) </a:t>
            </a:r>
            <a:r>
              <a:rPr lang="en-US" dirty="0">
                <a:latin typeface="Times New Roman" panose="02020603050405020304" pitchFamily="18" charset="0"/>
                <a:cs typeface="Times New Roman" panose="02020603050405020304" pitchFamily="18" charset="0"/>
              </a:rPr>
              <a:t>by the </a:t>
            </a:r>
            <a:r>
              <a:rPr lang="en-US" b="1" i="1" dirty="0">
                <a:latin typeface="Times New Roman" panose="02020603050405020304" pitchFamily="18" charset="0"/>
                <a:cs typeface="Times New Roman" panose="02020603050405020304" pitchFamily="18" charset="0"/>
              </a:rPr>
              <a:t>adjusting approach</a:t>
            </a:r>
            <a:endParaRPr lang="en-US"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6BCD9559-1596-41FD-83AE-0460BB838225}"/>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
        <p:nvSpPr>
          <p:cNvPr id="9" name="Text Placeholder 19">
            <a:extLst>
              <a:ext uri="{FF2B5EF4-FFF2-40B4-BE49-F238E27FC236}">
                <a16:creationId xmlns:a16="http://schemas.microsoft.com/office/drawing/2014/main" id="{9C6DF303-4A73-4F05-9B23-08C790DCD190}"/>
              </a:ext>
            </a:extLst>
          </p:cNvPr>
          <p:cNvSpPr txBox="1">
            <a:spLocks/>
          </p:cNvSpPr>
          <p:nvPr/>
        </p:nvSpPr>
        <p:spPr>
          <a:xfrm>
            <a:off x="66500" y="513495"/>
            <a:ext cx="7265324" cy="30777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1800" dirty="0">
                <a:latin typeface="Times New Roman" panose="02020603050405020304" pitchFamily="18" charset="0"/>
                <a:cs typeface="Times New Roman" panose="02020603050405020304" pitchFamily="18" charset="0"/>
              </a:rPr>
              <a:t>Implementing the</a:t>
            </a:r>
            <a:r>
              <a:rPr lang="en-US" sz="1800" b="1" i="1" dirty="0">
                <a:latin typeface="Times New Roman" panose="02020603050405020304" pitchFamily="18" charset="0"/>
                <a:cs typeface="Times New Roman" panose="02020603050405020304" pitchFamily="18" charset="0"/>
              </a:rPr>
              <a:t> adjusting approach </a:t>
            </a:r>
            <a:r>
              <a:rPr lang="en-US" sz="1800" dirty="0">
                <a:latin typeface="Times New Roman" panose="02020603050405020304" pitchFamily="18" charset="0"/>
                <a:cs typeface="Times New Roman" panose="02020603050405020304" pitchFamily="18" charset="0"/>
              </a:rPr>
              <a:t>to forecasts solar power ramp events</a:t>
            </a:r>
          </a:p>
        </p:txBody>
      </p:sp>
      <p:sp>
        <p:nvSpPr>
          <p:cNvPr id="11" name="Rectangle 10">
            <a:extLst>
              <a:ext uri="{FF2B5EF4-FFF2-40B4-BE49-F238E27FC236}">
                <a16:creationId xmlns:a16="http://schemas.microsoft.com/office/drawing/2014/main" id="{3C3B22D7-1762-479B-87D9-D5B8231961E0}"/>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90848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D60E9F6E-4D41-48F7-A9F2-3A87FACFB8C3}"/>
              </a:ext>
            </a:extLst>
          </p:cNvPr>
          <p:cNvGraphicFramePr>
            <a:graphicFrameLocks/>
          </p:cNvGraphicFramePr>
          <p:nvPr>
            <p:extLst>
              <p:ext uri="{D42A27DB-BD31-4B8C-83A1-F6EECF244321}">
                <p14:modId xmlns:p14="http://schemas.microsoft.com/office/powerpoint/2010/main" val="951228520"/>
              </p:ext>
            </p:extLst>
          </p:nvPr>
        </p:nvGraphicFramePr>
        <p:xfrm>
          <a:off x="3145494" y="2180211"/>
          <a:ext cx="5951319" cy="1943517"/>
        </p:xfrm>
        <a:graphic>
          <a:graphicData uri="http://schemas.openxmlformats.org/drawingml/2006/chart">
            <c:chart xmlns:c="http://schemas.openxmlformats.org/drawingml/2006/chart" xmlns:r="http://schemas.openxmlformats.org/officeDocument/2006/relationships" r:id="rId2"/>
          </a:graphicData>
        </a:graphic>
      </p:graphicFrame>
      <p:sp>
        <p:nvSpPr>
          <p:cNvPr id="2" name="Rectangle 1">
            <a:extLst>
              <a:ext uri="{FF2B5EF4-FFF2-40B4-BE49-F238E27FC236}">
                <a16:creationId xmlns:a16="http://schemas.microsoft.com/office/drawing/2014/main" id="{29630361-C72B-43F6-BF5F-66D12ABF3FCB}"/>
              </a:ext>
            </a:extLst>
          </p:cNvPr>
          <p:cNvSpPr/>
          <p:nvPr/>
        </p:nvSpPr>
        <p:spPr>
          <a:xfrm>
            <a:off x="66501" y="2031499"/>
            <a:ext cx="3441470" cy="1015663"/>
          </a:xfrm>
          <a:prstGeom prst="rect">
            <a:avLst/>
          </a:prstGeom>
        </p:spPr>
        <p:txBody>
          <a:bodyPr wrap="square">
            <a:spAutoFit/>
          </a:bodyPr>
          <a:lstStyle/>
          <a:p>
            <a:r>
              <a:rPr lang="en-US" sz="15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The certainty forecasts for high-rate (HR) events by the adjusting approach for different ranges of ramp rates when threshold=0.4 </a:t>
            </a:r>
            <a:r>
              <a:rPr lang="en-US" sz="15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pu</a:t>
            </a:r>
            <a:r>
              <a:rPr lang="en-US" sz="15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r>
              <a:rPr lang="en-US" sz="15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hr</a:t>
            </a:r>
            <a:endParaRPr lang="en-US" sz="1500" dirty="0">
              <a:latin typeface="Times New Roman" panose="02020603050405020304" pitchFamily="18" charset="0"/>
              <a:cs typeface="Times New Roman" panose="02020603050405020304" pitchFamily="18" charset="0"/>
            </a:endParaRPr>
          </a:p>
        </p:txBody>
      </p:sp>
      <p:graphicFrame>
        <p:nvGraphicFramePr>
          <p:cNvPr id="14" name="Chart 13">
            <a:extLst>
              <a:ext uri="{FF2B5EF4-FFF2-40B4-BE49-F238E27FC236}">
                <a16:creationId xmlns:a16="http://schemas.microsoft.com/office/drawing/2014/main" id="{1AEE43C1-D9DC-4449-8FF4-FB952CB577CA}"/>
              </a:ext>
            </a:extLst>
          </p:cNvPr>
          <p:cNvGraphicFramePr>
            <a:graphicFrameLocks/>
          </p:cNvGraphicFramePr>
          <p:nvPr>
            <p:extLst>
              <p:ext uri="{D42A27DB-BD31-4B8C-83A1-F6EECF244321}">
                <p14:modId xmlns:p14="http://schemas.microsoft.com/office/powerpoint/2010/main" val="2651882756"/>
              </p:ext>
            </p:extLst>
          </p:nvPr>
        </p:nvGraphicFramePr>
        <p:xfrm>
          <a:off x="3212128" y="4576220"/>
          <a:ext cx="5474625" cy="1700135"/>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C0EE0245-50C8-490B-BE87-7D0D53328910}"/>
                  </a:ext>
                </a:extLst>
              </p:cNvPr>
              <p:cNvGraphicFramePr>
                <a:graphicFrameLocks noGrp="1"/>
              </p:cNvGraphicFramePr>
              <p:nvPr>
                <p:extLst>
                  <p:ext uri="{D42A27DB-BD31-4B8C-83A1-F6EECF244321}">
                    <p14:modId xmlns:p14="http://schemas.microsoft.com/office/powerpoint/2010/main" val="3934962305"/>
                  </p:ext>
                </p:extLst>
              </p:nvPr>
            </p:nvGraphicFramePr>
            <p:xfrm>
              <a:off x="3148876" y="6229923"/>
              <a:ext cx="5283286" cy="521472"/>
            </p:xfrm>
            <a:graphic>
              <a:graphicData uri="http://schemas.openxmlformats.org/drawingml/2006/table">
                <a:tbl>
                  <a:tblPr firstRow="1" firstCol="1" bandRow="1"/>
                  <a:tblGrid>
                    <a:gridCol w="941832">
                      <a:extLst>
                        <a:ext uri="{9D8B030D-6E8A-4147-A177-3AD203B41FA5}">
                          <a16:colId xmlns:a16="http://schemas.microsoft.com/office/drawing/2014/main" val="2736651514"/>
                        </a:ext>
                      </a:extLst>
                    </a:gridCol>
                    <a:gridCol w="600566">
                      <a:extLst>
                        <a:ext uri="{9D8B030D-6E8A-4147-A177-3AD203B41FA5}">
                          <a16:colId xmlns:a16="http://schemas.microsoft.com/office/drawing/2014/main" val="2621869555"/>
                        </a:ext>
                      </a:extLst>
                    </a:gridCol>
                    <a:gridCol w="630950">
                      <a:extLst>
                        <a:ext uri="{9D8B030D-6E8A-4147-A177-3AD203B41FA5}">
                          <a16:colId xmlns:a16="http://schemas.microsoft.com/office/drawing/2014/main" val="1096937794"/>
                        </a:ext>
                      </a:extLst>
                    </a:gridCol>
                    <a:gridCol w="583709">
                      <a:extLst>
                        <a:ext uri="{9D8B030D-6E8A-4147-A177-3AD203B41FA5}">
                          <a16:colId xmlns:a16="http://schemas.microsoft.com/office/drawing/2014/main" val="585993823"/>
                        </a:ext>
                      </a:extLst>
                    </a:gridCol>
                    <a:gridCol w="674049">
                      <a:extLst>
                        <a:ext uri="{9D8B030D-6E8A-4147-A177-3AD203B41FA5}">
                          <a16:colId xmlns:a16="http://schemas.microsoft.com/office/drawing/2014/main" val="3791943920"/>
                        </a:ext>
                      </a:extLst>
                    </a:gridCol>
                    <a:gridCol w="654724">
                      <a:extLst>
                        <a:ext uri="{9D8B030D-6E8A-4147-A177-3AD203B41FA5}">
                          <a16:colId xmlns:a16="http://schemas.microsoft.com/office/drawing/2014/main" val="500557924"/>
                        </a:ext>
                      </a:extLst>
                    </a:gridCol>
                    <a:gridCol w="663338">
                      <a:extLst>
                        <a:ext uri="{9D8B030D-6E8A-4147-A177-3AD203B41FA5}">
                          <a16:colId xmlns:a16="http://schemas.microsoft.com/office/drawing/2014/main" val="2337812766"/>
                        </a:ext>
                      </a:extLst>
                    </a:gridCol>
                    <a:gridCol w="534118">
                      <a:extLst>
                        <a:ext uri="{9D8B030D-6E8A-4147-A177-3AD203B41FA5}">
                          <a16:colId xmlns:a16="http://schemas.microsoft.com/office/drawing/2014/main" val="3867042716"/>
                        </a:ext>
                      </a:extLst>
                    </a:gridCol>
                  </a:tblGrid>
                  <a:tr h="356689">
                    <a:tc>
                      <a:txBody>
                        <a:bodyPr/>
                        <a:lstStyle/>
                        <a:p>
                          <a:pPr marL="0" marR="0" lvl="0" indent="0" algn="ctr" defTabSz="914400" rtl="0" eaLnBrk="1" fontAlgn="auto" latinLnBrk="0" hangingPunct="1">
                            <a:lnSpc>
                              <a:spcPct val="105000"/>
                            </a:lnSpc>
                            <a:spcBef>
                              <a:spcPts val="0"/>
                            </a:spcBef>
                            <a:spcAft>
                              <a:spcPts val="0"/>
                            </a:spcAft>
                            <a:buClrTx/>
                            <a:buSzTx/>
                            <a:buFontTx/>
                            <a:buNone/>
                            <a:tabLst/>
                            <a:defRPr/>
                          </a:pPr>
                          <a:r>
                            <a:rPr lang="en-US" sz="1100" b="0" dirty="0">
                              <a:solidFill>
                                <a:sysClr val="windowText" lastClr="000000"/>
                              </a:solidFill>
                              <a:latin typeface="Times New Roman" panose="02020603050405020304" pitchFamily="18" charset="0"/>
                              <a:cs typeface="Times New Roman" panose="02020603050405020304" pitchFamily="18" charset="0"/>
                            </a:rPr>
                            <a:t>Threshold |</a:t>
                          </a:r>
                          <a:r>
                            <a:rPr lang="en-US" sz="1100" b="0" dirty="0" err="1">
                              <a:solidFill>
                                <a:sysClr val="windowText" lastClr="000000"/>
                              </a:solidFill>
                              <a:latin typeface="Times New Roman" panose="02020603050405020304" pitchFamily="18" charset="0"/>
                              <a:cs typeface="Times New Roman" panose="02020603050405020304" pitchFamily="18" charset="0"/>
                            </a:rPr>
                            <a:t>pu</a:t>
                          </a:r>
                          <a:r>
                            <a:rPr lang="en-US" sz="1100" b="0" dirty="0">
                              <a:solidFill>
                                <a:sysClr val="windowText" lastClr="000000"/>
                              </a:solidFill>
                              <a:latin typeface="Times New Roman" panose="02020603050405020304" pitchFamily="18" charset="0"/>
                              <a:cs typeface="Times New Roman" panose="02020603050405020304" pitchFamily="18" charset="0"/>
                            </a:rPr>
                            <a:t>/</a:t>
                          </a:r>
                          <a:r>
                            <a:rPr lang="en-US" sz="1100" b="0" dirty="0" err="1">
                              <a:solidFill>
                                <a:sysClr val="windowText" lastClr="000000"/>
                              </a:solidFill>
                              <a:latin typeface="Times New Roman" panose="02020603050405020304" pitchFamily="18" charset="0"/>
                              <a:cs typeface="Times New Roman" panose="02020603050405020304" pitchFamily="18" charset="0"/>
                            </a:rPr>
                            <a:t>hr</a:t>
                          </a:r>
                          <a:r>
                            <a:rPr lang="en-US" sz="1100" b="0" dirty="0">
                              <a:solidFill>
                                <a:sysClr val="windowText" lastClr="000000"/>
                              </a:solidFill>
                              <a:latin typeface="Times New Roman" panose="02020603050405020304" pitchFamily="18" charset="0"/>
                              <a:cs typeface="Times New Roman" panose="02020603050405020304" pitchFamily="18" charset="0"/>
                            </a:rPr>
                            <a:t>|</a:t>
                          </a:r>
                          <a:r>
                            <a:rPr lang="en-US" sz="1100" b="0" baseline="0" dirty="0">
                              <a:solidFill>
                                <a:sysClr val="windowText" lastClr="000000"/>
                              </a:solidFill>
                              <a:latin typeface="Times New Roman" panose="02020603050405020304" pitchFamily="18" charset="0"/>
                              <a:cs typeface="Times New Roman" panose="02020603050405020304" pitchFamily="18" charset="0"/>
                            </a:rPr>
                            <a:t> </a:t>
                          </a:r>
                          <a14:m>
                            <m:oMath xmlns:m="http://schemas.openxmlformats.org/officeDocument/2006/math">
                              <m:r>
                                <a:rPr lang="en-US" sz="1100" b="0" i="1">
                                  <a:solidFill>
                                    <a:srgbClr val="000000"/>
                                  </a:solidFill>
                                  <a:effectLst/>
                                  <a:latin typeface="Cambria Math" panose="02040503050406030204" pitchFamily="18" charset="0"/>
                                  <a:ea typeface="Times New Roman" panose="02020603050405020304" pitchFamily="18" charset="0"/>
                                </a:rPr>
                                <m:t>≥</m:t>
                              </m:r>
                            </m:oMath>
                          </a14:m>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0.1</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0.2</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0.3</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0.4</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0.5</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0.6</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0.7</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84148410"/>
                      </a:ext>
                    </a:extLst>
                  </a:tr>
                  <a:tr h="156051">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Ramp Events</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2041</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858</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380</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162</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54</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13</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2</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366034404"/>
                      </a:ext>
                    </a:extLst>
                  </a:tr>
                </a:tbl>
              </a:graphicData>
            </a:graphic>
          </p:graphicFrame>
        </mc:Choice>
        <mc:Fallback xmlns="">
          <p:graphicFrame>
            <p:nvGraphicFramePr>
              <p:cNvPr id="15" name="Table 14">
                <a:extLst>
                  <a:ext uri="{FF2B5EF4-FFF2-40B4-BE49-F238E27FC236}">
                    <a16:creationId xmlns:a16="http://schemas.microsoft.com/office/drawing/2014/main" id="{C0EE0245-50C8-490B-BE87-7D0D53328910}"/>
                  </a:ext>
                </a:extLst>
              </p:cNvPr>
              <p:cNvGraphicFramePr>
                <a:graphicFrameLocks noGrp="1"/>
              </p:cNvGraphicFramePr>
              <p:nvPr>
                <p:extLst>
                  <p:ext uri="{D42A27DB-BD31-4B8C-83A1-F6EECF244321}">
                    <p14:modId xmlns:p14="http://schemas.microsoft.com/office/powerpoint/2010/main" val="3934962305"/>
                  </p:ext>
                </p:extLst>
              </p:nvPr>
            </p:nvGraphicFramePr>
            <p:xfrm>
              <a:off x="3148876" y="6229923"/>
              <a:ext cx="5283286" cy="532711"/>
            </p:xfrm>
            <a:graphic>
              <a:graphicData uri="http://schemas.openxmlformats.org/drawingml/2006/table">
                <a:tbl>
                  <a:tblPr firstRow="1" firstCol="1" bandRow="1"/>
                  <a:tblGrid>
                    <a:gridCol w="941832">
                      <a:extLst>
                        <a:ext uri="{9D8B030D-6E8A-4147-A177-3AD203B41FA5}">
                          <a16:colId xmlns:a16="http://schemas.microsoft.com/office/drawing/2014/main" val="2736651514"/>
                        </a:ext>
                      </a:extLst>
                    </a:gridCol>
                    <a:gridCol w="600566">
                      <a:extLst>
                        <a:ext uri="{9D8B030D-6E8A-4147-A177-3AD203B41FA5}">
                          <a16:colId xmlns:a16="http://schemas.microsoft.com/office/drawing/2014/main" val="2621869555"/>
                        </a:ext>
                      </a:extLst>
                    </a:gridCol>
                    <a:gridCol w="630950">
                      <a:extLst>
                        <a:ext uri="{9D8B030D-6E8A-4147-A177-3AD203B41FA5}">
                          <a16:colId xmlns:a16="http://schemas.microsoft.com/office/drawing/2014/main" val="1096937794"/>
                        </a:ext>
                      </a:extLst>
                    </a:gridCol>
                    <a:gridCol w="583709">
                      <a:extLst>
                        <a:ext uri="{9D8B030D-6E8A-4147-A177-3AD203B41FA5}">
                          <a16:colId xmlns:a16="http://schemas.microsoft.com/office/drawing/2014/main" val="585993823"/>
                        </a:ext>
                      </a:extLst>
                    </a:gridCol>
                    <a:gridCol w="674049">
                      <a:extLst>
                        <a:ext uri="{9D8B030D-6E8A-4147-A177-3AD203B41FA5}">
                          <a16:colId xmlns:a16="http://schemas.microsoft.com/office/drawing/2014/main" val="3791943920"/>
                        </a:ext>
                      </a:extLst>
                    </a:gridCol>
                    <a:gridCol w="654724">
                      <a:extLst>
                        <a:ext uri="{9D8B030D-6E8A-4147-A177-3AD203B41FA5}">
                          <a16:colId xmlns:a16="http://schemas.microsoft.com/office/drawing/2014/main" val="500557924"/>
                        </a:ext>
                      </a:extLst>
                    </a:gridCol>
                    <a:gridCol w="663338">
                      <a:extLst>
                        <a:ext uri="{9D8B030D-6E8A-4147-A177-3AD203B41FA5}">
                          <a16:colId xmlns:a16="http://schemas.microsoft.com/office/drawing/2014/main" val="2337812766"/>
                        </a:ext>
                      </a:extLst>
                    </a:gridCol>
                    <a:gridCol w="534118">
                      <a:extLst>
                        <a:ext uri="{9D8B030D-6E8A-4147-A177-3AD203B41FA5}">
                          <a16:colId xmlns:a16="http://schemas.microsoft.com/office/drawing/2014/main" val="3867042716"/>
                        </a:ext>
                      </a:extLst>
                    </a:gridCol>
                  </a:tblGrid>
                  <a:tr h="356689">
                    <a:tc>
                      <a:txBody>
                        <a:bodyPr/>
                        <a:lstStyle/>
                        <a:p>
                          <a:endParaRPr lang="en-US"/>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4"/>
                          <a:stretch>
                            <a:fillRect l="-645" t="-10000" r="-461290" b="-70000"/>
                          </a:stretch>
                        </a:blip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0.1</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0.2</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0.3</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0.4</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0.5</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0.6</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0.7</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384148410"/>
                      </a:ext>
                    </a:extLst>
                  </a:tr>
                  <a:tr h="176022">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Ramp Events</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2041</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858</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380</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162</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54</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13</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a:lnSpc>
                              <a:spcPct val="105000"/>
                            </a:lnSpc>
                            <a:spcBef>
                              <a:spcPts val="0"/>
                            </a:spcBef>
                            <a:spcAft>
                              <a:spcPts val="0"/>
                            </a:spcAft>
                          </a:pPr>
                          <a:r>
                            <a:rPr lang="en-US" sz="1100" b="0" dirty="0">
                              <a:solidFill>
                                <a:srgbClr val="000000"/>
                              </a:solidFill>
                              <a:effectLst/>
                              <a:latin typeface="Times New Roman" panose="02020603050405020304" pitchFamily="18" charset="0"/>
                              <a:ea typeface="Times New Roman" panose="02020603050405020304" pitchFamily="18" charset="0"/>
                            </a:rPr>
                            <a:t>2</a:t>
                          </a:r>
                          <a:endParaRPr lang="en-US" sz="1100" b="0" dirty="0">
                            <a:effectLst/>
                            <a:latin typeface="Times New Roman" panose="02020603050405020304" pitchFamily="18" charset="0"/>
                            <a:ea typeface="Times New Roman" panose="02020603050405020304" pitchFamily="18" charset="0"/>
                          </a:endParaRP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3366034404"/>
                      </a:ext>
                    </a:extLst>
                  </a:tr>
                </a:tbl>
              </a:graphicData>
            </a:graphic>
          </p:graphicFrame>
        </mc:Fallback>
      </mc:AlternateContent>
      <p:sp>
        <p:nvSpPr>
          <p:cNvPr id="3" name="Rectangle 2">
            <a:extLst>
              <a:ext uri="{FF2B5EF4-FFF2-40B4-BE49-F238E27FC236}">
                <a16:creationId xmlns:a16="http://schemas.microsoft.com/office/drawing/2014/main" id="{97EB91AB-F888-47DB-960F-A26201CB12D7}"/>
              </a:ext>
            </a:extLst>
          </p:cNvPr>
          <p:cNvSpPr/>
          <p:nvPr/>
        </p:nvSpPr>
        <p:spPr>
          <a:xfrm>
            <a:off x="66501" y="4391995"/>
            <a:ext cx="3224539" cy="1015663"/>
          </a:xfrm>
          <a:prstGeom prst="rect">
            <a:avLst/>
          </a:prstGeom>
        </p:spPr>
        <p:txBody>
          <a:bodyPr wrap="square">
            <a:spAutoFit/>
          </a:bodyPr>
          <a:lstStyle/>
          <a:p>
            <a:r>
              <a:rPr lang="en-US" sz="15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The certainty of forecasts for high-rate (HR) events by the adjusting approach with different thresholds, </a:t>
            </a:r>
          </a:p>
          <a:p>
            <a:r>
              <a:rPr lang="en-US" sz="15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Tsh</a:t>
            </a:r>
            <a:r>
              <a:rPr lang="en-US" sz="15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=0.1 to 0.7 </a:t>
            </a:r>
            <a:r>
              <a:rPr lang="en-US" sz="15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pu</a:t>
            </a:r>
            <a:r>
              <a:rPr lang="en-US" sz="15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r>
              <a:rPr lang="en-US" sz="1500"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hr</a:t>
            </a:r>
            <a:endParaRPr lang="en-US" sz="1500"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21308CA1-E52B-450C-9F34-274E47136DD9}"/>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6CCFD62F-3977-4B3A-9452-8A35ADD9FBA7}"/>
              </a:ext>
            </a:extLst>
          </p:cNvPr>
          <p:cNvSpPr/>
          <p:nvPr/>
        </p:nvSpPr>
        <p:spPr>
          <a:xfrm>
            <a:off x="6562113" y="86745"/>
            <a:ext cx="248028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Combined Forecasts of Ramps</a:t>
            </a:r>
          </a:p>
        </p:txBody>
      </p:sp>
      <p:sp>
        <p:nvSpPr>
          <p:cNvPr id="19" name="Slide Number Placeholder 2">
            <a:extLst>
              <a:ext uri="{FF2B5EF4-FFF2-40B4-BE49-F238E27FC236}">
                <a16:creationId xmlns:a16="http://schemas.microsoft.com/office/drawing/2014/main" id="{91D3D3A0-443F-485B-A554-DC652F110D0F}"/>
              </a:ext>
            </a:extLst>
          </p:cNvPr>
          <p:cNvSpPr>
            <a:spLocks noGrp="1"/>
          </p:cNvSpPr>
          <p:nvPr>
            <p:ph type="sldNum" sz="quarter" idx="12"/>
          </p:nvPr>
        </p:nvSpPr>
        <p:spPr>
          <a:xfrm>
            <a:off x="8487295" y="6550429"/>
            <a:ext cx="656706" cy="253422"/>
          </a:xfrm>
        </p:spPr>
        <p:txBody>
          <a:bodyPr/>
          <a:lstStyle/>
          <a:p>
            <a:fld id="{DE7368CD-0EFD-4356-BCD4-9FE5F856A1D8}" type="slidenum">
              <a:rPr lang="en-US" smtClean="0"/>
              <a:t>45</a:t>
            </a:fld>
            <a:endParaRPr lang="en-US" dirty="0"/>
          </a:p>
        </p:txBody>
      </p:sp>
      <p:sp>
        <p:nvSpPr>
          <p:cNvPr id="4" name="Rectangle 3">
            <a:extLst>
              <a:ext uri="{FF2B5EF4-FFF2-40B4-BE49-F238E27FC236}">
                <a16:creationId xmlns:a16="http://schemas.microsoft.com/office/drawing/2014/main" id="{BDF8D3C2-5F5F-41E6-8B73-EF1A916D3B96}"/>
              </a:ext>
            </a:extLst>
          </p:cNvPr>
          <p:cNvSpPr/>
          <p:nvPr/>
        </p:nvSpPr>
        <p:spPr>
          <a:xfrm>
            <a:off x="16625" y="471814"/>
            <a:ext cx="2441694" cy="369332"/>
          </a:xfrm>
          <a:prstGeom prst="rect">
            <a:avLst/>
          </a:prstGeom>
        </p:spPr>
        <p:txBody>
          <a:bodyPr wrap="none">
            <a:spAutoFit/>
          </a:bodyPr>
          <a:lstStyle/>
          <a:p>
            <a:pPr>
              <a:defRPr/>
            </a:pPr>
            <a:r>
              <a:rPr lang="en-US" dirty="0">
                <a:latin typeface="Times New Roman" panose="02020603050405020304" pitchFamily="18" charset="0"/>
                <a:cs typeface="Times New Roman" panose="02020603050405020304" pitchFamily="18" charset="0"/>
              </a:rPr>
              <a:t>The uncertainty analysis</a:t>
            </a:r>
          </a:p>
        </p:txBody>
      </p:sp>
      <p:sp>
        <p:nvSpPr>
          <p:cNvPr id="20" name="Rectangle 19">
            <a:extLst>
              <a:ext uri="{FF2B5EF4-FFF2-40B4-BE49-F238E27FC236}">
                <a16:creationId xmlns:a16="http://schemas.microsoft.com/office/drawing/2014/main" id="{20190E0D-5F09-44AF-A4F0-51AD68381D3D}"/>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mc:AlternateContent xmlns:mc="http://schemas.openxmlformats.org/markup-compatibility/2006" xmlns:a14="http://schemas.microsoft.com/office/drawing/2010/main">
        <mc:Choice Requires="a14">
          <p:sp>
            <p:nvSpPr>
              <p:cNvPr id="5" name="Rectangle 4"/>
              <p:cNvSpPr/>
              <p:nvPr/>
            </p:nvSpPr>
            <p:spPr>
              <a:xfrm>
                <a:off x="2680187" y="1073377"/>
                <a:ext cx="3002810" cy="710194"/>
              </a:xfrm>
              <a:prstGeom prst="rect">
                <a:avLst/>
              </a:prstGeom>
            </p:spPr>
            <p:txBody>
              <a:bodyPr wrap="none">
                <a:spAutoFit/>
              </a:bodyPr>
              <a:lstStyle/>
              <a:p>
                <a14:m>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𝑛</m:t>
                        </m:r>
                      </m:sub>
                      <m:sup>
                        <m:r>
                          <a:rPr lang="en-US" i="1">
                            <a:latin typeface="Cambria Math" panose="02040503050406030204" pitchFamily="18" charset="0"/>
                          </a:rPr>
                          <m:t>𝑖</m:t>
                        </m:r>
                      </m:sup>
                    </m:sSubSup>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nor/>
                                </m:rPr>
                                <a:rPr lang="en-US" dirty="0">
                                  <a:latin typeface="Cambria Math" panose="02040503050406030204" pitchFamily="18" charset="0"/>
                                </a:rPr>
                                <m:t>1, </m:t>
                              </m:r>
                              <m:sSubSup>
                                <m:sSubSupPr>
                                  <m:ctrlPr>
                                    <a:rPr lang="en-US" b="0" i="1" dirty="0" smtClean="0">
                                      <a:latin typeface="Cambria Math" panose="02040503050406030204" pitchFamily="18" charset="0"/>
                                    </a:rPr>
                                  </m:ctrlPr>
                                </m:sSubSupPr>
                                <m:e>
                                  <m:r>
                                    <a:rPr lang="en-US" b="0" i="1" dirty="0" smtClean="0">
                                      <a:latin typeface="Cambria Math" panose="02040503050406030204" pitchFamily="18" charset="0"/>
                                    </a:rPr>
                                    <m:t> </m:t>
                                  </m:r>
                                  <m:r>
                                    <a:rPr lang="en-US" i="1">
                                      <a:latin typeface="Cambria Math" panose="02040503050406030204" pitchFamily="18" charset="0"/>
                                    </a:rPr>
                                    <m:t>𝑅𝐶</m:t>
                                  </m:r>
                                </m:e>
                                <m:sub>
                                  <m:r>
                                    <a:rPr lang="en-US" i="1" baseline="-25000">
                                      <a:latin typeface="Cambria Math" panose="02040503050406030204" pitchFamily="18" charset="0"/>
                                    </a:rPr>
                                    <m:t>𝑛</m:t>
                                  </m:r>
                                </m:sub>
                                <m:sup>
                                  <m:r>
                                    <a:rPr lang="en-US" b="0" i="1" dirty="0" smtClean="0">
                                      <a:latin typeface="Cambria Math" panose="02040503050406030204" pitchFamily="18" charset="0"/>
                                    </a:rPr>
                                    <m:t>𝐹</m:t>
                                  </m:r>
                                  <m:r>
                                    <a:rPr lang="en-US" b="0" i="1" dirty="0"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𝑛</m:t>
                                      </m:r>
                                    </m:sub>
                                    <m:sup>
                                      <m:r>
                                        <a:rPr lang="en-US" i="1">
                                          <a:latin typeface="Cambria Math" panose="02040503050406030204" pitchFamily="18" charset="0"/>
                                        </a:rPr>
                                        <m:t>𝑖</m:t>
                                      </m:r>
                                    </m:sup>
                                  </m:sSubSup>
                                  <m:r>
                                    <a:rPr lang="en-US" b="0" i="1" dirty="0" smtClean="0">
                                      <a:latin typeface="Cambria Math" panose="02040503050406030204" pitchFamily="18" charset="0"/>
                                    </a:rPr>
                                    <m:t>)</m:t>
                                  </m:r>
                                </m:sup>
                              </m:sSubSup>
                              <m:r>
                                <a:rPr lang="en-US" b="0" i="1" dirty="0"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𝑅𝐶</m:t>
                                  </m:r>
                                </m:e>
                                <m:sub>
                                  <m:r>
                                    <a:rPr lang="en-US" i="1">
                                      <a:latin typeface="Cambria Math" panose="02040503050406030204" pitchFamily="18" charset="0"/>
                                    </a:rPr>
                                    <m:t>𝑛</m:t>
                                  </m:r>
                                </m:sub>
                                <m:sup>
                                  <m:r>
                                    <a:rPr lang="en-US" b="0" i="1" smtClean="0">
                                      <a:latin typeface="Cambria Math" panose="02040503050406030204" pitchFamily="18" charset="0"/>
                                    </a:rPr>
                                    <m:t>𝑂𝑏𝑠</m:t>
                                  </m:r>
                                </m:sup>
                              </m:sSubSup>
                            </m:e>
                          </m:mr>
                          <m:mr>
                            <m:e>
                              <m:r>
                                <a:rPr lang="en-US" b="0" i="1" dirty="0" smtClean="0">
                                  <a:latin typeface="Cambria Math" panose="02040503050406030204" pitchFamily="18" charset="0"/>
                                </a:rPr>
                                <m:t>0</m:t>
                              </m:r>
                              <m:r>
                                <a:rPr lang="en-US" dirty="0">
                                  <a:latin typeface="Cambria Math" panose="02040503050406030204" pitchFamily="18" charset="0"/>
                                </a:rPr>
                                <m:t>,</m:t>
                              </m:r>
                              <m:r>
                                <m:rPr>
                                  <m:nor/>
                                </m:rPr>
                                <a:rPr lang="en-US" b="0" i="0" dirty="0" smtClean="0">
                                  <a:latin typeface="Cambria Math" panose="02040503050406030204" pitchFamily="18" charset="0"/>
                                </a:rPr>
                                <m:t>  </m:t>
                              </m:r>
                              <m:r>
                                <a:rPr lang="en-US" b="0" i="1" dirty="0" smtClean="0">
                                  <a:latin typeface="Cambria Math" panose="02040503050406030204" pitchFamily="18" charset="0"/>
                                </a:rPr>
                                <m:t>         </m:t>
                              </m:r>
                              <m:r>
                                <a:rPr lang="en-US" b="0" i="1" dirty="0" smtClean="0">
                                  <a:latin typeface="Cambria Math" panose="02040503050406030204" pitchFamily="18" charset="0"/>
                                </a:rPr>
                                <m:t>𝑂𝑡h𝑒𝑟𝑤𝑖𝑠𝑒</m:t>
                              </m:r>
                            </m:e>
                          </m:mr>
                        </m:m>
                        <m:r>
                          <a:rPr lang="en-US" b="0" i="1" baseline="-25000" dirty="0" smtClean="0">
                            <a:latin typeface="Cambria Math" panose="02040503050406030204" pitchFamily="18" charset="0"/>
                          </a:rPr>
                          <m:t>  </m:t>
                        </m:r>
                      </m:e>
                    </m:d>
                  </m:oMath>
                </a14:m>
                <a:r>
                  <a:rPr lang="en-US" dirty="0"/>
                  <a:t>, </a:t>
                </a:r>
              </a:p>
            </p:txBody>
          </p:sp>
        </mc:Choice>
        <mc:Fallback xmlns="">
          <p:sp>
            <p:nvSpPr>
              <p:cNvPr id="5" name="Rectangle 4"/>
              <p:cNvSpPr>
                <a:spLocks noRot="1" noChangeAspect="1" noMove="1" noResize="1" noEditPoints="1" noAdjustHandles="1" noChangeArrowheads="1" noChangeShapeType="1" noTextEdit="1"/>
              </p:cNvSpPr>
              <p:nvPr/>
            </p:nvSpPr>
            <p:spPr>
              <a:xfrm>
                <a:off x="2680187" y="1073377"/>
                <a:ext cx="3002810" cy="710194"/>
              </a:xfrm>
              <a:prstGeom prst="rect">
                <a:avLst/>
              </a:prstGeom>
              <a:blipFill>
                <a:blip r:embed="rId5"/>
                <a:stretch>
                  <a:fillRect r="-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83127" y="915170"/>
                <a:ext cx="2633541" cy="8808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𝐶𝐹𝐼</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𝑅𝐶</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b="0" i="1" smtClean="0">
                              <a:latin typeface="Cambria Math" panose="02040503050406030204" pitchFamily="18" charset="0"/>
                            </a:rPr>
                            <m:t>99</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b="0" i="1" smtClean="0">
                              <a:latin typeface="Cambria Math" panose="02040503050406030204" pitchFamily="18" charset="0"/>
                            </a:rPr>
                            <m:t>𝑖</m:t>
                          </m:r>
                          <m:r>
                            <a:rPr lang="en-US" b="0" i="1" smtClean="0">
                              <a:latin typeface="Cambria Math" panose="02040503050406030204" pitchFamily="18" charset="0"/>
                            </a:rPr>
                            <m:t>=99</m:t>
                          </m:r>
                        </m:sup>
                        <m:e>
                          <m:sSubSup>
                            <m:sSubSupPr>
                              <m:ctrlPr>
                                <a:rPr lang="en-US" i="1" smtClean="0">
                                  <a:latin typeface="Cambria Math" panose="02040503050406030204" pitchFamily="18" charset="0"/>
                                </a:rPr>
                              </m:ctrlPr>
                            </m:sSubSupPr>
                            <m:e>
                              <m:r>
                                <a:rPr lang="en-US" i="1">
                                  <a:latin typeface="Cambria Math" panose="02040503050406030204" pitchFamily="18" charset="0"/>
                                </a:rPr>
                                <m:t>𝑄</m:t>
                              </m:r>
                            </m:e>
                            <m:sub>
                              <m:r>
                                <a:rPr lang="en-US" b="0" i="1" smtClean="0">
                                  <a:latin typeface="Cambria Math" panose="02040503050406030204" pitchFamily="18" charset="0"/>
                                </a:rPr>
                                <m:t>𝑛</m:t>
                              </m:r>
                              <m:r>
                                <a:rPr lang="en-US" b="0" i="1" smtClean="0">
                                  <a:latin typeface="Cambria Math" panose="02040503050406030204" pitchFamily="18" charset="0"/>
                                </a:rPr>
                                <m:t>   </m:t>
                              </m:r>
                            </m:sub>
                            <m:sup>
                              <m:r>
                                <a:rPr lang="en-US" b="0" i="1" smtClean="0">
                                  <a:latin typeface="Cambria Math" panose="02040503050406030204" pitchFamily="18" charset="0"/>
                                </a:rPr>
                                <m:t>𝑖</m:t>
                              </m:r>
                            </m:sup>
                          </m:sSubSup>
                          <m:r>
                            <a:rPr lang="en-US" b="0" i="1" smtClean="0">
                              <a:latin typeface="Cambria Math" panose="02040503050406030204" pitchFamily="18" charset="0"/>
                            </a:rPr>
                            <m:t>,</m:t>
                          </m:r>
                        </m:e>
                      </m:nary>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83127" y="915170"/>
                <a:ext cx="2633541" cy="88088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6358979" y="929790"/>
                <a:ext cx="2732799" cy="871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𝐶𝐹𝐼</m:t>
                          </m:r>
                        </m:e>
                        <m:sub>
                          <m:r>
                            <a:rPr lang="en-US" b="0" i="1" smtClean="0">
                              <a:latin typeface="Cambria Math" panose="02040503050406030204" pitchFamily="18" charset="0"/>
                            </a:rPr>
                            <m:t>𝑎𝑣𝑔</m:t>
                          </m:r>
                        </m:sub>
                      </m:sSub>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b="0" i="1" smtClean="0">
                              <a:latin typeface="Cambria Math" panose="02040503050406030204" pitchFamily="18" charset="0"/>
                            </a:rPr>
                            <m:t>𝑁</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𝐶</m:t>
                          </m:r>
                          <m:r>
                            <a:rPr lang="en-US" i="1">
                              <a:latin typeface="Cambria Math" panose="02040503050406030204" pitchFamily="18" charset="0"/>
                            </a:rPr>
                            <m:t>𝐹𝐼</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𝑅𝐶</m:t>
                              </m:r>
                            </m:e>
                            <m:sub>
                              <m:r>
                                <a:rPr lang="en-US" i="1">
                                  <a:latin typeface="Cambria Math" panose="02040503050406030204" pitchFamily="18" charset="0"/>
                                </a:rPr>
                                <m:t>𝑛</m:t>
                              </m:r>
                            </m:sub>
                          </m:sSub>
                          <m:r>
                            <a:rPr lang="en-US" b="0" i="1" smtClean="0">
                              <a:latin typeface="Cambria Math" panose="02040503050406030204" pitchFamily="18" charset="0"/>
                            </a:rPr>
                            <m:t>)</m:t>
                          </m:r>
                        </m:e>
                      </m:nary>
                    </m:oMath>
                  </m:oMathPara>
                </a14:m>
                <a:endParaRPr lang="en-US" dirty="0"/>
              </a:p>
            </p:txBody>
          </p:sp>
        </mc:Choice>
        <mc:Fallback xmlns="">
          <p:sp>
            <p:nvSpPr>
              <p:cNvPr id="23" name="Rectangle 22"/>
              <p:cNvSpPr>
                <a:spLocks noRot="1" noChangeAspect="1" noMove="1" noResize="1" noEditPoints="1" noAdjustHandles="1" noChangeArrowheads="1" noChangeShapeType="1" noTextEdit="1"/>
              </p:cNvSpPr>
              <p:nvPr/>
            </p:nvSpPr>
            <p:spPr>
              <a:xfrm>
                <a:off x="6358979" y="929790"/>
                <a:ext cx="2732799" cy="871264"/>
              </a:xfrm>
              <a:prstGeom prst="rect">
                <a:avLst/>
              </a:prstGeom>
              <a:blipFill>
                <a:blip r:embed="rId7"/>
                <a:stretch>
                  <a:fillRect/>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57FDFCDA-3EDA-4E1C-9572-08700C2DA741}"/>
              </a:ext>
            </a:extLst>
          </p:cNvPr>
          <p:cNvGraphicFramePr>
            <a:graphicFrameLocks noGrp="1"/>
          </p:cNvGraphicFramePr>
          <p:nvPr>
            <p:extLst>
              <p:ext uri="{D42A27DB-BD31-4B8C-83A1-F6EECF244321}">
                <p14:modId xmlns:p14="http://schemas.microsoft.com/office/powerpoint/2010/main" val="3573155399"/>
              </p:ext>
            </p:extLst>
          </p:nvPr>
        </p:nvGraphicFramePr>
        <p:xfrm>
          <a:off x="3198141" y="3784051"/>
          <a:ext cx="5704296" cy="563409"/>
        </p:xfrm>
        <a:graphic>
          <a:graphicData uri="http://schemas.openxmlformats.org/drawingml/2006/table">
            <a:tbl>
              <a:tblPr firstRow="1" firstCol="1" bandRow="1"/>
              <a:tblGrid>
                <a:gridCol w="859965">
                  <a:extLst>
                    <a:ext uri="{9D8B030D-6E8A-4147-A177-3AD203B41FA5}">
                      <a16:colId xmlns:a16="http://schemas.microsoft.com/office/drawing/2014/main" val="2736651514"/>
                    </a:ext>
                  </a:extLst>
                </a:gridCol>
                <a:gridCol w="600610">
                  <a:extLst>
                    <a:ext uri="{9D8B030D-6E8A-4147-A177-3AD203B41FA5}">
                      <a16:colId xmlns:a16="http://schemas.microsoft.com/office/drawing/2014/main" val="2621869555"/>
                    </a:ext>
                  </a:extLst>
                </a:gridCol>
                <a:gridCol w="613661">
                  <a:extLst>
                    <a:ext uri="{9D8B030D-6E8A-4147-A177-3AD203B41FA5}">
                      <a16:colId xmlns:a16="http://schemas.microsoft.com/office/drawing/2014/main" val="1096937794"/>
                    </a:ext>
                  </a:extLst>
                </a:gridCol>
                <a:gridCol w="586097">
                  <a:extLst>
                    <a:ext uri="{9D8B030D-6E8A-4147-A177-3AD203B41FA5}">
                      <a16:colId xmlns:a16="http://schemas.microsoft.com/office/drawing/2014/main" val="585993823"/>
                    </a:ext>
                  </a:extLst>
                </a:gridCol>
                <a:gridCol w="654051">
                  <a:extLst>
                    <a:ext uri="{9D8B030D-6E8A-4147-A177-3AD203B41FA5}">
                      <a16:colId xmlns:a16="http://schemas.microsoft.com/office/drawing/2014/main" val="3791943920"/>
                    </a:ext>
                  </a:extLst>
                </a:gridCol>
                <a:gridCol w="645557">
                  <a:extLst>
                    <a:ext uri="{9D8B030D-6E8A-4147-A177-3AD203B41FA5}">
                      <a16:colId xmlns:a16="http://schemas.microsoft.com/office/drawing/2014/main" val="500557924"/>
                    </a:ext>
                  </a:extLst>
                </a:gridCol>
                <a:gridCol w="582175">
                  <a:extLst>
                    <a:ext uri="{9D8B030D-6E8A-4147-A177-3AD203B41FA5}">
                      <a16:colId xmlns:a16="http://schemas.microsoft.com/office/drawing/2014/main" val="2337812766"/>
                    </a:ext>
                  </a:extLst>
                </a:gridCol>
                <a:gridCol w="617028">
                  <a:extLst>
                    <a:ext uri="{9D8B030D-6E8A-4147-A177-3AD203B41FA5}">
                      <a16:colId xmlns:a16="http://schemas.microsoft.com/office/drawing/2014/main" val="3867042716"/>
                    </a:ext>
                  </a:extLst>
                </a:gridCol>
                <a:gridCol w="545152">
                  <a:extLst>
                    <a:ext uri="{9D8B030D-6E8A-4147-A177-3AD203B41FA5}">
                      <a16:colId xmlns:a16="http://schemas.microsoft.com/office/drawing/2014/main" val="449519081"/>
                    </a:ext>
                  </a:extLst>
                </a:gridCol>
              </a:tblGrid>
              <a:tr h="265216">
                <a:tc>
                  <a:txBody>
                    <a:bodyPr/>
                    <a:lstStyle/>
                    <a:p>
                      <a:pPr algn="ctr" fontAlgn="b"/>
                      <a:r>
                        <a:rPr lang="en-US" sz="1100" b="0" i="0" u="none" strike="noStrike" dirty="0">
                          <a:solidFill>
                            <a:schemeClr val="tx1">
                              <a:lumMod val="95000"/>
                              <a:lumOff val="5000"/>
                            </a:schemeClr>
                          </a:solidFill>
                          <a:effectLst/>
                          <a:latin typeface="Times New Roman" panose="02020603050405020304" pitchFamily="18" charset="0"/>
                        </a:rPr>
                        <a:t>Range of Rates, |</a:t>
                      </a:r>
                      <a:r>
                        <a:rPr lang="en-US" sz="1100" b="0" i="0" u="none" strike="noStrike" dirty="0" err="1">
                          <a:solidFill>
                            <a:schemeClr val="tx1">
                              <a:lumMod val="95000"/>
                              <a:lumOff val="5000"/>
                            </a:schemeClr>
                          </a:solidFill>
                          <a:effectLst/>
                          <a:latin typeface="Times New Roman" panose="02020603050405020304" pitchFamily="18" charset="0"/>
                        </a:rPr>
                        <a:t>p.u</a:t>
                      </a:r>
                      <a:r>
                        <a:rPr lang="en-US" sz="1100" b="0" i="0" u="none" strike="noStrike" dirty="0">
                          <a:solidFill>
                            <a:schemeClr val="tx1">
                              <a:lumMod val="95000"/>
                              <a:lumOff val="5000"/>
                            </a:schemeClr>
                          </a:solidFill>
                          <a:effectLst/>
                          <a:latin typeface="Times New Roman" panose="02020603050405020304" pitchFamily="18" charset="0"/>
                        </a:rPr>
                        <a:t>/</a:t>
                      </a:r>
                      <a:r>
                        <a:rPr lang="en-US" sz="1100" b="0" i="0" u="none" strike="noStrike" dirty="0" err="1">
                          <a:solidFill>
                            <a:schemeClr val="tx1">
                              <a:lumMod val="95000"/>
                              <a:lumOff val="5000"/>
                            </a:schemeClr>
                          </a:solidFill>
                          <a:effectLst/>
                          <a:latin typeface="Times New Roman" panose="02020603050405020304" pitchFamily="18" charset="0"/>
                        </a:rPr>
                        <a:t>hr</a:t>
                      </a:r>
                      <a:r>
                        <a:rPr lang="en-US" sz="1100" b="0" i="0" u="none" strike="noStrike" dirty="0">
                          <a:solidFill>
                            <a:schemeClr val="tx1">
                              <a:lumMod val="95000"/>
                              <a:lumOff val="5000"/>
                            </a:schemeClr>
                          </a:solidFill>
                          <a:effectLst/>
                          <a:latin typeface="Times New Roman" panose="02020603050405020304" pitchFamily="18" charset="0"/>
                        </a:rPr>
                        <a:t>|</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chemeClr val="tx1">
                              <a:lumMod val="95000"/>
                              <a:lumOff val="5000"/>
                            </a:schemeClr>
                          </a:solidFill>
                          <a:effectLst/>
                          <a:latin typeface="Times New Roman" panose="02020603050405020304" pitchFamily="18" charset="0"/>
                        </a:rPr>
                        <a:t>[0-0.1)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[0.1-0.2)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[0.2-0.3)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[0.3-0.4)</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[0.4-0.5)</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[0.5-0.6)</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[0.6-0.7)</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Times New Roman" panose="02020603050405020304" pitchFamily="18" charset="0"/>
                        </a:rPr>
                        <a:t>[0.7-0.8)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4148410"/>
                  </a:ext>
                </a:extLst>
              </a:tr>
              <a:tr h="220509">
                <a:tc>
                  <a:txBody>
                    <a:bodyPr/>
                    <a:lstStyle/>
                    <a:p>
                      <a:pPr marL="0" marR="0" indent="0" algn="ctr">
                        <a:lnSpc>
                          <a:spcPct val="105000"/>
                        </a:lnSpc>
                        <a:spcBef>
                          <a:spcPts val="0"/>
                        </a:spcBef>
                        <a:spcAft>
                          <a:spcPts val="0"/>
                        </a:spcAft>
                      </a:pPr>
                      <a:r>
                        <a:rPr lang="en-US" sz="1050" b="0" dirty="0">
                          <a:solidFill>
                            <a:srgbClr val="000000"/>
                          </a:solidFill>
                          <a:effectLst/>
                          <a:latin typeface="Times New Roman" panose="02020603050405020304" pitchFamily="18" charset="0"/>
                          <a:ea typeface="Times New Roman" panose="02020603050405020304" pitchFamily="18" charset="0"/>
                        </a:rPr>
                        <a:t>Ramp Events</a:t>
                      </a:r>
                      <a:endParaRPr lang="en-US" sz="1050" b="0" dirty="0">
                        <a:effectLst/>
                        <a:latin typeface="Times New Roman" panose="02020603050405020304" pitchFamily="18" charset="0"/>
                        <a:ea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Times New Roman" panose="02020603050405020304" pitchFamily="18" charset="0"/>
                        </a:rPr>
                        <a:t>1787</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1183</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478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218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108</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41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11</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2</a:t>
                      </a:r>
                    </a:p>
                  </a:txBody>
                  <a:tcPr marL="7620" marR="7620" marT="762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6034404"/>
                  </a:ext>
                </a:extLst>
              </a:tr>
            </a:tbl>
          </a:graphicData>
        </a:graphic>
      </p:graphicFrame>
    </p:spTree>
    <p:extLst>
      <p:ext uri="{BB962C8B-B14F-4D97-AF65-F5344CB8AC3E}">
        <p14:creationId xmlns:p14="http://schemas.microsoft.com/office/powerpoint/2010/main" val="29281070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4E40C6D-DBE0-40D0-9094-353662024579}"/>
              </a:ext>
            </a:extLst>
          </p:cNvPr>
          <p:cNvSpPr/>
          <p:nvPr/>
        </p:nvSpPr>
        <p:spPr>
          <a:xfrm>
            <a:off x="63795" y="1213736"/>
            <a:ext cx="8531116" cy="995914"/>
          </a:xfrm>
          <a:prstGeom prst="rect">
            <a:avLst/>
          </a:prstGeom>
        </p:spPr>
        <p:txBody>
          <a:bodyPr wrap="square">
            <a:spAutoFit/>
          </a:bodyPr>
          <a:lstStyle/>
          <a:p>
            <a:pPr marL="342900" marR="35560" indent="-342900" fontAlgn="base">
              <a:lnSpc>
                <a:spcPct val="103000"/>
              </a:lnSpc>
              <a:spcAft>
                <a:spcPts val="450"/>
              </a:spcAft>
              <a:buClr>
                <a:srgbClr val="000000"/>
              </a:buClr>
              <a:buSzPts val="1200"/>
              <a:buFont typeface="Arial" panose="020B0604020202020204" pitchFamily="34" charset="0"/>
              <a:buChar char="•"/>
            </a:pPr>
            <a:r>
              <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Golden – August 14, 2012, through September 24, 2013, </a:t>
            </a:r>
            <a:r>
              <a:rPr lang="en-US" sz="1600" dirty="0">
                <a:solidFill>
                  <a:srgbClr val="000000"/>
                </a:solidFill>
                <a:latin typeface="Times New Roman" panose="02020603050405020304" pitchFamily="18" charset="0"/>
                <a:ea typeface="Times New Roman" panose="02020603050405020304" pitchFamily="18" charset="0"/>
              </a:rPr>
              <a:t>semi-arid climate. </a:t>
            </a:r>
            <a:endPar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marL="342900" marR="35560" lvl="0" indent="-342900" fontAlgn="base">
              <a:lnSpc>
                <a:spcPct val="103000"/>
              </a:lnSpc>
              <a:spcBef>
                <a:spcPts val="0"/>
              </a:spcBef>
              <a:spcAft>
                <a:spcPts val="450"/>
              </a:spcAft>
              <a:buClr>
                <a:srgbClr val="000000"/>
              </a:buClr>
              <a:buSzPts val="1200"/>
              <a:buFont typeface="Arial" panose="020B0604020202020204" pitchFamily="34" charset="0"/>
              <a:buChar char="•"/>
            </a:pPr>
            <a:r>
              <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Cocoa – January 21, 2011, through March 4, 2012, </a:t>
            </a:r>
            <a:r>
              <a:rPr lang="en-US" sz="1600" dirty="0">
                <a:solidFill>
                  <a:srgbClr val="000000"/>
                </a:solidFill>
                <a:latin typeface="Times New Roman" panose="02020603050405020304" pitchFamily="18" charset="0"/>
                <a:ea typeface="Times New Roman" panose="02020603050405020304" pitchFamily="18" charset="0"/>
              </a:rPr>
              <a:t>subtropical climate.</a:t>
            </a:r>
            <a:endPar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endParaRPr>
          </a:p>
          <a:p>
            <a:pPr marL="342900" marR="35560" lvl="0" indent="-342900" fontAlgn="base">
              <a:lnSpc>
                <a:spcPct val="103000"/>
              </a:lnSpc>
              <a:spcBef>
                <a:spcPts val="0"/>
              </a:spcBef>
              <a:spcAft>
                <a:spcPts val="300"/>
              </a:spcAft>
              <a:buClr>
                <a:srgbClr val="000000"/>
              </a:buClr>
              <a:buSzPts val="1200"/>
              <a:buFont typeface="Arial" panose="020B0604020202020204" pitchFamily="34" charset="0"/>
              <a:buChar char="•"/>
            </a:pPr>
            <a:r>
              <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Eugene – December 20, 2012, through January 20, 2014, </a:t>
            </a:r>
            <a:r>
              <a:rPr lang="en-US" sz="1600" dirty="0">
                <a:solidFill>
                  <a:srgbClr val="000000"/>
                </a:solidFill>
                <a:latin typeface="Times New Roman" panose="02020603050405020304" pitchFamily="18" charset="0"/>
                <a:ea typeface="Times New Roman" panose="02020603050405020304" pitchFamily="18" charset="0"/>
              </a:rPr>
              <a:t>marine west coast climate.</a:t>
            </a:r>
            <a:r>
              <a:rPr lang="en-US" sz="1600" dirty="0">
                <a:solidFill>
                  <a:srgbClr val="000000"/>
                </a:solidFill>
                <a:uFill>
                  <a:solidFill>
                    <a:srgbClr val="000000"/>
                  </a:solidFill>
                </a:uFill>
                <a:latin typeface="Times New Roman" panose="02020603050405020304" pitchFamily="18" charset="0"/>
                <a:ea typeface="Arial" panose="020B0604020202020204" pitchFamily="34" charset="0"/>
                <a:cs typeface="Times New Roman" panose="02020603050405020304" pitchFamily="18" charset="0"/>
              </a:rPr>
              <a:t> </a:t>
            </a:r>
          </a:p>
        </p:txBody>
      </p:sp>
      <p:sp>
        <p:nvSpPr>
          <p:cNvPr id="17" name="Rectangle 16">
            <a:extLst>
              <a:ext uri="{FF2B5EF4-FFF2-40B4-BE49-F238E27FC236}">
                <a16:creationId xmlns:a16="http://schemas.microsoft.com/office/drawing/2014/main" id="{ED29583E-89F2-4011-9323-493CBDCA48CC}"/>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44716F7A-31B8-48C1-83C5-9F7CB6EC500B}"/>
              </a:ext>
            </a:extLst>
          </p:cNvPr>
          <p:cNvSpPr>
            <a:spLocks noGrp="1"/>
          </p:cNvSpPr>
          <p:nvPr>
            <p:ph type="sldNum" sz="quarter" idx="12"/>
          </p:nvPr>
        </p:nvSpPr>
        <p:spPr>
          <a:xfrm>
            <a:off x="7086600" y="6460660"/>
            <a:ext cx="2057400" cy="365125"/>
          </a:xfrm>
        </p:spPr>
        <p:txBody>
          <a:bodyPr/>
          <a:lstStyle/>
          <a:p>
            <a:fld id="{DE7368CD-0EFD-4356-BCD4-9FE5F856A1D8}" type="slidenum">
              <a:rPr lang="en-US" smtClean="0"/>
              <a:t>46</a:t>
            </a:fld>
            <a:endParaRPr lang="en-US"/>
          </a:p>
        </p:txBody>
      </p:sp>
      <p:pic>
        <p:nvPicPr>
          <p:cNvPr id="6" name="Picture 5">
            <a:extLst>
              <a:ext uri="{FF2B5EF4-FFF2-40B4-BE49-F238E27FC236}">
                <a16:creationId xmlns:a16="http://schemas.microsoft.com/office/drawing/2014/main" id="{B6A01B76-E9F5-406C-96FE-31712114446B}"/>
              </a:ext>
            </a:extLst>
          </p:cNvPr>
          <p:cNvPicPr>
            <a:picLocks noChangeAspect="1"/>
          </p:cNvPicPr>
          <p:nvPr/>
        </p:nvPicPr>
        <p:blipFill>
          <a:blip r:embed="rId2"/>
          <a:stretch>
            <a:fillRect/>
          </a:stretch>
        </p:blipFill>
        <p:spPr>
          <a:xfrm>
            <a:off x="541" y="2193739"/>
            <a:ext cx="3847894" cy="2169840"/>
          </a:xfrm>
          <a:prstGeom prst="rect">
            <a:avLst/>
          </a:prstGeom>
        </p:spPr>
      </p:pic>
      <p:graphicFrame>
        <p:nvGraphicFramePr>
          <p:cNvPr id="30" name="Table 29">
            <a:extLst>
              <a:ext uri="{FF2B5EF4-FFF2-40B4-BE49-F238E27FC236}">
                <a16:creationId xmlns:a16="http://schemas.microsoft.com/office/drawing/2014/main" id="{F0D54E5C-6D46-47D4-85A7-9D9E31936FF3}"/>
              </a:ext>
            </a:extLst>
          </p:cNvPr>
          <p:cNvGraphicFramePr>
            <a:graphicFrameLocks noGrp="1"/>
          </p:cNvGraphicFramePr>
          <p:nvPr/>
        </p:nvGraphicFramePr>
        <p:xfrm>
          <a:off x="3866445" y="2538494"/>
          <a:ext cx="5149070" cy="3080893"/>
        </p:xfrm>
        <a:graphic>
          <a:graphicData uri="http://schemas.openxmlformats.org/drawingml/2006/table">
            <a:tbl>
              <a:tblPr firstRow="1" firstCol="1" bandRow="1"/>
              <a:tblGrid>
                <a:gridCol w="2107184">
                  <a:extLst>
                    <a:ext uri="{9D8B030D-6E8A-4147-A177-3AD203B41FA5}">
                      <a16:colId xmlns:a16="http://schemas.microsoft.com/office/drawing/2014/main" val="722981089"/>
                    </a:ext>
                  </a:extLst>
                </a:gridCol>
                <a:gridCol w="3041886">
                  <a:extLst>
                    <a:ext uri="{9D8B030D-6E8A-4147-A177-3AD203B41FA5}">
                      <a16:colId xmlns:a16="http://schemas.microsoft.com/office/drawing/2014/main" val="1862065234"/>
                    </a:ext>
                  </a:extLst>
                </a:gridCol>
              </a:tblGrid>
              <a:tr h="177165">
                <a:tc gridSpan="2">
                  <a:txBody>
                    <a:bodyPr/>
                    <a:lstStyle/>
                    <a:p>
                      <a:pPr marL="0" marR="20320" indent="0" algn="ctr">
                        <a:lnSpc>
                          <a:spcPct val="107000"/>
                        </a:lnSpc>
                        <a:spcBef>
                          <a:spcPts val="0"/>
                        </a:spcBef>
                        <a:spcAft>
                          <a:spcPts val="0"/>
                        </a:spcAft>
                      </a:pPr>
                      <a:r>
                        <a:rPr lang="en-US" sz="1200">
                          <a:solidFill>
                            <a:srgbClr val="000000"/>
                          </a:solidFill>
                          <a:effectLst/>
                          <a:latin typeface="Cambria" panose="02040503050406030204" pitchFamily="18" charset="0"/>
                          <a:ea typeface="Cambria" panose="02040503050406030204" pitchFamily="18" charset="0"/>
                          <a:cs typeface="Cambria" panose="02040503050406030204" pitchFamily="18" charset="0"/>
                        </a:rPr>
                        <a:t>Weather variables (measurements)</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718527160"/>
                  </a:ext>
                </a:extLst>
              </a:tr>
              <a:tr h="349250">
                <a:tc>
                  <a:txBody>
                    <a:bodyPr/>
                    <a:lstStyle/>
                    <a:p>
                      <a:pPr marL="0" marR="20320" indent="0" algn="l">
                        <a:lnSpc>
                          <a:spcPct val="107000"/>
                        </a:lnSpc>
                        <a:spcBef>
                          <a:spcPts val="0"/>
                        </a:spcBef>
                        <a:spcAft>
                          <a:spcPts val="5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Plane-of-Array (POA)</a:t>
                      </a:r>
                    </a:p>
                    <a:p>
                      <a:pPr marL="0" marR="20320" indent="0" algn="l">
                        <a:lnSpc>
                          <a:spcPct val="107000"/>
                        </a:lnSpc>
                        <a:spcBef>
                          <a:spcPts val="0"/>
                        </a:spcBef>
                        <a:spcAft>
                          <a:spcPts val="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Irradiance (</a:t>
                      </a:r>
                      <a:r>
                        <a:rPr lang="en-US" sz="1200" i="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W/m</a:t>
                      </a:r>
                      <a:r>
                        <a:rPr lang="en-US" sz="1200" baseline="300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2</a:t>
                      </a: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107000"/>
                        </a:lnSpc>
                        <a:spcBef>
                          <a:spcPts val="0"/>
                        </a:spcBef>
                        <a:spcAft>
                          <a:spcPts val="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Amount of solar irradiance received on the PV panel surface</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2210631"/>
                  </a:ext>
                </a:extLst>
              </a:tr>
              <a:tr h="349250">
                <a:tc>
                  <a:txBody>
                    <a:bodyPr/>
                    <a:lstStyle/>
                    <a:p>
                      <a:pPr marL="0" marR="0" indent="0" algn="l">
                        <a:lnSpc>
                          <a:spcPct val="107000"/>
                        </a:lnSpc>
                        <a:spcBef>
                          <a:spcPts val="0"/>
                        </a:spcBef>
                        <a:spcAft>
                          <a:spcPts val="55"/>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Back-Surface Temperature of</a:t>
                      </a:r>
                    </a:p>
                    <a:p>
                      <a:pPr marL="0" marR="20320" indent="0" algn="l">
                        <a:lnSpc>
                          <a:spcPct val="107000"/>
                        </a:lnSpc>
                        <a:spcBef>
                          <a:spcPts val="0"/>
                        </a:spcBef>
                        <a:spcAft>
                          <a:spcPts val="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PV Panel (</a:t>
                      </a:r>
                      <a:r>
                        <a:rPr lang="en-US" sz="1200" baseline="300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t>
                      </a: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C)</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17780" indent="0" algn="l">
                        <a:lnSpc>
                          <a:spcPct val="107000"/>
                        </a:lnSpc>
                        <a:spcBef>
                          <a:spcPts val="0"/>
                        </a:spcBef>
                        <a:spcAft>
                          <a:spcPts val="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PV panel back-surface temperature, measured behind the center of PV panel</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8393745"/>
                  </a:ext>
                </a:extLst>
              </a:tr>
              <a:tr h="177165">
                <a:tc>
                  <a:txBody>
                    <a:bodyPr/>
                    <a:lstStyle/>
                    <a:p>
                      <a:pPr marL="0" marR="20320" indent="0" algn="l">
                        <a:lnSpc>
                          <a:spcPct val="107000"/>
                        </a:lnSpc>
                        <a:spcBef>
                          <a:spcPts val="0"/>
                        </a:spcBef>
                        <a:spcAft>
                          <a:spcPts val="0"/>
                        </a:spcAft>
                      </a:pPr>
                      <a:r>
                        <a:rPr lang="en-US" sz="1200">
                          <a:solidFill>
                            <a:srgbClr val="000000"/>
                          </a:solidFill>
                          <a:effectLst/>
                          <a:latin typeface="Cambria" panose="02040503050406030204" pitchFamily="18" charset="0"/>
                          <a:ea typeface="Cambria" panose="02040503050406030204" pitchFamily="18" charset="0"/>
                          <a:cs typeface="Cambria" panose="02040503050406030204" pitchFamily="18" charset="0"/>
                        </a:rPr>
                        <a:t>Relative Humidity (%)</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20320" indent="0" algn="l">
                        <a:lnSpc>
                          <a:spcPct val="107000"/>
                        </a:lnSpc>
                        <a:spcBef>
                          <a:spcPts val="0"/>
                        </a:spcBef>
                        <a:spcAft>
                          <a:spcPts val="0"/>
                        </a:spcAft>
                      </a:pPr>
                      <a:r>
                        <a:rPr lang="en-US" sz="1200">
                          <a:solidFill>
                            <a:srgbClr val="000000"/>
                          </a:solidFill>
                          <a:effectLst/>
                          <a:latin typeface="Cambria" panose="02040503050406030204" pitchFamily="18" charset="0"/>
                          <a:ea typeface="Cambria" panose="02040503050406030204" pitchFamily="18" charset="0"/>
                          <a:cs typeface="Cambria" panose="02040503050406030204" pitchFamily="18" charset="0"/>
                        </a:rPr>
                        <a:t>Relative humidity at the site</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4785269"/>
                  </a:ext>
                </a:extLst>
              </a:tr>
              <a:tr h="177165">
                <a:tc>
                  <a:txBody>
                    <a:bodyPr/>
                    <a:lstStyle/>
                    <a:p>
                      <a:pPr marL="0" marR="20320" indent="0" algn="l">
                        <a:lnSpc>
                          <a:spcPct val="107000"/>
                        </a:lnSpc>
                        <a:spcBef>
                          <a:spcPts val="0"/>
                        </a:spcBef>
                        <a:spcAft>
                          <a:spcPts val="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Precipitation (mm)</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20320" indent="0" algn="l">
                        <a:lnSpc>
                          <a:spcPct val="107000"/>
                        </a:lnSpc>
                        <a:spcBef>
                          <a:spcPts val="0"/>
                        </a:spcBef>
                        <a:spcAft>
                          <a:spcPts val="0"/>
                        </a:spcAft>
                      </a:pPr>
                      <a:r>
                        <a:rPr lang="en-US" sz="1200">
                          <a:solidFill>
                            <a:srgbClr val="000000"/>
                          </a:solidFill>
                          <a:effectLst/>
                          <a:latin typeface="Cambria" panose="02040503050406030204" pitchFamily="18" charset="0"/>
                          <a:ea typeface="Cambria" panose="02040503050406030204" pitchFamily="18" charset="0"/>
                          <a:cs typeface="Cambria" panose="02040503050406030204" pitchFamily="18" charset="0"/>
                        </a:rPr>
                        <a:t>Accumulated daily total precipitation in millimeter</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614560"/>
                  </a:ext>
                </a:extLst>
              </a:tr>
              <a:tr h="349250">
                <a:tc>
                  <a:txBody>
                    <a:bodyPr/>
                    <a:lstStyle/>
                    <a:p>
                      <a:pPr marL="0" marR="20320" indent="0" algn="l">
                        <a:lnSpc>
                          <a:spcPct val="107000"/>
                        </a:lnSpc>
                        <a:spcBef>
                          <a:spcPts val="0"/>
                        </a:spcBef>
                        <a:spcAft>
                          <a:spcPts val="8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Direct Normal Irradiance</a:t>
                      </a:r>
                    </a:p>
                    <a:p>
                      <a:pPr marL="0" marR="20320" indent="0" algn="l">
                        <a:lnSpc>
                          <a:spcPct val="107000"/>
                        </a:lnSpc>
                        <a:spcBef>
                          <a:spcPts val="0"/>
                        </a:spcBef>
                        <a:spcAft>
                          <a:spcPts val="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(DNI) (</a:t>
                      </a:r>
                      <a:r>
                        <a:rPr lang="en-US" sz="1200" i="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W/m</a:t>
                      </a:r>
                      <a:r>
                        <a:rPr lang="en-US" sz="1200" baseline="300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2</a:t>
                      </a: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107000"/>
                        </a:lnSpc>
                        <a:spcBef>
                          <a:spcPts val="0"/>
                        </a:spcBef>
                        <a:spcAft>
                          <a:spcPts val="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Amount of solar irradiance received within a 5.7</a:t>
                      </a:r>
                      <a:r>
                        <a:rPr lang="en-US" sz="1200" baseline="300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field-of-view centered on the sun</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9382383"/>
                  </a:ext>
                </a:extLst>
              </a:tr>
              <a:tr h="349250">
                <a:tc>
                  <a:txBody>
                    <a:bodyPr/>
                    <a:lstStyle/>
                    <a:p>
                      <a:pPr marL="15875" marR="0" indent="0" algn="l">
                        <a:lnSpc>
                          <a:spcPct val="107000"/>
                        </a:lnSpc>
                        <a:spcBef>
                          <a:spcPts val="0"/>
                        </a:spcBef>
                        <a:spcAft>
                          <a:spcPts val="8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Global Horizontal Irradiance</a:t>
                      </a:r>
                    </a:p>
                    <a:p>
                      <a:pPr marL="0" marR="20320" indent="0" algn="l">
                        <a:lnSpc>
                          <a:spcPct val="107000"/>
                        </a:lnSpc>
                        <a:spcBef>
                          <a:spcPts val="0"/>
                        </a:spcBef>
                        <a:spcAft>
                          <a:spcPts val="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(GHI) (</a:t>
                      </a:r>
                      <a:r>
                        <a:rPr lang="en-US" sz="1200" i="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W/m</a:t>
                      </a:r>
                      <a:r>
                        <a:rPr lang="en-US" sz="1200" baseline="300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2</a:t>
                      </a: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107000"/>
                        </a:lnSpc>
                        <a:spcBef>
                          <a:spcPts val="0"/>
                        </a:spcBef>
                        <a:spcAft>
                          <a:spcPts val="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Total amount of direct and diffuse solar irradiance received on a horizontal surface</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2140158"/>
                  </a:ext>
                </a:extLst>
              </a:tr>
              <a:tr h="349250">
                <a:tc>
                  <a:txBody>
                    <a:bodyPr/>
                    <a:lstStyle/>
                    <a:p>
                      <a:pPr marL="7620" marR="0" indent="0" algn="l">
                        <a:lnSpc>
                          <a:spcPct val="107000"/>
                        </a:lnSpc>
                        <a:spcBef>
                          <a:spcPts val="0"/>
                        </a:spcBef>
                        <a:spcAft>
                          <a:spcPts val="8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Diffuse Horizontal Irradiance</a:t>
                      </a:r>
                    </a:p>
                    <a:p>
                      <a:pPr marL="0" marR="20320" indent="0" algn="l">
                        <a:lnSpc>
                          <a:spcPct val="107000"/>
                        </a:lnSpc>
                        <a:spcBef>
                          <a:spcPts val="0"/>
                        </a:spcBef>
                        <a:spcAft>
                          <a:spcPts val="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(DHI) (</a:t>
                      </a:r>
                      <a:r>
                        <a:rPr lang="en-US" sz="1200" i="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W/m</a:t>
                      </a:r>
                      <a:r>
                        <a:rPr lang="en-US" sz="1200" baseline="300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2</a:t>
                      </a: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20320" indent="0" algn="l">
                        <a:lnSpc>
                          <a:spcPct val="107000"/>
                        </a:lnSpc>
                        <a:spcBef>
                          <a:spcPts val="0"/>
                        </a:spcBef>
                        <a:spcAft>
                          <a:spcPts val="0"/>
                        </a:spcAft>
                      </a:pPr>
                      <a:r>
                        <a:rPr lang="en-US" sz="12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Amount of solar irradiance received from the sky (excluding the solar disk) on a horizontal surface</a:t>
                      </a:r>
                    </a:p>
                  </a:txBody>
                  <a:tcPr marL="93980" marR="73025" marT="2603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1912375"/>
                  </a:ext>
                </a:extLst>
              </a:tr>
            </a:tbl>
          </a:graphicData>
        </a:graphic>
      </p:graphicFrame>
      <p:sp>
        <p:nvSpPr>
          <p:cNvPr id="31" name="Rectangle 30">
            <a:extLst>
              <a:ext uri="{FF2B5EF4-FFF2-40B4-BE49-F238E27FC236}">
                <a16:creationId xmlns:a16="http://schemas.microsoft.com/office/drawing/2014/main" id="{4040031A-822C-433A-9EAF-C1A5CB466856}"/>
              </a:ext>
            </a:extLst>
          </p:cNvPr>
          <p:cNvSpPr/>
          <p:nvPr/>
        </p:nvSpPr>
        <p:spPr>
          <a:xfrm>
            <a:off x="95749" y="6236701"/>
            <a:ext cx="9064875" cy="523220"/>
          </a:xfrm>
          <a:prstGeom prst="rect">
            <a:avLst/>
          </a:prstGeom>
        </p:spPr>
        <p:txBody>
          <a:bodyPr wrap="square">
            <a:spAutoFit/>
          </a:bodyPr>
          <a:lstStyle/>
          <a:p>
            <a:r>
              <a:rPr lang="en-US" sz="1400" b="1" dirty="0">
                <a:latin typeface="Times New Roman" panose="02020603050405020304" pitchFamily="18" charset="0"/>
                <a:cs typeface="Times New Roman" panose="02020603050405020304" pitchFamily="18" charset="0"/>
              </a:rPr>
              <a:t>*</a:t>
            </a:r>
            <a:r>
              <a:rPr lang="en-US" sz="1400" dirty="0">
                <a:latin typeface="Times New Roman" panose="02020603050405020304" pitchFamily="18" charset="0"/>
                <a:cs typeface="Times New Roman" panose="02020603050405020304" pitchFamily="18" charset="0"/>
              </a:rPr>
              <a:t> L. J. </a:t>
            </a:r>
            <a:r>
              <a:rPr lang="en-US" sz="1400" dirty="0" err="1">
                <a:latin typeface="Times New Roman" panose="02020603050405020304" pitchFamily="18" charset="0"/>
                <a:cs typeface="Times New Roman" panose="02020603050405020304" pitchFamily="18" charset="0"/>
              </a:rPr>
              <a:t>Tashman</a:t>
            </a:r>
            <a:r>
              <a:rPr lang="en-US" sz="1400" dirty="0">
                <a:latin typeface="Times New Roman" panose="02020603050405020304" pitchFamily="18" charset="0"/>
                <a:cs typeface="Times New Roman" panose="02020603050405020304" pitchFamily="18" charset="0"/>
              </a:rPr>
              <a:t>, Out-of-sample tests of forecasting accuracy: an analysis and review," International journal of forecasting, vol. 16, no. 4, pp. 437-450, 2000.</a:t>
            </a:r>
          </a:p>
        </p:txBody>
      </p:sp>
      <p:sp>
        <p:nvSpPr>
          <p:cNvPr id="33" name="Rectangle 32">
            <a:extLst>
              <a:ext uri="{FF2B5EF4-FFF2-40B4-BE49-F238E27FC236}">
                <a16:creationId xmlns:a16="http://schemas.microsoft.com/office/drawing/2014/main" id="{419DAFF9-56E0-444C-B544-3DE1378114F2}"/>
              </a:ext>
            </a:extLst>
          </p:cNvPr>
          <p:cNvSpPr/>
          <p:nvPr/>
        </p:nvSpPr>
        <p:spPr>
          <a:xfrm>
            <a:off x="65269" y="4266296"/>
            <a:ext cx="3752686" cy="584775"/>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Data partition into training and testing sets:</a:t>
            </a:r>
          </a:p>
          <a:p>
            <a:pPr algn="ctr"/>
            <a:r>
              <a:rPr lang="en-US" sz="1600" dirty="0">
                <a:latin typeface="Times New Roman" panose="02020603050405020304" pitchFamily="18" charset="0"/>
                <a:cs typeface="Times New Roman" panose="02020603050405020304" pitchFamily="18" charset="0"/>
              </a:rPr>
              <a:t>The cross-validation strategy is adopted</a:t>
            </a:r>
          </a:p>
        </p:txBody>
      </p:sp>
      <p:sp>
        <p:nvSpPr>
          <p:cNvPr id="34" name="Rectangle 33">
            <a:extLst>
              <a:ext uri="{FF2B5EF4-FFF2-40B4-BE49-F238E27FC236}">
                <a16:creationId xmlns:a16="http://schemas.microsoft.com/office/drawing/2014/main" id="{32E5C95F-D2FE-4C88-81A3-5392F79F321F}"/>
              </a:ext>
            </a:extLst>
          </p:cNvPr>
          <p:cNvSpPr/>
          <p:nvPr/>
        </p:nvSpPr>
        <p:spPr>
          <a:xfrm>
            <a:off x="5143818" y="2198156"/>
            <a:ext cx="2476472"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rPr>
              <a:t>Available data</a:t>
            </a:r>
          </a:p>
        </p:txBody>
      </p:sp>
      <p:sp>
        <p:nvSpPr>
          <p:cNvPr id="14" name="Rectangle 13">
            <a:extLst>
              <a:ext uri="{FF2B5EF4-FFF2-40B4-BE49-F238E27FC236}">
                <a16:creationId xmlns:a16="http://schemas.microsoft.com/office/drawing/2014/main" id="{3931CDC7-E749-414D-A6D7-9C6289F9CEB8}"/>
              </a:ext>
            </a:extLst>
          </p:cNvPr>
          <p:cNvSpPr/>
          <p:nvPr/>
        </p:nvSpPr>
        <p:spPr>
          <a:xfrm>
            <a:off x="79123" y="577949"/>
            <a:ext cx="9064876" cy="646331"/>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In this study the adjusting approach is implemented for intra-hour forecasts.</a:t>
            </a:r>
          </a:p>
          <a:p>
            <a:r>
              <a:rPr lang="en-US" dirty="0">
                <a:latin typeface="Times New Roman" panose="02020603050405020304" pitchFamily="18" charset="0"/>
                <a:cs typeface="Times New Roman" panose="02020603050405020304" pitchFamily="18" charset="0"/>
              </a:rPr>
              <a:t>This study also serves as an out-of-sample test* to </a:t>
            </a:r>
            <a:r>
              <a:rPr lang="en-US" i="1" dirty="0">
                <a:latin typeface="Times New Roman" panose="02020603050405020304" pitchFamily="18" charset="0"/>
                <a:cs typeface="Times New Roman" panose="02020603050405020304" pitchFamily="18" charset="0"/>
              </a:rPr>
              <a:t>verify</a:t>
            </a:r>
            <a:r>
              <a:rPr lang="en-US" dirty="0">
                <a:latin typeface="Times New Roman" panose="02020603050405020304" pitchFamily="18" charset="0"/>
                <a:cs typeface="Times New Roman" panose="02020603050405020304" pitchFamily="18" charset="0"/>
              </a:rPr>
              <a:t> the adjusting approach performance.</a:t>
            </a:r>
          </a:p>
        </p:txBody>
      </p:sp>
      <p:sp>
        <p:nvSpPr>
          <p:cNvPr id="16" name="Rectangle 15">
            <a:extLst>
              <a:ext uri="{FF2B5EF4-FFF2-40B4-BE49-F238E27FC236}">
                <a16:creationId xmlns:a16="http://schemas.microsoft.com/office/drawing/2014/main" id="{9FB42D5A-0E1C-4B48-8DC8-53E8DBA9E07B}"/>
              </a:ext>
            </a:extLst>
          </p:cNvPr>
          <p:cNvSpPr/>
          <p:nvPr/>
        </p:nvSpPr>
        <p:spPr>
          <a:xfrm>
            <a:off x="-13853" y="5716249"/>
            <a:ext cx="9174478"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3 Forecast horizons (15, 30, 60min) for 3 sites, (Golden, CO, Cocoa, FL, Eugene, OR) </a:t>
            </a:r>
            <a:r>
              <a:rPr lang="en-US" dirty="0">
                <a:latin typeface="Times New Roman" panose="02020603050405020304" pitchFamily="18" charset="0"/>
                <a:cs typeface="Times New Roman" panose="02020603050405020304" pitchFamily="18" charset="0"/>
                <a:sym typeface="Wingdings" panose="05000000000000000000" pitchFamily="2" charset="2"/>
              </a:rPr>
              <a:t></a:t>
            </a:r>
            <a:r>
              <a:rPr lang="en-US" dirty="0">
                <a:latin typeface="Times New Roman" panose="02020603050405020304" pitchFamily="18" charset="0"/>
                <a:cs typeface="Times New Roman" panose="02020603050405020304" pitchFamily="18" charset="0"/>
              </a:rPr>
              <a:t>9 cases.  </a:t>
            </a:r>
          </a:p>
        </p:txBody>
      </p:sp>
      <p:sp>
        <p:nvSpPr>
          <p:cNvPr id="18" name="Rectangle 17">
            <a:extLst>
              <a:ext uri="{FF2B5EF4-FFF2-40B4-BE49-F238E27FC236}">
                <a16:creationId xmlns:a16="http://schemas.microsoft.com/office/drawing/2014/main" id="{AF9CB5EA-8358-4CE1-9F4D-1DE588E134D7}"/>
              </a:ext>
            </a:extLst>
          </p:cNvPr>
          <p:cNvSpPr/>
          <p:nvPr/>
        </p:nvSpPr>
        <p:spPr>
          <a:xfrm>
            <a:off x="71231" y="260913"/>
            <a:ext cx="1819729"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Data Description:</a:t>
            </a:r>
            <a:endParaRPr lang="en-US" dirty="0"/>
          </a:p>
        </p:txBody>
      </p:sp>
      <p:sp>
        <p:nvSpPr>
          <p:cNvPr id="20" name="Rectangle 19">
            <a:extLst>
              <a:ext uri="{FF2B5EF4-FFF2-40B4-BE49-F238E27FC236}">
                <a16:creationId xmlns:a16="http://schemas.microsoft.com/office/drawing/2014/main" id="{C4E78277-C89E-4647-B1DB-725C951FBCDE}"/>
              </a:ext>
            </a:extLst>
          </p:cNvPr>
          <p:cNvSpPr/>
          <p:nvPr/>
        </p:nvSpPr>
        <p:spPr>
          <a:xfrm>
            <a:off x="7282543" y="86745"/>
            <a:ext cx="175985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Intra-Hour Forecasts</a:t>
            </a:r>
          </a:p>
        </p:txBody>
      </p:sp>
      <p:sp>
        <p:nvSpPr>
          <p:cNvPr id="19" name="Rectangle 18">
            <a:extLst>
              <a:ext uri="{FF2B5EF4-FFF2-40B4-BE49-F238E27FC236}">
                <a16:creationId xmlns:a16="http://schemas.microsoft.com/office/drawing/2014/main" id="{1B5146A4-3251-47D2-BD26-3AFA69825D8F}"/>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Tree>
    <p:extLst>
      <p:ext uri="{BB962C8B-B14F-4D97-AF65-F5344CB8AC3E}">
        <p14:creationId xmlns:p14="http://schemas.microsoft.com/office/powerpoint/2010/main" val="128711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Bent 2">
            <a:extLst>
              <a:ext uri="{FF2B5EF4-FFF2-40B4-BE49-F238E27FC236}">
                <a16:creationId xmlns:a16="http://schemas.microsoft.com/office/drawing/2014/main" id="{FC95FB11-407B-480A-8725-EBEFF889223A}"/>
              </a:ext>
            </a:extLst>
          </p:cNvPr>
          <p:cNvSpPr/>
          <p:nvPr/>
        </p:nvSpPr>
        <p:spPr>
          <a:xfrm rot="10800000">
            <a:off x="6727832" y="4552136"/>
            <a:ext cx="2230816" cy="1558636"/>
          </a:xfrm>
          <a:prstGeom prst="bentArrow">
            <a:avLst>
              <a:gd name="adj1" fmla="val 7608"/>
              <a:gd name="adj2" fmla="val 28831"/>
              <a:gd name="adj3" fmla="val 15837"/>
              <a:gd name="adj4" fmla="val 8136"/>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32C5DB3-3FF3-47A3-8E42-7A3F52F02608}"/>
                  </a:ext>
                </a:extLst>
              </p:cNvPr>
              <p:cNvSpPr/>
              <p:nvPr/>
            </p:nvSpPr>
            <p:spPr>
              <a:xfrm>
                <a:off x="6565687" y="1313705"/>
                <a:ext cx="2498358" cy="84856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𝐵𝐼𝐴𝑆</m:t>
                      </m:r>
                      <m:r>
                        <a:rPr lang="pt-BR" i="1" smtClean="0">
                          <a:latin typeface="Cambria Math" panose="02040503050406030204" pitchFamily="18" charset="0"/>
                          <a:cs typeface="Times New Roman" panose="02020603050405020304" pitchFamily="18" charset="0"/>
                        </a:rPr>
                        <m:t>=</m:t>
                      </m:r>
                      <m:nary>
                        <m:naryPr>
                          <m:chr m:val="∑"/>
                          <m:ctrlPr>
                            <a:rPr lang="pt-BR"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pt-BR" i="1" smtClean="0">
                              <a:latin typeface="Cambria Math" panose="02040503050406030204" pitchFamily="18" charset="0"/>
                              <a:cs typeface="Times New Roman" panose="02020603050405020304" pitchFamily="18" charset="0"/>
                            </a:rPr>
                            <m:t>=</m:t>
                          </m:r>
                          <m:r>
                            <a:rPr lang="en-US" b="0" i="1" smtClean="0">
                              <a:latin typeface="Cambria Math" panose="02040503050406030204" pitchFamily="18" charset="0"/>
                              <a:cs typeface="Times New Roman" panose="02020603050405020304" pitchFamily="18" charset="0"/>
                            </a:rPr>
                            <m:t>1</m:t>
                          </m:r>
                        </m:sub>
                        <m:sup>
                          <m:r>
                            <a:rPr lang="pt-BR" i="1" smtClean="0">
                              <a:latin typeface="Cambria Math" panose="02040503050406030204" pitchFamily="18" charset="0"/>
                              <a:cs typeface="Times New Roman" panose="02020603050405020304" pitchFamily="18" charset="0"/>
                            </a:rPr>
                            <m:t>𝑛</m:t>
                          </m:r>
                        </m:sup>
                        <m:e>
                          <m:d>
                            <m:dPr>
                              <m:ctrlPr>
                                <a:rPr lang="pt-BR" i="1" smtClean="0">
                                  <a:latin typeface="Cambria Math" panose="02040503050406030204" pitchFamily="18" charset="0"/>
                                  <a:cs typeface="Times New Roman" panose="020206030504050203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𝐹</m:t>
                                  </m:r>
                                </m:e>
                                <m:sub>
                                  <m:r>
                                    <a:rPr lang="en-US" i="1">
                                      <a:latin typeface="Cambria Math" panose="02040503050406030204" pitchFamily="18" charset="0"/>
                                    </a:rPr>
                                    <m:t>𝑖</m:t>
                                  </m:r>
                                </m:sub>
                              </m:sSub>
                            </m:e>
                          </m:d>
                        </m:e>
                      </m:nary>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15" name="Rectangle 14">
                <a:extLst>
                  <a:ext uri="{FF2B5EF4-FFF2-40B4-BE49-F238E27FC236}">
                    <a16:creationId xmlns:a16="http://schemas.microsoft.com/office/drawing/2014/main" id="{F32C5DB3-3FF3-47A3-8E42-7A3F52F02608}"/>
                  </a:ext>
                </a:extLst>
              </p:cNvPr>
              <p:cNvSpPr>
                <a:spLocks noRot="1" noChangeAspect="1" noMove="1" noResize="1" noEditPoints="1" noAdjustHandles="1" noChangeArrowheads="1" noChangeShapeType="1" noTextEdit="1"/>
              </p:cNvSpPr>
              <p:nvPr/>
            </p:nvSpPr>
            <p:spPr>
              <a:xfrm>
                <a:off x="6565687" y="1313705"/>
                <a:ext cx="2498358" cy="8485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AFE5090-FCFD-4382-88AD-D364CB3BC0AB}"/>
                  </a:ext>
                </a:extLst>
              </p:cNvPr>
              <p:cNvSpPr/>
              <p:nvPr/>
            </p:nvSpPr>
            <p:spPr>
              <a:xfrm>
                <a:off x="-32657" y="1131708"/>
                <a:ext cx="2776401" cy="1169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𝑅𝑀𝑆𝐸</m:t>
                      </m:r>
                      <m:r>
                        <a:rPr lang="en-US">
                          <a:latin typeface="Cambria Math" panose="02040503050406030204" pitchFamily="18" charset="0"/>
                        </a:rPr>
                        <m:t>=</m:t>
                      </m:r>
                      <m:rad>
                        <m:radPr>
                          <m:degHide m:val="on"/>
                          <m:ctrlPr>
                            <a:rPr lang="en-US" i="1">
                              <a:latin typeface="Cambria Math" panose="02040503050406030204" pitchFamily="18" charset="0"/>
                            </a:rPr>
                          </m:ctrlPr>
                        </m:radPr>
                        <m:deg/>
                        <m:e>
                          <m:f>
                            <m:fPr>
                              <m:ctrlPr>
                                <a:rPr lang="en-US" i="1">
                                  <a:latin typeface="Cambria Math" panose="02040503050406030204" pitchFamily="18" charset="0"/>
                                </a:rPr>
                              </m:ctrlPr>
                            </m:fPr>
                            <m:num>
                              <m:r>
                                <a:rPr lang="en-US">
                                  <a:latin typeface="Cambria Math" panose="02040503050406030204" pitchFamily="18" charset="0"/>
                                </a:rPr>
                                <m:t>1</m:t>
                              </m:r>
                            </m:num>
                            <m:den>
                              <m:r>
                                <a:rPr lang="en-US" i="1">
                                  <a:latin typeface="Cambria Math" panose="02040503050406030204" pitchFamily="18" charset="0"/>
                                </a:rPr>
                                <m:t>𝑛</m:t>
                              </m:r>
                            </m:den>
                          </m:f>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a:latin typeface="Cambria Math" panose="02040503050406030204" pitchFamily="18" charset="0"/>
                                </a:rPr>
                                <m:t>=1</m:t>
                              </m:r>
                            </m:sub>
                            <m:sup>
                              <m:r>
                                <a:rPr lang="en-US" i="1">
                                  <a:latin typeface="Cambria Math" panose="02040503050406030204" pitchFamily="18" charset="0"/>
                                </a:rPr>
                                <m:t>𝑛</m:t>
                              </m:r>
                            </m:sup>
                            <m:e>
                              <m:d>
                                <m:dPr>
                                  <m:endChr m:val=""/>
                                  <m:ctrlPr>
                                    <a:rPr lang="en-US" i="1">
                                      <a:latin typeface="Cambria Math" panose="02040503050406030204" pitchFamily="18" charset="0"/>
                                    </a:rPr>
                                  </m:ctrlPr>
                                </m:dPr>
                                <m:e>
                                  <m:sSup>
                                    <m:sSupPr>
                                      <m:ctrlPr>
                                        <a:rPr lang="en-US" i="1">
                                          <a:latin typeface="Cambria Math" panose="02040503050406030204" pitchFamily="18" charset="0"/>
                                        </a:rPr>
                                      </m:ctrlPr>
                                    </m:sSupPr>
                                    <m:e>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a:latin typeface="Cambria Math" panose="02040503050406030204" pitchFamily="18" charset="0"/>
                                                </a:rPr>
                                                <m:t>−</m:t>
                                              </m:r>
                                              <m:r>
                                                <a:rPr lang="en-US" i="1">
                                                  <a:latin typeface="Cambria Math" panose="02040503050406030204" pitchFamily="18" charset="0"/>
                                                </a:rPr>
                                                <m:t>𝐹</m:t>
                                              </m:r>
                                            </m:e>
                                            <m:sub>
                                              <m:r>
                                                <a:rPr lang="en-US" i="1">
                                                  <a:latin typeface="Cambria Math" panose="02040503050406030204" pitchFamily="18" charset="0"/>
                                                </a:rPr>
                                                <m:t>𝑖</m:t>
                                              </m:r>
                                            </m:sub>
                                          </m:sSub>
                                        </m:e>
                                      </m:d>
                                    </m:e>
                                    <m:sup>
                                      <m:r>
                                        <a:rPr lang="en-US">
                                          <a:latin typeface="Cambria Math" panose="02040503050406030204" pitchFamily="18" charset="0"/>
                                        </a:rPr>
                                        <m:t>2</m:t>
                                      </m:r>
                                    </m:sup>
                                  </m:sSup>
                                </m:e>
                              </m:d>
                            </m:e>
                          </m:nary>
                        </m:e>
                      </m:rad>
                    </m:oMath>
                  </m:oMathPara>
                </a14:m>
                <a:endParaRPr lang="en-US" dirty="0"/>
              </a:p>
            </p:txBody>
          </p:sp>
        </mc:Choice>
        <mc:Fallback xmlns="">
          <p:sp>
            <p:nvSpPr>
              <p:cNvPr id="14" name="Rectangle 13">
                <a:extLst>
                  <a:ext uri="{FF2B5EF4-FFF2-40B4-BE49-F238E27FC236}">
                    <a16:creationId xmlns:a16="http://schemas.microsoft.com/office/drawing/2014/main" id="{3AFE5090-FCFD-4382-88AD-D364CB3BC0AB}"/>
                  </a:ext>
                </a:extLst>
              </p:cNvPr>
              <p:cNvSpPr>
                <a:spLocks noRot="1" noChangeAspect="1" noMove="1" noResize="1" noEditPoints="1" noAdjustHandles="1" noChangeArrowheads="1" noChangeShapeType="1" noTextEdit="1"/>
              </p:cNvSpPr>
              <p:nvPr/>
            </p:nvSpPr>
            <p:spPr>
              <a:xfrm>
                <a:off x="-32657" y="1131708"/>
                <a:ext cx="2776401" cy="116993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60BC088-0EAB-4B98-87D3-6D95BBFE7724}"/>
                  </a:ext>
                </a:extLst>
              </p:cNvPr>
              <p:cNvSpPr/>
              <p:nvPr/>
            </p:nvSpPr>
            <p:spPr>
              <a:xfrm>
                <a:off x="3446958" y="1292393"/>
                <a:ext cx="2390205"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𝑀𝐴𝐸</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𝑛</m:t>
                          </m:r>
                        </m:den>
                      </m:f>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𝐹</m:t>
                              </m:r>
                            </m:e>
                            <m:sub>
                              <m:r>
                                <a:rPr lang="en-US" i="1">
                                  <a:latin typeface="Cambria Math" panose="02040503050406030204" pitchFamily="18" charset="0"/>
                                </a:rPr>
                                <m:t>𝑖</m:t>
                              </m:r>
                            </m:sub>
                          </m:sSub>
                          <m:r>
                            <a:rPr lang="en-US" i="1">
                              <a:latin typeface="Cambria Math" panose="02040503050406030204" pitchFamily="18" charset="0"/>
                            </a:rPr>
                            <m:t>|</m:t>
                          </m:r>
                        </m:e>
                      </m:nary>
                    </m:oMath>
                  </m:oMathPara>
                </a14:m>
                <a:endParaRPr lang="en-US" dirty="0"/>
              </a:p>
            </p:txBody>
          </p:sp>
        </mc:Choice>
        <mc:Fallback xmlns="">
          <p:sp>
            <p:nvSpPr>
              <p:cNvPr id="17" name="Rectangle 16">
                <a:extLst>
                  <a:ext uri="{FF2B5EF4-FFF2-40B4-BE49-F238E27FC236}">
                    <a16:creationId xmlns:a16="http://schemas.microsoft.com/office/drawing/2014/main" id="{F60BC088-0EAB-4B98-87D3-6D95BBFE7724}"/>
                  </a:ext>
                </a:extLst>
              </p:cNvPr>
              <p:cNvSpPr>
                <a:spLocks noRot="1" noChangeAspect="1" noMove="1" noResize="1" noEditPoints="1" noAdjustHandles="1" noChangeArrowheads="1" noChangeShapeType="1" noTextEdit="1"/>
              </p:cNvSpPr>
              <p:nvPr/>
            </p:nvSpPr>
            <p:spPr>
              <a:xfrm>
                <a:off x="3446958" y="1292393"/>
                <a:ext cx="2390205" cy="848566"/>
              </a:xfrm>
              <a:prstGeom prst="rect">
                <a:avLst/>
              </a:prstGeom>
              <a:blipFill>
                <a:blip r:embed="rId4"/>
                <a:stretch>
                  <a:fillRect/>
                </a:stretch>
              </a:blipFill>
            </p:spPr>
            <p:txBody>
              <a:bodyPr/>
              <a:lstStyle/>
              <a:p>
                <a:r>
                  <a:rPr lang="en-US">
                    <a:noFill/>
                  </a:rPr>
                  <a:t> </a:t>
                </a:r>
              </a:p>
            </p:txBody>
          </p:sp>
        </mc:Fallback>
      </mc:AlternateContent>
      <p:graphicFrame>
        <p:nvGraphicFramePr>
          <p:cNvPr id="2" name="Table 1">
            <a:extLst>
              <a:ext uri="{FF2B5EF4-FFF2-40B4-BE49-F238E27FC236}">
                <a16:creationId xmlns:a16="http://schemas.microsoft.com/office/drawing/2014/main" id="{0743FAEB-DB81-408D-8E41-676369CCD175}"/>
              </a:ext>
            </a:extLst>
          </p:cNvPr>
          <p:cNvGraphicFramePr>
            <a:graphicFrameLocks noGrp="1"/>
          </p:cNvGraphicFramePr>
          <p:nvPr>
            <p:extLst>
              <p:ext uri="{D42A27DB-BD31-4B8C-83A1-F6EECF244321}">
                <p14:modId xmlns:p14="http://schemas.microsoft.com/office/powerpoint/2010/main" val="2383075060"/>
              </p:ext>
            </p:extLst>
          </p:nvPr>
        </p:nvGraphicFramePr>
        <p:xfrm>
          <a:off x="85901" y="2315041"/>
          <a:ext cx="9014568" cy="2254018"/>
        </p:xfrm>
        <a:graphic>
          <a:graphicData uri="http://schemas.openxmlformats.org/drawingml/2006/table">
            <a:tbl>
              <a:tblPr/>
              <a:tblGrid>
                <a:gridCol w="640080">
                  <a:extLst>
                    <a:ext uri="{9D8B030D-6E8A-4147-A177-3AD203B41FA5}">
                      <a16:colId xmlns:a16="http://schemas.microsoft.com/office/drawing/2014/main" val="1329429841"/>
                    </a:ext>
                  </a:extLst>
                </a:gridCol>
                <a:gridCol w="548640">
                  <a:extLst>
                    <a:ext uri="{9D8B030D-6E8A-4147-A177-3AD203B41FA5}">
                      <a16:colId xmlns:a16="http://schemas.microsoft.com/office/drawing/2014/main" val="856643711"/>
                    </a:ext>
                  </a:extLst>
                </a:gridCol>
                <a:gridCol w="526332">
                  <a:extLst>
                    <a:ext uri="{9D8B030D-6E8A-4147-A177-3AD203B41FA5}">
                      <a16:colId xmlns:a16="http://schemas.microsoft.com/office/drawing/2014/main" val="1163707375"/>
                    </a:ext>
                  </a:extLst>
                </a:gridCol>
                <a:gridCol w="526332">
                  <a:extLst>
                    <a:ext uri="{9D8B030D-6E8A-4147-A177-3AD203B41FA5}">
                      <a16:colId xmlns:a16="http://schemas.microsoft.com/office/drawing/2014/main" val="1167443642"/>
                    </a:ext>
                  </a:extLst>
                </a:gridCol>
                <a:gridCol w="526332">
                  <a:extLst>
                    <a:ext uri="{9D8B030D-6E8A-4147-A177-3AD203B41FA5}">
                      <a16:colId xmlns:a16="http://schemas.microsoft.com/office/drawing/2014/main" val="1227592419"/>
                    </a:ext>
                  </a:extLst>
                </a:gridCol>
                <a:gridCol w="526332">
                  <a:extLst>
                    <a:ext uri="{9D8B030D-6E8A-4147-A177-3AD203B41FA5}">
                      <a16:colId xmlns:a16="http://schemas.microsoft.com/office/drawing/2014/main" val="178449896"/>
                    </a:ext>
                  </a:extLst>
                </a:gridCol>
                <a:gridCol w="526332">
                  <a:extLst>
                    <a:ext uri="{9D8B030D-6E8A-4147-A177-3AD203B41FA5}">
                      <a16:colId xmlns:a16="http://schemas.microsoft.com/office/drawing/2014/main" val="494642492"/>
                    </a:ext>
                  </a:extLst>
                </a:gridCol>
                <a:gridCol w="526332">
                  <a:extLst>
                    <a:ext uri="{9D8B030D-6E8A-4147-A177-3AD203B41FA5}">
                      <a16:colId xmlns:a16="http://schemas.microsoft.com/office/drawing/2014/main" val="503791106"/>
                    </a:ext>
                  </a:extLst>
                </a:gridCol>
                <a:gridCol w="526332">
                  <a:extLst>
                    <a:ext uri="{9D8B030D-6E8A-4147-A177-3AD203B41FA5}">
                      <a16:colId xmlns:a16="http://schemas.microsoft.com/office/drawing/2014/main" val="1667154060"/>
                    </a:ext>
                  </a:extLst>
                </a:gridCol>
                <a:gridCol w="526332">
                  <a:extLst>
                    <a:ext uri="{9D8B030D-6E8A-4147-A177-3AD203B41FA5}">
                      <a16:colId xmlns:a16="http://schemas.microsoft.com/office/drawing/2014/main" val="3624933317"/>
                    </a:ext>
                  </a:extLst>
                </a:gridCol>
                <a:gridCol w="526332">
                  <a:extLst>
                    <a:ext uri="{9D8B030D-6E8A-4147-A177-3AD203B41FA5}">
                      <a16:colId xmlns:a16="http://schemas.microsoft.com/office/drawing/2014/main" val="3301976749"/>
                    </a:ext>
                  </a:extLst>
                </a:gridCol>
                <a:gridCol w="526332">
                  <a:extLst>
                    <a:ext uri="{9D8B030D-6E8A-4147-A177-3AD203B41FA5}">
                      <a16:colId xmlns:a16="http://schemas.microsoft.com/office/drawing/2014/main" val="2261624198"/>
                    </a:ext>
                  </a:extLst>
                </a:gridCol>
                <a:gridCol w="526332">
                  <a:extLst>
                    <a:ext uri="{9D8B030D-6E8A-4147-A177-3AD203B41FA5}">
                      <a16:colId xmlns:a16="http://schemas.microsoft.com/office/drawing/2014/main" val="4291685383"/>
                    </a:ext>
                  </a:extLst>
                </a:gridCol>
                <a:gridCol w="526332">
                  <a:extLst>
                    <a:ext uri="{9D8B030D-6E8A-4147-A177-3AD203B41FA5}">
                      <a16:colId xmlns:a16="http://schemas.microsoft.com/office/drawing/2014/main" val="1220968155"/>
                    </a:ext>
                  </a:extLst>
                </a:gridCol>
                <a:gridCol w="526332">
                  <a:extLst>
                    <a:ext uri="{9D8B030D-6E8A-4147-A177-3AD203B41FA5}">
                      <a16:colId xmlns:a16="http://schemas.microsoft.com/office/drawing/2014/main" val="3599917193"/>
                    </a:ext>
                  </a:extLst>
                </a:gridCol>
                <a:gridCol w="526332">
                  <a:extLst>
                    <a:ext uri="{9D8B030D-6E8A-4147-A177-3AD203B41FA5}">
                      <a16:colId xmlns:a16="http://schemas.microsoft.com/office/drawing/2014/main" val="3118123978"/>
                    </a:ext>
                  </a:extLst>
                </a:gridCol>
                <a:gridCol w="457200">
                  <a:extLst>
                    <a:ext uri="{9D8B030D-6E8A-4147-A177-3AD203B41FA5}">
                      <a16:colId xmlns:a16="http://schemas.microsoft.com/office/drawing/2014/main" val="2558433073"/>
                    </a:ext>
                  </a:extLst>
                </a:gridCol>
              </a:tblGrid>
              <a:tr h="188978">
                <a:tc rowSpan="2">
                  <a:txBody>
                    <a:bodyPr/>
                    <a:lstStyle/>
                    <a:p>
                      <a:pPr algn="ctr" fontAlgn="ctr"/>
                      <a:r>
                        <a:rPr lang="en-US" sz="1200" b="1" i="0" u="none" strike="noStrike" dirty="0">
                          <a:solidFill>
                            <a:srgbClr val="000000"/>
                          </a:solidFill>
                          <a:effectLst/>
                          <a:latin typeface="Times New Roman" panose="02020603050405020304" pitchFamily="18" charset="0"/>
                        </a:rPr>
                        <a:t>Location</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1200" b="1" i="0" u="none" strike="noStrike">
                          <a:solidFill>
                            <a:srgbClr val="000000"/>
                          </a:solidFill>
                          <a:effectLst/>
                          <a:latin typeface="Times New Roman" panose="02020603050405020304" pitchFamily="18" charset="0"/>
                        </a:rPr>
                        <a:t>Horizon</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1100" b="1" i="0" u="none" strike="noStrike">
                          <a:solidFill>
                            <a:srgbClr val="000000"/>
                          </a:solidFill>
                          <a:effectLst/>
                          <a:latin typeface="Times New Roman" panose="02020603050405020304" pitchFamily="18" charset="0"/>
                        </a:rPr>
                        <a:t>Persistence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1100" b="1" i="0" u="none" strike="noStrike">
                          <a:solidFill>
                            <a:srgbClr val="000000"/>
                          </a:solidFill>
                          <a:effectLst/>
                          <a:latin typeface="Times New Roman" panose="02020603050405020304" pitchFamily="18" charset="0"/>
                        </a:rPr>
                        <a:t>NAR</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1100" b="1" i="0" u="none" strike="noStrike">
                          <a:solidFill>
                            <a:srgbClr val="000000"/>
                          </a:solidFill>
                          <a:effectLst/>
                          <a:latin typeface="Times New Roman" panose="02020603050405020304" pitchFamily="18" charset="0"/>
                        </a:rPr>
                        <a:t>ARIMA</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1100" b="1" i="0" u="none" strike="noStrike">
                          <a:solidFill>
                            <a:srgbClr val="000000"/>
                          </a:solidFill>
                          <a:effectLst/>
                          <a:latin typeface="Times New Roman" panose="02020603050405020304" pitchFamily="18" charset="0"/>
                        </a:rPr>
                        <a:t>ANN</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1100" b="1" i="0" u="none" strike="noStrike">
                          <a:solidFill>
                            <a:srgbClr val="000000"/>
                          </a:solidFill>
                          <a:effectLst/>
                          <a:latin typeface="Times New Roman" panose="02020603050405020304" pitchFamily="18" charset="0"/>
                        </a:rPr>
                        <a:t>ELM</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28314296"/>
                  </a:ext>
                </a:extLst>
              </a:tr>
              <a:tr h="188978">
                <a:tc vMerge="1">
                  <a:txBody>
                    <a:bodyPr/>
                    <a:lstStyle/>
                    <a:p>
                      <a:endParaRPr lang="en-US"/>
                    </a:p>
                  </a:txBody>
                  <a:tcPr/>
                </a:tc>
                <a:tc vMerge="1">
                  <a:txBody>
                    <a:bodyPr/>
                    <a:lstStyle/>
                    <a:p>
                      <a:endParaRPr lang="en-US"/>
                    </a:p>
                  </a:txBody>
                  <a:tcPr/>
                </a:tc>
                <a:tc>
                  <a:txBody>
                    <a:bodyPr/>
                    <a:lstStyle/>
                    <a:p>
                      <a:pPr algn="ctr" fontAlgn="ctr"/>
                      <a:r>
                        <a:rPr lang="en-US" sz="1200" b="1" i="0" u="none" strike="noStrike">
                          <a:solidFill>
                            <a:srgbClr val="000000"/>
                          </a:solidFill>
                          <a:effectLst/>
                          <a:latin typeface="Times New Roman" panose="02020603050405020304" pitchFamily="18" charset="0"/>
                        </a:rPr>
                        <a:t>RMSE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Times New Roman" panose="02020603050405020304" pitchFamily="18" charset="0"/>
                        </a:rPr>
                        <a:t>MAE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Times New Roman" panose="02020603050405020304" pitchFamily="18" charset="0"/>
                        </a:rPr>
                        <a:t>MBE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Times New Roman" panose="02020603050405020304" pitchFamily="18" charset="0"/>
                        </a:rPr>
                        <a:t>RMSE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Times New Roman" panose="02020603050405020304" pitchFamily="18" charset="0"/>
                        </a:rPr>
                        <a:t>MAE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Times New Roman" panose="02020603050405020304" pitchFamily="18" charset="0"/>
                        </a:rPr>
                        <a:t>MBE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Times New Roman" panose="02020603050405020304" pitchFamily="18" charset="0"/>
                        </a:rPr>
                        <a:t>RMSE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Times New Roman" panose="02020603050405020304" pitchFamily="18" charset="0"/>
                        </a:rPr>
                        <a:t>MAE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Times New Roman" panose="02020603050405020304" pitchFamily="18" charset="0"/>
                        </a:rPr>
                        <a:t>BIAS</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Times New Roman" panose="02020603050405020304" pitchFamily="18" charset="0"/>
                        </a:rPr>
                        <a:t>RMSE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Times New Roman" panose="02020603050405020304" pitchFamily="18" charset="0"/>
                        </a:rPr>
                        <a:t>MAE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Times New Roman" panose="02020603050405020304" pitchFamily="18" charset="0"/>
                        </a:rPr>
                        <a:t>MBE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Times New Roman" panose="02020603050405020304" pitchFamily="18" charset="0"/>
                        </a:rPr>
                        <a:t>RMSE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a:solidFill>
                            <a:srgbClr val="000000"/>
                          </a:solidFill>
                          <a:effectLst/>
                          <a:latin typeface="Times New Roman" panose="02020603050405020304" pitchFamily="18" charset="0"/>
                        </a:rPr>
                        <a:t>MAE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1" i="0" u="none" strike="noStrike" dirty="0">
                          <a:solidFill>
                            <a:srgbClr val="000000"/>
                          </a:solidFill>
                          <a:effectLst/>
                          <a:latin typeface="Times New Roman" panose="02020603050405020304" pitchFamily="18" charset="0"/>
                        </a:rPr>
                        <a:t>MBE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2138373"/>
                  </a:ext>
                </a:extLst>
              </a:tr>
              <a:tr h="188978">
                <a:tc rowSpan="3">
                  <a:txBody>
                    <a:bodyPr/>
                    <a:lstStyle/>
                    <a:p>
                      <a:pPr algn="ctr" fontAlgn="ctr"/>
                      <a:r>
                        <a:rPr lang="en-US" sz="1000" b="0" i="0" u="none" strike="noStrike">
                          <a:solidFill>
                            <a:srgbClr val="000000"/>
                          </a:solidFill>
                          <a:effectLst/>
                          <a:latin typeface="Times New Roman" panose="02020603050405020304" pitchFamily="18" charset="0"/>
                        </a:rPr>
                        <a:t>Golden</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Times New Roman" panose="02020603050405020304" pitchFamily="18" charset="0"/>
                        </a:rPr>
                        <a:t>15min</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0.0344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0.2394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-4.647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-0.0007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0.0257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-5.276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0.0340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0.0254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-0.969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6874056"/>
                  </a:ext>
                </a:extLst>
              </a:tr>
              <a:tr h="188978">
                <a:tc vMerge="1">
                  <a:txBody>
                    <a:bodyPr/>
                    <a:lstStyle/>
                    <a:p>
                      <a:endParaRPr lang="en-US"/>
                    </a:p>
                  </a:txBody>
                  <a:tcPr/>
                </a:tc>
                <a:tc>
                  <a:txBody>
                    <a:bodyPr/>
                    <a:lstStyle/>
                    <a:p>
                      <a:pPr algn="ctr" fontAlgn="ctr"/>
                      <a:r>
                        <a:rPr lang="en-US" sz="1000" b="0" i="0" u="none" strike="noStrike" dirty="0">
                          <a:solidFill>
                            <a:srgbClr val="000000"/>
                          </a:solidFill>
                          <a:effectLst/>
                          <a:latin typeface="Times New Roman" panose="02020603050405020304" pitchFamily="18" charset="0"/>
                        </a:rPr>
                        <a:t>30min</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0.2113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-2.108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-0.3162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0.0432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-7.525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0.0464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-2.022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139275"/>
                  </a:ext>
                </a:extLst>
              </a:tr>
              <a:tr h="188978">
                <a:tc vMerge="1">
                  <a:txBody>
                    <a:bodyPr/>
                    <a:lstStyle/>
                    <a:p>
                      <a:endParaRPr lang="en-US"/>
                    </a:p>
                  </a:txBody>
                  <a:tcPr/>
                </a:tc>
                <a:tc>
                  <a:txBody>
                    <a:bodyPr/>
                    <a:lstStyle/>
                    <a:p>
                      <a:pPr algn="ctr" fontAlgn="ctr"/>
                      <a:r>
                        <a:rPr lang="en-US" sz="1000" b="0" i="0" u="none" strike="noStrike" dirty="0">
                          <a:solidFill>
                            <a:srgbClr val="000000"/>
                          </a:solidFill>
                          <a:effectLst/>
                          <a:latin typeface="Times New Roman" panose="02020603050405020304" pitchFamily="18" charset="0"/>
                        </a:rPr>
                        <a:t>60min</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0.0715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0.0541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0.2113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0.0586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-6.070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0.0608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0.8859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0.0571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0.0431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-3.672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0.0646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0.0465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3.773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5257334"/>
                  </a:ext>
                </a:extLst>
              </a:tr>
              <a:tr h="188978">
                <a:tc rowSpan="3">
                  <a:txBody>
                    <a:bodyPr/>
                    <a:lstStyle/>
                    <a:p>
                      <a:pPr algn="ctr" fontAlgn="ctr"/>
                      <a:r>
                        <a:rPr lang="en-US" sz="1000" b="0" i="0" u="none" strike="noStrike">
                          <a:solidFill>
                            <a:srgbClr val="000000"/>
                          </a:solidFill>
                          <a:effectLst/>
                          <a:latin typeface="Times New Roman" panose="02020603050405020304" pitchFamily="18" charset="0"/>
                        </a:rPr>
                        <a:t>Cocoa</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Times New Roman" panose="02020603050405020304" pitchFamily="18" charset="0"/>
                        </a:rPr>
                        <a:t>15min</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0.3746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0.0390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0.0269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-6.028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0.3298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0.0384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0.0274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-9.703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0.0408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-0.904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9469880"/>
                  </a:ext>
                </a:extLst>
              </a:tr>
              <a:tr h="188978">
                <a:tc vMerge="1">
                  <a:txBody>
                    <a:bodyPr/>
                    <a:lstStyle/>
                    <a:p>
                      <a:endParaRPr lang="en-US"/>
                    </a:p>
                  </a:txBody>
                  <a:tcPr/>
                </a:tc>
                <a:tc>
                  <a:txBody>
                    <a:bodyPr/>
                    <a:lstStyle/>
                    <a:p>
                      <a:pPr algn="ctr" fontAlgn="ctr"/>
                      <a:r>
                        <a:rPr lang="en-US" sz="1000" b="0" i="0" u="none" strike="noStrike" dirty="0">
                          <a:solidFill>
                            <a:srgbClr val="000000"/>
                          </a:solidFill>
                          <a:effectLst/>
                          <a:latin typeface="Times New Roman" panose="02020603050405020304" pitchFamily="18" charset="0"/>
                        </a:rPr>
                        <a:t>30min</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0.0553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0.0417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0.3005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0.0315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-2.244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0.0334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0.2949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0.0451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2.389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0.0492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-0.482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9484725"/>
                  </a:ext>
                </a:extLst>
              </a:tr>
              <a:tr h="188978">
                <a:tc vMerge="1">
                  <a:txBody>
                    <a:bodyPr/>
                    <a:lstStyle/>
                    <a:p>
                      <a:endParaRPr lang="en-US"/>
                    </a:p>
                  </a:txBody>
                  <a:tcPr/>
                </a:tc>
                <a:tc>
                  <a:txBody>
                    <a:bodyPr/>
                    <a:lstStyle/>
                    <a:p>
                      <a:pPr algn="ctr" fontAlgn="ctr"/>
                      <a:r>
                        <a:rPr lang="en-US" sz="1000" b="0" i="0" u="none" strike="noStrike" dirty="0">
                          <a:solidFill>
                            <a:srgbClr val="000000"/>
                          </a:solidFill>
                          <a:effectLst/>
                          <a:latin typeface="Times New Roman" panose="02020603050405020304" pitchFamily="18" charset="0"/>
                        </a:rPr>
                        <a:t>60min</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0.0870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0.0678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0.4302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0.0587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-7.261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0.0595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0.0427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-0.1683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0.0562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-2.768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0.0579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0.0413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0.107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5754401"/>
                  </a:ext>
                </a:extLst>
              </a:tr>
              <a:tr h="188978">
                <a:tc rowSpan="3">
                  <a:txBody>
                    <a:bodyPr/>
                    <a:lstStyle/>
                    <a:p>
                      <a:pPr algn="ctr" fontAlgn="ctr"/>
                      <a:r>
                        <a:rPr lang="en-US" sz="1000" b="0" i="0" u="none" strike="noStrike" dirty="0">
                          <a:solidFill>
                            <a:srgbClr val="000000"/>
                          </a:solidFill>
                          <a:effectLst/>
                          <a:latin typeface="Times New Roman" panose="02020603050405020304" pitchFamily="18" charset="0"/>
                        </a:rPr>
                        <a:t>Eugene</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Times New Roman" panose="02020603050405020304" pitchFamily="18" charset="0"/>
                        </a:rPr>
                        <a:t>15min</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0.0358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0.0235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0.2126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0.0360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0.939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0.0355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0.2201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0.0350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-5.825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-2.752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7304715"/>
                  </a:ext>
                </a:extLst>
              </a:tr>
              <a:tr h="188978">
                <a:tc vMerge="1">
                  <a:txBody>
                    <a:bodyPr/>
                    <a:lstStyle/>
                    <a:p>
                      <a:endParaRPr lang="en-US"/>
                    </a:p>
                  </a:txBody>
                  <a:tcPr/>
                </a:tc>
                <a:tc>
                  <a:txBody>
                    <a:bodyPr/>
                    <a:lstStyle/>
                    <a:p>
                      <a:pPr algn="ctr" fontAlgn="ctr"/>
                      <a:r>
                        <a:rPr lang="en-US" sz="1000" b="0" i="0" u="none" strike="noStrike" dirty="0">
                          <a:solidFill>
                            <a:srgbClr val="000000"/>
                          </a:solidFill>
                          <a:effectLst/>
                          <a:latin typeface="Times New Roman" panose="02020603050405020304" pitchFamily="18" charset="0"/>
                        </a:rPr>
                        <a:t>30min</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0.0483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0.2144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0.0271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-7.997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0.0442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0.0281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-2.9847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0.0425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3.761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0.0421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0.0270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-3.048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9992498"/>
                  </a:ext>
                </a:extLst>
              </a:tr>
              <a:tr h="188978">
                <a:tc vMerge="1">
                  <a:txBody>
                    <a:bodyPr/>
                    <a:lstStyle/>
                    <a:p>
                      <a:endParaRPr lang="en-US"/>
                    </a:p>
                  </a:txBody>
                  <a:tcPr/>
                </a:tc>
                <a:tc>
                  <a:txBody>
                    <a:bodyPr/>
                    <a:lstStyle/>
                    <a:p>
                      <a:pPr algn="ctr" fontAlgn="ctr"/>
                      <a:r>
                        <a:rPr lang="en-US" sz="1000" b="0" i="0" u="none" strike="noStrike" dirty="0">
                          <a:solidFill>
                            <a:srgbClr val="000000"/>
                          </a:solidFill>
                          <a:effectLst/>
                          <a:latin typeface="Times New Roman" panose="02020603050405020304" pitchFamily="18" charset="0"/>
                        </a:rPr>
                        <a:t>60min</a:t>
                      </a:r>
                    </a:p>
                  </a:txBody>
                  <a:tcPr marL="5799" marR="5799" marT="579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0.0738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0.0561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0.2144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0.0586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0.187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0.0616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0.0415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-0.0845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0.0575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0.0397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-3.480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0.0568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Times New Roman" panose="02020603050405020304" pitchFamily="18" charset="0"/>
                        </a:rPr>
                        <a:t>0.0394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Times New Roman" panose="02020603050405020304" pitchFamily="18" charset="0"/>
                        </a:rPr>
                        <a:t>-3.485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9579332"/>
                  </a:ext>
                </a:extLst>
              </a:tr>
              <a:tr h="0">
                <a:tc gridSpan="2">
                  <a:txBody>
                    <a:bodyPr/>
                    <a:lstStyle/>
                    <a:p>
                      <a:pPr algn="ctr" fontAlgn="b"/>
                      <a:r>
                        <a:rPr lang="en-US" sz="1100" b="1" i="0" u="none" strike="noStrike" dirty="0">
                          <a:solidFill>
                            <a:srgbClr val="000000"/>
                          </a:solidFill>
                          <a:effectLst/>
                          <a:latin typeface="Times New Roman" panose="02020603050405020304" pitchFamily="18" charset="0"/>
                        </a:rPr>
                        <a:t>Total Average</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100" b="1" i="0" u="none" strike="noStrike" dirty="0">
                          <a:solidFill>
                            <a:srgbClr val="000000"/>
                          </a:solidFill>
                          <a:effectLst/>
                          <a:latin typeface="Times New Roman" panose="02020603050405020304" pitchFamily="18" charset="0"/>
                        </a:rPr>
                        <a:t>0.0550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dirty="0">
                          <a:solidFill>
                            <a:srgbClr val="000000"/>
                          </a:solidFill>
                          <a:effectLst/>
                          <a:latin typeface="Times New Roman" panose="02020603050405020304" pitchFamily="18" charset="0"/>
                        </a:rPr>
                        <a:t>0.0411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a:solidFill>
                            <a:srgbClr val="000000"/>
                          </a:solidFill>
                          <a:effectLst/>
                          <a:latin typeface="Times New Roman" panose="02020603050405020304" pitchFamily="18" charset="0"/>
                        </a:rPr>
                        <a:t>0.2676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a:solidFill>
                            <a:srgbClr val="000000"/>
                          </a:solidFill>
                          <a:effectLst/>
                          <a:latin typeface="Times New Roman" panose="02020603050405020304" pitchFamily="18" charset="0"/>
                        </a:rPr>
                        <a:t>0.0464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a:solidFill>
                            <a:srgbClr val="000000"/>
                          </a:solidFill>
                          <a:effectLst/>
                          <a:latin typeface="Times New Roman" panose="02020603050405020304" pitchFamily="18" charset="0"/>
                        </a:rPr>
                        <a:t>0.0323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a:solidFill>
                            <a:srgbClr val="000000"/>
                          </a:solidFill>
                          <a:effectLst/>
                          <a:latin typeface="Times New Roman" panose="02020603050405020304" pitchFamily="18" charset="0"/>
                        </a:rPr>
                        <a:t>-3.9143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a:solidFill>
                            <a:srgbClr val="000000"/>
                          </a:solidFill>
                          <a:effectLst/>
                          <a:latin typeface="Times New Roman" panose="02020603050405020304" pitchFamily="18" charset="0"/>
                        </a:rPr>
                        <a:t>0.0477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a:solidFill>
                            <a:srgbClr val="000000"/>
                          </a:solidFill>
                          <a:effectLst/>
                          <a:latin typeface="Times New Roman" panose="02020603050405020304" pitchFamily="18" charset="0"/>
                        </a:rPr>
                        <a:t>0.0336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a:solidFill>
                            <a:srgbClr val="000000"/>
                          </a:solidFill>
                          <a:effectLst/>
                          <a:latin typeface="Times New Roman" panose="02020603050405020304" pitchFamily="18" charset="0"/>
                        </a:rPr>
                        <a:t>-0.2026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dirty="0">
                          <a:solidFill>
                            <a:srgbClr val="000000"/>
                          </a:solidFill>
                          <a:effectLst/>
                          <a:latin typeface="Times New Roman" panose="02020603050405020304" pitchFamily="18" charset="0"/>
                        </a:rPr>
                        <a:t>0.0455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a:solidFill>
                            <a:srgbClr val="000000"/>
                          </a:solidFill>
                          <a:effectLst/>
                          <a:latin typeface="Times New Roman" panose="02020603050405020304" pitchFamily="18" charset="0"/>
                        </a:rPr>
                        <a:t>0.0319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a:solidFill>
                            <a:srgbClr val="000000"/>
                          </a:solidFill>
                          <a:effectLst/>
                          <a:latin typeface="Times New Roman" panose="02020603050405020304" pitchFamily="18" charset="0"/>
                        </a:rPr>
                        <a:t>-3.5665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a:solidFill>
                            <a:srgbClr val="000000"/>
                          </a:solidFill>
                          <a:effectLst/>
                          <a:latin typeface="Times New Roman" panose="02020603050405020304" pitchFamily="18" charset="0"/>
                        </a:rPr>
                        <a:t>0.0474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a:solidFill>
                            <a:srgbClr val="000000"/>
                          </a:solidFill>
                          <a:effectLst/>
                          <a:latin typeface="Times New Roman" panose="02020603050405020304" pitchFamily="18" charset="0"/>
                        </a:rPr>
                        <a:t>0.0332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100" b="1" i="0" u="none" strike="noStrike" dirty="0">
                          <a:solidFill>
                            <a:srgbClr val="000000"/>
                          </a:solidFill>
                          <a:effectLst/>
                          <a:latin typeface="Times New Roman" panose="02020603050405020304" pitchFamily="18" charset="0"/>
                        </a:rPr>
                        <a:t>-1.0871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706666625"/>
                  </a:ext>
                </a:extLst>
              </a:tr>
            </a:tbl>
          </a:graphicData>
        </a:graphic>
      </p:graphicFrame>
      <p:graphicFrame>
        <p:nvGraphicFramePr>
          <p:cNvPr id="18" name="Table 17">
            <a:extLst>
              <a:ext uri="{FF2B5EF4-FFF2-40B4-BE49-F238E27FC236}">
                <a16:creationId xmlns:a16="http://schemas.microsoft.com/office/drawing/2014/main" id="{A8AA1699-CA22-4596-BD16-3257F7794093}"/>
              </a:ext>
            </a:extLst>
          </p:cNvPr>
          <p:cNvGraphicFramePr>
            <a:graphicFrameLocks noGrp="1"/>
          </p:cNvGraphicFramePr>
          <p:nvPr>
            <p:extLst>
              <p:ext uri="{D42A27DB-BD31-4B8C-83A1-F6EECF244321}">
                <p14:modId xmlns:p14="http://schemas.microsoft.com/office/powerpoint/2010/main" val="4283834743"/>
              </p:ext>
            </p:extLst>
          </p:nvPr>
        </p:nvGraphicFramePr>
        <p:xfrm>
          <a:off x="2089802" y="5185685"/>
          <a:ext cx="4605372" cy="944880"/>
        </p:xfrm>
        <a:graphic>
          <a:graphicData uri="http://schemas.openxmlformats.org/drawingml/2006/table">
            <a:tbl>
              <a:tblPr/>
              <a:tblGrid>
                <a:gridCol w="908752">
                  <a:extLst>
                    <a:ext uri="{9D8B030D-6E8A-4147-A177-3AD203B41FA5}">
                      <a16:colId xmlns:a16="http://schemas.microsoft.com/office/drawing/2014/main" val="2849992932"/>
                    </a:ext>
                  </a:extLst>
                </a:gridCol>
                <a:gridCol w="739324">
                  <a:extLst>
                    <a:ext uri="{9D8B030D-6E8A-4147-A177-3AD203B41FA5}">
                      <a16:colId xmlns:a16="http://schemas.microsoft.com/office/drawing/2014/main" val="3744520925"/>
                    </a:ext>
                  </a:extLst>
                </a:gridCol>
                <a:gridCol w="739324">
                  <a:extLst>
                    <a:ext uri="{9D8B030D-6E8A-4147-A177-3AD203B41FA5}">
                      <a16:colId xmlns:a16="http://schemas.microsoft.com/office/drawing/2014/main" val="3899301962"/>
                    </a:ext>
                  </a:extLst>
                </a:gridCol>
                <a:gridCol w="739324">
                  <a:extLst>
                    <a:ext uri="{9D8B030D-6E8A-4147-A177-3AD203B41FA5}">
                      <a16:colId xmlns:a16="http://schemas.microsoft.com/office/drawing/2014/main" val="1949756369"/>
                    </a:ext>
                  </a:extLst>
                </a:gridCol>
                <a:gridCol w="739324">
                  <a:extLst>
                    <a:ext uri="{9D8B030D-6E8A-4147-A177-3AD203B41FA5}">
                      <a16:colId xmlns:a16="http://schemas.microsoft.com/office/drawing/2014/main" val="419455863"/>
                    </a:ext>
                  </a:extLst>
                </a:gridCol>
                <a:gridCol w="739324">
                  <a:extLst>
                    <a:ext uri="{9D8B030D-6E8A-4147-A177-3AD203B41FA5}">
                      <a16:colId xmlns:a16="http://schemas.microsoft.com/office/drawing/2014/main" val="3626000333"/>
                    </a:ext>
                  </a:extLst>
                </a:gridCol>
              </a:tblGrid>
              <a:tr h="236220">
                <a:tc>
                  <a:txBody>
                    <a:bodyPr/>
                    <a:lstStyle/>
                    <a:p>
                      <a:pPr algn="ctr" fontAlgn="ctr"/>
                      <a:r>
                        <a:rPr lang="en-US" sz="1800" b="1" i="0" u="none" strike="noStrike" dirty="0">
                          <a:solidFill>
                            <a:srgbClr val="000000"/>
                          </a:solidFill>
                          <a:effectLst/>
                          <a:latin typeface="Times New Roman" panose="02020603050405020304" pitchFamily="18" charset="0"/>
                        </a:rPr>
                        <a:t>Forecast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Times New Roman" panose="02020603050405020304" pitchFamily="18" charset="0"/>
                        </a:rPr>
                        <a:t>Persist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Times New Roman" panose="02020603050405020304" pitchFamily="18" charset="0"/>
                        </a:rPr>
                        <a:t> NAR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Times New Roman" panose="02020603050405020304" pitchFamily="18" charset="0"/>
                        </a:rPr>
                        <a:t>ARIMA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Times New Roman" panose="02020603050405020304" pitchFamily="18" charset="0"/>
                        </a:rPr>
                        <a:t>ANN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1" i="0" u="none" strike="noStrike" dirty="0">
                          <a:solidFill>
                            <a:srgbClr val="000000"/>
                          </a:solidFill>
                          <a:effectLst/>
                          <a:latin typeface="Times New Roman" panose="02020603050405020304" pitchFamily="18" charset="0"/>
                        </a:rPr>
                        <a:t>ELM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6862226"/>
                  </a:ext>
                </a:extLst>
              </a:tr>
              <a:tr h="198120">
                <a:tc>
                  <a:txBody>
                    <a:bodyPr/>
                    <a:lstStyle/>
                    <a:p>
                      <a:pPr algn="ctr" fontAlgn="ctr"/>
                      <a:r>
                        <a:rPr lang="en-US" sz="1400" b="1" i="0" u="none" strike="noStrike" dirty="0" err="1">
                          <a:solidFill>
                            <a:srgbClr val="000000"/>
                          </a:solidFill>
                          <a:effectLst/>
                          <a:latin typeface="Times New Roman" panose="02020603050405020304" pitchFamily="18" charset="0"/>
                        </a:rPr>
                        <a:t>RMSE</a:t>
                      </a:r>
                      <a:r>
                        <a:rPr lang="en-US" sz="1400" b="1" i="0" u="none" strike="noStrike" baseline="-25000" dirty="0" err="1">
                          <a:solidFill>
                            <a:srgbClr val="000000"/>
                          </a:solidFill>
                          <a:effectLst/>
                          <a:latin typeface="Times New Roman" panose="02020603050405020304" pitchFamily="18" charset="0"/>
                        </a:rPr>
                        <a:t>avg</a:t>
                      </a:r>
                      <a:endParaRPr lang="en-US" sz="1400" b="1" i="0" u="none" strike="noStrike" baseline="-25000" dirty="0">
                        <a:solidFill>
                          <a:srgbClr val="000000"/>
                        </a:solidFill>
                        <a:effectLst/>
                        <a:latin typeface="Times New Roman" panose="02020603050405020304" pitchFamily="18"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panose="02020603050405020304" pitchFamily="18" charset="0"/>
                        </a:rPr>
                        <a:t>0.0550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Times New Roman" panose="02020603050405020304" pitchFamily="18" charset="0"/>
                        </a:rPr>
                        <a:t>0.0464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Times New Roman" panose="02020603050405020304" pitchFamily="18" charset="0"/>
                        </a:rPr>
                        <a:t>0.0477</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dirty="0">
                          <a:solidFill>
                            <a:srgbClr val="000000"/>
                          </a:solidFill>
                          <a:effectLst/>
                          <a:latin typeface="Times New Roman" panose="02020603050405020304" pitchFamily="18" charset="0"/>
                        </a:rPr>
                        <a:t>0.0455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Times New Roman" panose="02020603050405020304" pitchFamily="18" charset="0"/>
                        </a:rPr>
                        <a:t>0.0474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5675713"/>
                  </a:ext>
                </a:extLst>
              </a:tr>
              <a:tr h="182880">
                <a:tc>
                  <a:txBody>
                    <a:bodyPr/>
                    <a:lstStyle/>
                    <a:p>
                      <a:pPr algn="ctr" fontAlgn="ctr"/>
                      <a:r>
                        <a:rPr lang="en-US" sz="1400" b="1" i="0" u="none" strike="noStrike" dirty="0" err="1">
                          <a:solidFill>
                            <a:srgbClr val="000000"/>
                          </a:solidFill>
                          <a:effectLst/>
                          <a:latin typeface="Times New Roman" panose="02020603050405020304" pitchFamily="18" charset="0"/>
                        </a:rPr>
                        <a:t>MAE</a:t>
                      </a:r>
                      <a:r>
                        <a:rPr lang="en-US" sz="1400" b="1" i="0" u="none" strike="noStrike" baseline="-25000" dirty="0" err="1">
                          <a:solidFill>
                            <a:srgbClr val="000000"/>
                          </a:solidFill>
                          <a:effectLst/>
                          <a:latin typeface="Times New Roman" panose="02020603050405020304" pitchFamily="18" charset="0"/>
                        </a:rPr>
                        <a:t>avg</a:t>
                      </a:r>
                      <a:endParaRPr lang="en-US" sz="1400" b="1" i="0" u="none" strike="noStrike" baseline="-25000" dirty="0">
                        <a:solidFill>
                          <a:srgbClr val="000000"/>
                        </a:solidFill>
                        <a:effectLst/>
                        <a:latin typeface="Times New Roman" panose="02020603050405020304" pitchFamily="18"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panose="02020603050405020304" pitchFamily="18" charset="0"/>
                        </a:rPr>
                        <a:t>0.0411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Times New Roman" panose="02020603050405020304" pitchFamily="18" charset="0"/>
                        </a:rPr>
                        <a:t>0.0323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Times New Roman" panose="02020603050405020304" pitchFamily="18" charset="0"/>
                        </a:rPr>
                        <a:t>0.0336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dirty="0">
                          <a:solidFill>
                            <a:srgbClr val="000000"/>
                          </a:solidFill>
                          <a:effectLst/>
                          <a:latin typeface="Times New Roman" panose="02020603050405020304" pitchFamily="18" charset="0"/>
                        </a:rPr>
                        <a:t>0.0319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Times New Roman" panose="02020603050405020304" pitchFamily="18" charset="0"/>
                        </a:rPr>
                        <a:t>0.0332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83802040"/>
                  </a:ext>
                </a:extLst>
              </a:tr>
              <a:tr h="182880">
                <a:tc>
                  <a:txBody>
                    <a:bodyPr/>
                    <a:lstStyle/>
                    <a:p>
                      <a:pPr algn="ctr" fontAlgn="ctr"/>
                      <a:r>
                        <a:rPr lang="en-US" sz="1400" b="1" i="0" u="none" strike="noStrike" dirty="0" err="1">
                          <a:solidFill>
                            <a:srgbClr val="000000"/>
                          </a:solidFill>
                          <a:effectLst/>
                          <a:latin typeface="Times New Roman" panose="02020603050405020304" pitchFamily="18" charset="0"/>
                        </a:rPr>
                        <a:t>BIAS</a:t>
                      </a:r>
                      <a:r>
                        <a:rPr lang="en-US" sz="1400" b="1" i="0" u="none" strike="noStrike" baseline="-25000" dirty="0" err="1">
                          <a:solidFill>
                            <a:srgbClr val="000000"/>
                          </a:solidFill>
                          <a:effectLst/>
                          <a:latin typeface="Times New Roman" panose="02020603050405020304" pitchFamily="18" charset="0"/>
                        </a:rPr>
                        <a:t>avg</a:t>
                      </a:r>
                      <a:endParaRPr lang="en-US" sz="1400" b="1" i="0" u="none" strike="noStrike" baseline="-25000" dirty="0">
                        <a:solidFill>
                          <a:srgbClr val="000000"/>
                        </a:solidFill>
                        <a:effectLst/>
                        <a:latin typeface="Times New Roman" panose="02020603050405020304" pitchFamily="18" charset="0"/>
                      </a:endParaRP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i="0" u="none" strike="noStrike" dirty="0">
                          <a:solidFill>
                            <a:srgbClr val="000000"/>
                          </a:solidFill>
                          <a:effectLst/>
                          <a:latin typeface="Times New Roman" panose="02020603050405020304" pitchFamily="18" charset="0"/>
                        </a:rPr>
                        <a:t>0.2676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Times New Roman" panose="02020603050405020304" pitchFamily="18" charset="0"/>
                        </a:rPr>
                        <a:t>-3.9143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1" i="0" u="none" strike="noStrike" dirty="0">
                          <a:solidFill>
                            <a:srgbClr val="000000"/>
                          </a:solidFill>
                          <a:effectLst/>
                          <a:latin typeface="Times New Roman" panose="02020603050405020304" pitchFamily="18" charset="0"/>
                        </a:rPr>
                        <a:t>-0.2026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Times New Roman" panose="02020603050405020304" pitchFamily="18" charset="0"/>
                        </a:rPr>
                        <a:t>-3.5665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Times New Roman" panose="02020603050405020304" pitchFamily="18" charset="0"/>
                        </a:rPr>
                        <a:t>-1.0871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19337845"/>
                  </a:ext>
                </a:extLst>
              </a:tr>
            </a:tbl>
          </a:graphicData>
        </a:graphic>
      </p:graphicFrame>
      <p:sp>
        <p:nvSpPr>
          <p:cNvPr id="12" name="Rectangle 11">
            <a:extLst>
              <a:ext uri="{FF2B5EF4-FFF2-40B4-BE49-F238E27FC236}">
                <a16:creationId xmlns:a16="http://schemas.microsoft.com/office/drawing/2014/main" id="{6167A172-897A-4416-B7A1-38FF47AE07AD}"/>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FB9C652B-792F-4D30-9D1B-5DAC4A70D826}"/>
              </a:ext>
            </a:extLst>
          </p:cNvPr>
          <p:cNvSpPr>
            <a:spLocks noGrp="1"/>
          </p:cNvSpPr>
          <p:nvPr>
            <p:ph type="sldNum" sz="quarter" idx="12"/>
          </p:nvPr>
        </p:nvSpPr>
        <p:spPr/>
        <p:txBody>
          <a:bodyPr/>
          <a:lstStyle/>
          <a:p>
            <a:fld id="{DE7368CD-0EFD-4356-BCD4-9FE5F856A1D8}" type="slidenum">
              <a:rPr lang="en-US" smtClean="0"/>
              <a:t>47</a:t>
            </a:fld>
            <a:endParaRPr lang="en-US"/>
          </a:p>
        </p:txBody>
      </p:sp>
      <p:sp>
        <p:nvSpPr>
          <p:cNvPr id="20" name="Rectangle 19">
            <a:extLst>
              <a:ext uri="{FF2B5EF4-FFF2-40B4-BE49-F238E27FC236}">
                <a16:creationId xmlns:a16="http://schemas.microsoft.com/office/drawing/2014/main" id="{7A49D54F-53B7-45C0-AD69-ADA1BEC6EFCD}"/>
              </a:ext>
            </a:extLst>
          </p:cNvPr>
          <p:cNvSpPr/>
          <p:nvPr/>
        </p:nvSpPr>
        <p:spPr>
          <a:xfrm>
            <a:off x="7282543" y="86745"/>
            <a:ext cx="175985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Intra-Hour Forecasts</a:t>
            </a:r>
          </a:p>
        </p:txBody>
      </p:sp>
      <p:sp>
        <p:nvSpPr>
          <p:cNvPr id="4" name="Rectangle 3">
            <a:extLst>
              <a:ext uri="{FF2B5EF4-FFF2-40B4-BE49-F238E27FC236}">
                <a16:creationId xmlns:a16="http://schemas.microsoft.com/office/drawing/2014/main" id="{90AE80E5-655A-4E9D-887B-40E7F9C22693}"/>
              </a:ext>
            </a:extLst>
          </p:cNvPr>
          <p:cNvSpPr/>
          <p:nvPr/>
        </p:nvSpPr>
        <p:spPr>
          <a:xfrm>
            <a:off x="689985" y="4802214"/>
            <a:ext cx="7764030" cy="369332"/>
          </a:xfrm>
          <a:prstGeom prst="rect">
            <a:avLst/>
          </a:prstGeom>
        </p:spPr>
        <p:txBody>
          <a:bodyPr wrap="square">
            <a:spAutoFit/>
          </a:bodyPr>
          <a:lstStyle/>
          <a:p>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The aggregated* evaluation of the individual intra-hourly forecasts of solar power</a:t>
            </a:r>
            <a:endParaRPr lang="en-US"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A2F5879E-ABC0-444D-AD28-0604C904FA11}"/>
              </a:ext>
            </a:extLst>
          </p:cNvPr>
          <p:cNvSpPr/>
          <p:nvPr/>
        </p:nvSpPr>
        <p:spPr>
          <a:xfrm>
            <a:off x="32657" y="703765"/>
            <a:ext cx="5110843"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The individual intra-hourly forecasts of solar power</a:t>
            </a:r>
          </a:p>
        </p:txBody>
      </p:sp>
      <p:sp>
        <p:nvSpPr>
          <p:cNvPr id="7" name="Rectangle 6">
            <a:extLst>
              <a:ext uri="{FF2B5EF4-FFF2-40B4-BE49-F238E27FC236}">
                <a16:creationId xmlns:a16="http://schemas.microsoft.com/office/drawing/2014/main" id="{62E492FF-9BE5-4C0E-BADF-4801AC0BB024}"/>
              </a:ext>
            </a:extLst>
          </p:cNvPr>
          <p:cNvSpPr/>
          <p:nvPr/>
        </p:nvSpPr>
        <p:spPr>
          <a:xfrm>
            <a:off x="94237" y="6328073"/>
            <a:ext cx="7764029" cy="307777"/>
          </a:xfrm>
          <a:prstGeom prst="rect">
            <a:avLst/>
          </a:prstGeom>
        </p:spPr>
        <p:txBody>
          <a:bodyPr wrap="square">
            <a:spAutoFit/>
          </a:bodyPr>
          <a:lstStyle/>
          <a:p>
            <a:r>
              <a:rPr lang="en-US" sz="1400"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*Aggregation is conducted by taking the average of the evaluating values of all 3 horizons and 3 sites.</a:t>
            </a:r>
            <a:endParaRPr lang="en-US" sz="1400" dirty="0"/>
          </a:p>
        </p:txBody>
      </p:sp>
      <p:sp>
        <p:nvSpPr>
          <p:cNvPr id="21" name="Rectangle 20">
            <a:extLst>
              <a:ext uri="{FF2B5EF4-FFF2-40B4-BE49-F238E27FC236}">
                <a16:creationId xmlns:a16="http://schemas.microsoft.com/office/drawing/2014/main" id="{00A4815F-9C39-4658-83A5-F58BEF1512C7}"/>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Tree>
    <p:extLst>
      <p:ext uri="{BB962C8B-B14F-4D97-AF65-F5344CB8AC3E}">
        <p14:creationId xmlns:p14="http://schemas.microsoft.com/office/powerpoint/2010/main" val="24667185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211F43-C62C-40FF-88F0-2EB719A77285}"/>
              </a:ext>
            </a:extLst>
          </p:cNvPr>
          <p:cNvPicPr>
            <a:picLocks noChangeAspect="1"/>
          </p:cNvPicPr>
          <p:nvPr/>
        </p:nvPicPr>
        <p:blipFill>
          <a:blip r:embed="rId2"/>
          <a:stretch>
            <a:fillRect/>
          </a:stretch>
        </p:blipFill>
        <p:spPr>
          <a:xfrm>
            <a:off x="2156405" y="566616"/>
            <a:ext cx="4445137" cy="5556571"/>
          </a:xfrm>
          <a:prstGeom prst="rect">
            <a:avLst/>
          </a:prstGeom>
        </p:spPr>
      </p:pic>
      <p:sp>
        <p:nvSpPr>
          <p:cNvPr id="4" name="Rectangle 3">
            <a:extLst>
              <a:ext uri="{FF2B5EF4-FFF2-40B4-BE49-F238E27FC236}">
                <a16:creationId xmlns:a16="http://schemas.microsoft.com/office/drawing/2014/main" id="{5378AB5B-6F04-4DB2-99E7-4DD97848F937}"/>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471F8276-A313-4223-8C45-4819522AA8CD}"/>
              </a:ext>
            </a:extLst>
          </p:cNvPr>
          <p:cNvSpPr>
            <a:spLocks noGrp="1"/>
          </p:cNvSpPr>
          <p:nvPr>
            <p:ph type="sldNum" sz="quarter" idx="12"/>
          </p:nvPr>
        </p:nvSpPr>
        <p:spPr/>
        <p:txBody>
          <a:bodyPr/>
          <a:lstStyle/>
          <a:p>
            <a:fld id="{DE7368CD-0EFD-4356-BCD4-9FE5F856A1D8}" type="slidenum">
              <a:rPr lang="en-US" smtClean="0"/>
              <a:t>48</a:t>
            </a:fld>
            <a:endParaRPr lang="en-US"/>
          </a:p>
        </p:txBody>
      </p:sp>
      <p:sp>
        <p:nvSpPr>
          <p:cNvPr id="2" name="Rectangle 1">
            <a:extLst>
              <a:ext uri="{FF2B5EF4-FFF2-40B4-BE49-F238E27FC236}">
                <a16:creationId xmlns:a16="http://schemas.microsoft.com/office/drawing/2014/main" id="{113BD6D2-3513-4EF9-9A2B-86328E9D1B3B}"/>
              </a:ext>
            </a:extLst>
          </p:cNvPr>
          <p:cNvSpPr/>
          <p:nvPr/>
        </p:nvSpPr>
        <p:spPr>
          <a:xfrm>
            <a:off x="1118122" y="6157771"/>
            <a:ext cx="6521701" cy="660309"/>
          </a:xfrm>
          <a:prstGeom prst="rect">
            <a:avLst/>
          </a:prstGeom>
        </p:spPr>
        <p:txBody>
          <a:bodyPr wrap="square">
            <a:spAutoFit/>
          </a:bodyPr>
          <a:lstStyle/>
          <a:p>
            <a:pPr marL="6985" marR="15875" indent="0" algn="ctr">
              <a:lnSpc>
                <a:spcPct val="106000"/>
              </a:lnSpc>
              <a:spcBef>
                <a:spcPts val="0"/>
              </a:spcBef>
              <a:spcAft>
                <a:spcPts val="3415"/>
              </a:spcAft>
            </a:pP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Block diagram of the </a:t>
            </a:r>
            <a:r>
              <a:rPr lang="en-US"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adjusting approach</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for intra-hour forecasts of solar power and ramp events</a:t>
            </a:r>
          </a:p>
        </p:txBody>
      </p:sp>
      <p:sp>
        <p:nvSpPr>
          <p:cNvPr id="9" name="Rectangle 8">
            <a:extLst>
              <a:ext uri="{FF2B5EF4-FFF2-40B4-BE49-F238E27FC236}">
                <a16:creationId xmlns:a16="http://schemas.microsoft.com/office/drawing/2014/main" id="{0E795DEF-A8F9-4263-9B88-7AEFF5A3D6E8}"/>
              </a:ext>
            </a:extLst>
          </p:cNvPr>
          <p:cNvSpPr/>
          <p:nvPr/>
        </p:nvSpPr>
        <p:spPr>
          <a:xfrm>
            <a:off x="7282543" y="86745"/>
            <a:ext cx="175985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Intra-Hour Forecasts</a:t>
            </a:r>
          </a:p>
        </p:txBody>
      </p:sp>
      <p:sp>
        <p:nvSpPr>
          <p:cNvPr id="10" name="Text Placeholder 19">
            <a:extLst>
              <a:ext uri="{FF2B5EF4-FFF2-40B4-BE49-F238E27FC236}">
                <a16:creationId xmlns:a16="http://schemas.microsoft.com/office/drawing/2014/main" id="{2F0382F7-2EBA-4CF2-9BFD-CC7D73A136DA}"/>
              </a:ext>
            </a:extLst>
          </p:cNvPr>
          <p:cNvSpPr txBox="1">
            <a:spLocks/>
          </p:cNvSpPr>
          <p:nvPr/>
        </p:nvSpPr>
        <p:spPr>
          <a:xfrm>
            <a:off x="50783" y="588658"/>
            <a:ext cx="2105622" cy="1222214"/>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defRPr/>
            </a:pPr>
            <a:r>
              <a:rPr lang="en-US" sz="1800" dirty="0">
                <a:latin typeface="Times New Roman" panose="02020603050405020304" pitchFamily="18" charset="0"/>
                <a:cs typeface="Times New Roman" panose="02020603050405020304" pitchFamily="18" charset="0"/>
              </a:rPr>
              <a:t>Implementing the </a:t>
            </a:r>
            <a:r>
              <a:rPr lang="en-US" sz="1800" b="1" dirty="0">
                <a:latin typeface="Times New Roman" panose="02020603050405020304" pitchFamily="18" charset="0"/>
                <a:cs typeface="Times New Roman" panose="02020603050405020304" pitchFamily="18" charset="0"/>
              </a:rPr>
              <a:t>adjusting approach </a:t>
            </a:r>
            <a:r>
              <a:rPr lang="en-US" sz="1800" dirty="0">
                <a:latin typeface="Times New Roman" panose="02020603050405020304" pitchFamily="18" charset="0"/>
                <a:cs typeface="Times New Roman" panose="02020603050405020304" pitchFamily="18" charset="0"/>
              </a:rPr>
              <a:t>to forecasts solar power ramp events</a:t>
            </a:r>
          </a:p>
        </p:txBody>
      </p:sp>
      <p:sp>
        <p:nvSpPr>
          <p:cNvPr id="12" name="Rectangle 11">
            <a:extLst>
              <a:ext uri="{FF2B5EF4-FFF2-40B4-BE49-F238E27FC236}">
                <a16:creationId xmlns:a16="http://schemas.microsoft.com/office/drawing/2014/main" id="{9B7E9935-C590-4B92-9C8B-CB4EBE5D1F6F}"/>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Tree>
    <p:extLst>
      <p:ext uri="{BB962C8B-B14F-4D97-AF65-F5344CB8AC3E}">
        <p14:creationId xmlns:p14="http://schemas.microsoft.com/office/powerpoint/2010/main" val="27199531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FC4E3E6-F980-4BAE-AAE5-3AB60E1F6919}"/>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8" name="Slide Number Placeholder 17">
            <a:extLst>
              <a:ext uri="{FF2B5EF4-FFF2-40B4-BE49-F238E27FC236}">
                <a16:creationId xmlns:a16="http://schemas.microsoft.com/office/drawing/2014/main" id="{0888D900-121B-473C-8A51-13B7E7C2FD78}"/>
              </a:ext>
            </a:extLst>
          </p:cNvPr>
          <p:cNvSpPr>
            <a:spLocks noGrp="1"/>
          </p:cNvSpPr>
          <p:nvPr>
            <p:ph type="sldNum" sz="quarter" idx="12"/>
          </p:nvPr>
        </p:nvSpPr>
        <p:spPr>
          <a:xfrm>
            <a:off x="6989889" y="6351667"/>
            <a:ext cx="2057400" cy="365125"/>
          </a:xfrm>
        </p:spPr>
        <p:txBody>
          <a:bodyPr/>
          <a:lstStyle/>
          <a:p>
            <a:fld id="{DE7368CD-0EFD-4356-BCD4-9FE5F856A1D8}" type="slidenum">
              <a:rPr lang="en-US" smtClean="0"/>
              <a:t>49</a:t>
            </a:fld>
            <a:endParaRPr lang="en-US" dirty="0"/>
          </a:p>
        </p:txBody>
      </p:sp>
      <p:sp>
        <p:nvSpPr>
          <p:cNvPr id="7" name="Rectangle 6">
            <a:extLst>
              <a:ext uri="{FF2B5EF4-FFF2-40B4-BE49-F238E27FC236}">
                <a16:creationId xmlns:a16="http://schemas.microsoft.com/office/drawing/2014/main" id="{D4B05E5D-3855-44AC-B6E8-FA1B6D553001}"/>
              </a:ext>
            </a:extLst>
          </p:cNvPr>
          <p:cNvSpPr/>
          <p:nvPr/>
        </p:nvSpPr>
        <p:spPr>
          <a:xfrm>
            <a:off x="7282543" y="86745"/>
            <a:ext cx="175985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Intra-Hour Forecasts</a:t>
            </a:r>
          </a:p>
        </p:txBody>
      </p:sp>
      <p:graphicFrame>
        <p:nvGraphicFramePr>
          <p:cNvPr id="10" name="Chart 9">
            <a:extLst>
              <a:ext uri="{FF2B5EF4-FFF2-40B4-BE49-F238E27FC236}">
                <a16:creationId xmlns:a16="http://schemas.microsoft.com/office/drawing/2014/main" id="{4A493D81-DF9C-446F-8039-4ED9EE4EB08A}"/>
              </a:ext>
            </a:extLst>
          </p:cNvPr>
          <p:cNvGraphicFramePr>
            <a:graphicFrameLocks/>
          </p:cNvGraphicFramePr>
          <p:nvPr>
            <p:extLst>
              <p:ext uri="{D42A27DB-BD31-4B8C-83A1-F6EECF244321}">
                <p14:modId xmlns:p14="http://schemas.microsoft.com/office/powerpoint/2010/main" val="3036386120"/>
              </p:ext>
            </p:extLst>
          </p:nvPr>
        </p:nvGraphicFramePr>
        <p:xfrm>
          <a:off x="583016" y="822324"/>
          <a:ext cx="7788931" cy="2606676"/>
        </p:xfrm>
        <a:graphic>
          <a:graphicData uri="http://schemas.openxmlformats.org/drawingml/2006/chart">
            <c:chart xmlns:c="http://schemas.openxmlformats.org/drawingml/2006/chart" xmlns:r="http://schemas.openxmlformats.org/officeDocument/2006/relationships" r:id="rId2"/>
          </a:graphicData>
        </a:graphic>
      </p:graphicFrame>
      <p:sp>
        <p:nvSpPr>
          <p:cNvPr id="5" name="Rectangle 4">
            <a:extLst>
              <a:ext uri="{FF2B5EF4-FFF2-40B4-BE49-F238E27FC236}">
                <a16:creationId xmlns:a16="http://schemas.microsoft.com/office/drawing/2014/main" id="{313C962D-921E-445C-BD27-D0F02018EB1D}"/>
              </a:ext>
            </a:extLst>
          </p:cNvPr>
          <p:cNvSpPr/>
          <p:nvPr/>
        </p:nvSpPr>
        <p:spPr>
          <a:xfrm>
            <a:off x="101599" y="490032"/>
            <a:ext cx="9042401" cy="338554"/>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Average improvements of the combined forecasts by the adjusting approach with respect to other forecasts</a:t>
            </a:r>
          </a:p>
        </p:txBody>
      </p:sp>
      <p:sp>
        <p:nvSpPr>
          <p:cNvPr id="12" name="Rectangle 11">
            <a:extLst>
              <a:ext uri="{FF2B5EF4-FFF2-40B4-BE49-F238E27FC236}">
                <a16:creationId xmlns:a16="http://schemas.microsoft.com/office/drawing/2014/main" id="{615CC976-417C-4341-90FB-DC019ED2D973}"/>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graphicFrame>
        <p:nvGraphicFramePr>
          <p:cNvPr id="11" name="Table 10">
            <a:extLst>
              <a:ext uri="{FF2B5EF4-FFF2-40B4-BE49-F238E27FC236}">
                <a16:creationId xmlns:a16="http://schemas.microsoft.com/office/drawing/2014/main" id="{4FC0C438-248A-43DF-A066-4D8E54C02E4C}"/>
              </a:ext>
            </a:extLst>
          </p:cNvPr>
          <p:cNvGraphicFramePr>
            <a:graphicFrameLocks noGrp="1"/>
          </p:cNvGraphicFramePr>
          <p:nvPr>
            <p:extLst>
              <p:ext uri="{D42A27DB-BD31-4B8C-83A1-F6EECF244321}">
                <p14:modId xmlns:p14="http://schemas.microsoft.com/office/powerpoint/2010/main" val="1045110362"/>
              </p:ext>
            </p:extLst>
          </p:nvPr>
        </p:nvGraphicFramePr>
        <p:xfrm>
          <a:off x="1009227" y="3434785"/>
          <a:ext cx="7153245" cy="3261360"/>
        </p:xfrm>
        <a:graphic>
          <a:graphicData uri="http://schemas.openxmlformats.org/drawingml/2006/table">
            <a:tbl>
              <a:tblPr/>
              <a:tblGrid>
                <a:gridCol w="888461">
                  <a:extLst>
                    <a:ext uri="{9D8B030D-6E8A-4147-A177-3AD203B41FA5}">
                      <a16:colId xmlns:a16="http://schemas.microsoft.com/office/drawing/2014/main" val="746419820"/>
                    </a:ext>
                  </a:extLst>
                </a:gridCol>
                <a:gridCol w="872596">
                  <a:extLst>
                    <a:ext uri="{9D8B030D-6E8A-4147-A177-3AD203B41FA5}">
                      <a16:colId xmlns:a16="http://schemas.microsoft.com/office/drawing/2014/main" val="2624174244"/>
                    </a:ext>
                  </a:extLst>
                </a:gridCol>
                <a:gridCol w="761538">
                  <a:extLst>
                    <a:ext uri="{9D8B030D-6E8A-4147-A177-3AD203B41FA5}">
                      <a16:colId xmlns:a16="http://schemas.microsoft.com/office/drawing/2014/main" val="995092219"/>
                    </a:ext>
                  </a:extLst>
                </a:gridCol>
                <a:gridCol w="761538">
                  <a:extLst>
                    <a:ext uri="{9D8B030D-6E8A-4147-A177-3AD203B41FA5}">
                      <a16:colId xmlns:a16="http://schemas.microsoft.com/office/drawing/2014/main" val="111403640"/>
                    </a:ext>
                  </a:extLst>
                </a:gridCol>
                <a:gridCol w="761538">
                  <a:extLst>
                    <a:ext uri="{9D8B030D-6E8A-4147-A177-3AD203B41FA5}">
                      <a16:colId xmlns:a16="http://schemas.microsoft.com/office/drawing/2014/main" val="3463923853"/>
                    </a:ext>
                  </a:extLst>
                </a:gridCol>
                <a:gridCol w="761538">
                  <a:extLst>
                    <a:ext uri="{9D8B030D-6E8A-4147-A177-3AD203B41FA5}">
                      <a16:colId xmlns:a16="http://schemas.microsoft.com/office/drawing/2014/main" val="1694491028"/>
                    </a:ext>
                  </a:extLst>
                </a:gridCol>
                <a:gridCol w="761538">
                  <a:extLst>
                    <a:ext uri="{9D8B030D-6E8A-4147-A177-3AD203B41FA5}">
                      <a16:colId xmlns:a16="http://schemas.microsoft.com/office/drawing/2014/main" val="2613911971"/>
                    </a:ext>
                  </a:extLst>
                </a:gridCol>
                <a:gridCol w="761538">
                  <a:extLst>
                    <a:ext uri="{9D8B030D-6E8A-4147-A177-3AD203B41FA5}">
                      <a16:colId xmlns:a16="http://schemas.microsoft.com/office/drawing/2014/main" val="289292969"/>
                    </a:ext>
                  </a:extLst>
                </a:gridCol>
                <a:gridCol w="822960">
                  <a:extLst>
                    <a:ext uri="{9D8B030D-6E8A-4147-A177-3AD203B41FA5}">
                      <a16:colId xmlns:a16="http://schemas.microsoft.com/office/drawing/2014/main" val="2223422657"/>
                    </a:ext>
                  </a:extLst>
                </a:gridCol>
              </a:tblGrid>
              <a:tr h="182880">
                <a:tc rowSpan="2">
                  <a:txBody>
                    <a:bodyPr/>
                    <a:lstStyle/>
                    <a:p>
                      <a:pPr algn="ctr" rtl="0" fontAlgn="ctr"/>
                      <a:r>
                        <a:rPr lang="en-US" sz="1600" b="0" i="0" u="none" strike="noStrike" dirty="0">
                          <a:solidFill>
                            <a:srgbClr val="000000"/>
                          </a:solidFill>
                          <a:effectLst/>
                          <a:latin typeface="Times New Roman" panose="02020603050405020304" pitchFamily="18" charset="0"/>
                        </a:rPr>
                        <a:t>Location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rtl="0" fontAlgn="ctr"/>
                      <a:r>
                        <a:rPr lang="en-US" sz="1600" b="0" i="0" u="none" strike="noStrike" dirty="0">
                          <a:solidFill>
                            <a:srgbClr val="000000"/>
                          </a:solidFill>
                          <a:effectLst/>
                          <a:latin typeface="Times New Roman" panose="02020603050405020304" pitchFamily="18" charset="0"/>
                        </a:rPr>
                        <a:t>Forecast Horizon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7">
                  <a:txBody>
                    <a:bodyPr/>
                    <a:lstStyle/>
                    <a:p>
                      <a:pPr algn="ctr" rtl="0" fontAlgn="ctr"/>
                      <a:r>
                        <a:rPr lang="en-US" sz="1600" b="0" i="0" u="none" strike="noStrike" dirty="0">
                          <a:solidFill>
                            <a:srgbClr val="000000"/>
                          </a:solidFill>
                          <a:effectLst/>
                          <a:latin typeface="Times New Roman" panose="02020603050405020304" pitchFamily="18" charset="0"/>
                        </a:rPr>
                        <a:t>RMSE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93344599"/>
                  </a:ext>
                </a:extLst>
              </a:tr>
              <a:tr h="182880">
                <a:tc vMerge="1">
                  <a:txBody>
                    <a:bodyPr/>
                    <a:lstStyle/>
                    <a:p>
                      <a:endParaRPr lang="en-US"/>
                    </a:p>
                  </a:txBody>
                  <a:tcPr/>
                </a:tc>
                <a:tc vMerge="1">
                  <a:txBody>
                    <a:bodyPr/>
                    <a:lstStyle/>
                    <a:p>
                      <a:endParaRPr lang="en-US"/>
                    </a:p>
                  </a:txBody>
                  <a:tcPr/>
                </a:tc>
                <a:tc>
                  <a:txBody>
                    <a:bodyPr/>
                    <a:lstStyle/>
                    <a:p>
                      <a:pPr algn="ctr" rtl="0" fontAlgn="ctr"/>
                      <a:r>
                        <a:rPr lang="en-US" sz="1600" b="0" i="0" u="none" strike="noStrike" dirty="0">
                          <a:solidFill>
                            <a:srgbClr val="000000"/>
                          </a:solidFill>
                          <a:effectLst/>
                          <a:latin typeface="Times New Roman" panose="02020603050405020304" pitchFamily="18" charset="0"/>
                        </a:rPr>
                        <a:t>Persist.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rgbClr val="000000"/>
                          </a:solidFill>
                          <a:effectLst/>
                          <a:latin typeface="Times New Roman" panose="02020603050405020304" pitchFamily="18" charset="0"/>
                        </a:rPr>
                        <a:t> NAR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a:solidFill>
                            <a:srgbClr val="000000"/>
                          </a:solidFill>
                          <a:effectLst/>
                          <a:latin typeface="Times New Roman" panose="02020603050405020304" pitchFamily="18" charset="0"/>
                        </a:rPr>
                        <a:t>ARIMA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a:solidFill>
                            <a:srgbClr val="000000"/>
                          </a:solidFill>
                          <a:effectLst/>
                          <a:latin typeface="Times New Roman" panose="02020603050405020304" pitchFamily="18" charset="0"/>
                        </a:rPr>
                        <a:t>ANN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a:solidFill>
                            <a:srgbClr val="000000"/>
                          </a:solidFill>
                          <a:effectLst/>
                          <a:latin typeface="Times New Roman" panose="02020603050405020304" pitchFamily="18" charset="0"/>
                        </a:rPr>
                        <a:t>ELM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rgbClr val="000000"/>
                          </a:solidFill>
                          <a:effectLst/>
                          <a:latin typeface="Times New Roman" panose="02020603050405020304" pitchFamily="18" charset="0"/>
                        </a:rPr>
                        <a:t>Simple Average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chemeClr val="tx1"/>
                          </a:solidFill>
                          <a:effectLst/>
                          <a:latin typeface="Times New Roman" panose="02020603050405020304" pitchFamily="18" charset="0"/>
                        </a:rPr>
                        <a:t>Adjusting Approach</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047635562"/>
                  </a:ext>
                </a:extLst>
              </a:tr>
              <a:tr h="182880">
                <a:tc rowSpan="3">
                  <a:txBody>
                    <a:bodyPr/>
                    <a:lstStyle/>
                    <a:p>
                      <a:pPr algn="ctr" fontAlgn="ctr"/>
                      <a:r>
                        <a:rPr lang="en-US" sz="1600" b="0" i="0" u="none" strike="noStrike" dirty="0">
                          <a:solidFill>
                            <a:srgbClr val="000000"/>
                          </a:solidFill>
                          <a:effectLst/>
                          <a:latin typeface="Times New Roman" panose="02020603050405020304" pitchFamily="18" charset="0"/>
                        </a:rPr>
                        <a:t>Golden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rgbClr val="000000"/>
                          </a:solidFill>
                          <a:effectLst/>
                          <a:latin typeface="Times New Roman" panose="02020603050405020304" pitchFamily="18" charset="0"/>
                        </a:rPr>
                        <a:t>15min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rPr>
                        <a:t>0.0344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0.0327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0.0346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0.0344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0.0340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0.0322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chemeClr val="tx1"/>
                          </a:solidFill>
                          <a:effectLst/>
                          <a:latin typeface="Times New Roman" panose="02020603050405020304" pitchFamily="18" charset="0"/>
                        </a:rPr>
                        <a:t>0.0246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125648496"/>
                  </a:ext>
                </a:extLst>
              </a:tr>
              <a:tr h="182880">
                <a:tc vMerge="1">
                  <a:txBody>
                    <a:bodyPr/>
                    <a:lstStyle/>
                    <a:p>
                      <a:endParaRPr lang="en-US"/>
                    </a:p>
                  </a:txBody>
                  <a:tcPr/>
                </a:tc>
                <a:tc>
                  <a:txBody>
                    <a:bodyPr/>
                    <a:lstStyle/>
                    <a:p>
                      <a:pPr algn="ctr" rtl="0" fontAlgn="ctr"/>
                      <a:r>
                        <a:rPr lang="en-US" sz="1600" b="0" i="0" u="none" strike="noStrike" dirty="0">
                          <a:solidFill>
                            <a:srgbClr val="000000"/>
                          </a:solidFill>
                          <a:effectLst/>
                          <a:latin typeface="Times New Roman" panose="02020603050405020304" pitchFamily="18" charset="0"/>
                        </a:rPr>
                        <a:t>30min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0.0481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0.0434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0.0459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0.0432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0.0464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0.0328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chemeClr val="tx1"/>
                          </a:solidFill>
                          <a:effectLst/>
                          <a:latin typeface="Times New Roman" panose="02020603050405020304" pitchFamily="18" charset="0"/>
                        </a:rPr>
                        <a:t>0.0280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840275954"/>
                  </a:ext>
                </a:extLst>
              </a:tr>
              <a:tr h="182880">
                <a:tc vMerge="1">
                  <a:txBody>
                    <a:bodyPr/>
                    <a:lstStyle/>
                    <a:p>
                      <a:endParaRPr lang="en-US"/>
                    </a:p>
                  </a:txBody>
                  <a:tcPr/>
                </a:tc>
                <a:tc>
                  <a:txBody>
                    <a:bodyPr/>
                    <a:lstStyle/>
                    <a:p>
                      <a:pPr algn="ctr" rtl="0" fontAlgn="ctr"/>
                      <a:r>
                        <a:rPr lang="en-US" sz="1600" b="0" i="0" u="none" strike="noStrike" dirty="0">
                          <a:solidFill>
                            <a:srgbClr val="000000"/>
                          </a:solidFill>
                          <a:effectLst/>
                          <a:latin typeface="Times New Roman" panose="02020603050405020304" pitchFamily="18" charset="0"/>
                        </a:rPr>
                        <a:t>60min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0.0715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0.0586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0.0608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0.0571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0.0637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0.0484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dirty="0">
                          <a:solidFill>
                            <a:schemeClr val="tx1"/>
                          </a:solidFill>
                          <a:effectLst/>
                          <a:latin typeface="Times New Roman" panose="02020603050405020304" pitchFamily="18" charset="0"/>
                        </a:rPr>
                        <a:t>0.0453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257298053"/>
                  </a:ext>
                </a:extLst>
              </a:tr>
              <a:tr h="182880">
                <a:tc rowSpan="3">
                  <a:txBody>
                    <a:bodyPr/>
                    <a:lstStyle/>
                    <a:p>
                      <a:pPr algn="ctr" fontAlgn="ctr"/>
                      <a:r>
                        <a:rPr lang="en-US" sz="1600" b="0" i="0" u="none" strike="noStrike" dirty="0">
                          <a:solidFill>
                            <a:srgbClr val="000000"/>
                          </a:solidFill>
                          <a:effectLst/>
                          <a:latin typeface="Times New Roman" panose="02020603050405020304" pitchFamily="18" charset="0"/>
                        </a:rPr>
                        <a:t>Cocoa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rgbClr val="000000"/>
                          </a:solidFill>
                          <a:effectLst/>
                          <a:latin typeface="Times New Roman" panose="02020603050405020304" pitchFamily="18" charset="0"/>
                        </a:rPr>
                        <a:t>15min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0.0389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0.0405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0.0384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0.0408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0.0288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chemeClr val="tx1"/>
                          </a:solidFill>
                          <a:effectLst/>
                          <a:latin typeface="Times New Roman" panose="02020603050405020304" pitchFamily="18" charset="0"/>
                        </a:rPr>
                        <a:t>0.0240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61549325"/>
                  </a:ext>
                </a:extLst>
              </a:tr>
              <a:tr h="182880">
                <a:tc vMerge="1">
                  <a:txBody>
                    <a:bodyPr/>
                    <a:lstStyle/>
                    <a:p>
                      <a:endParaRPr lang="en-US"/>
                    </a:p>
                  </a:txBody>
                  <a:tcPr/>
                </a:tc>
                <a:tc>
                  <a:txBody>
                    <a:bodyPr/>
                    <a:lstStyle/>
                    <a:p>
                      <a:pPr algn="ctr" rtl="0" fontAlgn="ctr"/>
                      <a:r>
                        <a:rPr lang="en-US" sz="1600" b="0" i="0" u="none" strike="noStrike" dirty="0">
                          <a:solidFill>
                            <a:srgbClr val="000000"/>
                          </a:solidFill>
                          <a:effectLst/>
                          <a:latin typeface="Times New Roman" panose="02020603050405020304" pitchFamily="18" charset="0"/>
                        </a:rPr>
                        <a:t>30min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rPr>
                        <a:t>0.0553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0.0478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0.0451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0.0484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0.0345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chemeClr val="tx1"/>
                          </a:solidFill>
                          <a:effectLst/>
                          <a:latin typeface="Times New Roman" panose="02020603050405020304" pitchFamily="18" charset="0"/>
                        </a:rPr>
                        <a:t>0.0288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310301728"/>
                  </a:ext>
                </a:extLst>
              </a:tr>
              <a:tr h="182880">
                <a:tc vMerge="1">
                  <a:txBody>
                    <a:bodyPr/>
                    <a:lstStyle/>
                    <a:p>
                      <a:endParaRPr lang="en-US"/>
                    </a:p>
                  </a:txBody>
                  <a:tcPr/>
                </a:tc>
                <a:tc>
                  <a:txBody>
                    <a:bodyPr/>
                    <a:lstStyle/>
                    <a:p>
                      <a:pPr algn="ctr" rtl="0" fontAlgn="ctr"/>
                      <a:r>
                        <a:rPr lang="en-US" sz="1600" b="0" i="0" u="none" strike="noStrike" dirty="0">
                          <a:solidFill>
                            <a:srgbClr val="000000"/>
                          </a:solidFill>
                          <a:effectLst/>
                          <a:latin typeface="Times New Roman" panose="02020603050405020304" pitchFamily="18" charset="0"/>
                        </a:rPr>
                        <a:t>60min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rPr>
                        <a:t>0.0870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0.0587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0.0594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0.0562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0.0578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0.0511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dirty="0">
                          <a:solidFill>
                            <a:schemeClr val="tx1"/>
                          </a:solidFill>
                          <a:effectLst/>
                          <a:latin typeface="Times New Roman" panose="02020603050405020304" pitchFamily="18" charset="0"/>
                        </a:rPr>
                        <a:t>0.0420</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24269237"/>
                  </a:ext>
                </a:extLst>
              </a:tr>
              <a:tr h="182880">
                <a:tc rowSpan="3">
                  <a:txBody>
                    <a:bodyPr/>
                    <a:lstStyle/>
                    <a:p>
                      <a:pPr algn="ctr" fontAlgn="ctr"/>
                      <a:r>
                        <a:rPr lang="en-US" sz="1600" b="0" i="0" u="none" strike="noStrike" dirty="0">
                          <a:solidFill>
                            <a:srgbClr val="000000"/>
                          </a:solidFill>
                          <a:effectLst/>
                          <a:latin typeface="Times New Roman" panose="02020603050405020304" pitchFamily="18" charset="0"/>
                        </a:rPr>
                        <a:t>Eugene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600" b="0" i="0" u="none" strike="noStrike" dirty="0">
                          <a:solidFill>
                            <a:srgbClr val="000000"/>
                          </a:solidFill>
                          <a:effectLst/>
                          <a:latin typeface="Times New Roman" panose="02020603050405020304" pitchFamily="18" charset="0"/>
                        </a:rPr>
                        <a:t>15min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0.0358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0.0344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0.0255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chemeClr val="tx1"/>
                          </a:solidFill>
                          <a:effectLst/>
                          <a:latin typeface="Times New Roman" panose="02020603050405020304" pitchFamily="18" charset="0"/>
                        </a:rPr>
                        <a:t>0.0193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611564135"/>
                  </a:ext>
                </a:extLst>
              </a:tr>
              <a:tr h="182880">
                <a:tc vMerge="1">
                  <a:txBody>
                    <a:bodyPr/>
                    <a:lstStyle/>
                    <a:p>
                      <a:endParaRPr lang="en-US"/>
                    </a:p>
                  </a:txBody>
                  <a:tcPr/>
                </a:tc>
                <a:tc>
                  <a:txBody>
                    <a:bodyPr/>
                    <a:lstStyle/>
                    <a:p>
                      <a:pPr algn="ctr" rtl="0" fontAlgn="ctr"/>
                      <a:r>
                        <a:rPr lang="en-US" sz="1600" b="0" i="0" u="none" strike="noStrike" dirty="0">
                          <a:solidFill>
                            <a:srgbClr val="000000"/>
                          </a:solidFill>
                          <a:effectLst/>
                          <a:latin typeface="Times New Roman" panose="02020603050405020304" pitchFamily="18" charset="0"/>
                        </a:rPr>
                        <a:t>30min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0.0483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rgbClr val="000000"/>
                          </a:solidFill>
                          <a:effectLst/>
                          <a:latin typeface="Times New Roman" panose="02020603050405020304" pitchFamily="18" charset="0"/>
                        </a:rPr>
                        <a:t>0.0441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0.0425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0.0421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0.0313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dirty="0">
                          <a:solidFill>
                            <a:schemeClr val="tx1"/>
                          </a:solidFill>
                          <a:effectLst/>
                          <a:latin typeface="Times New Roman" panose="02020603050405020304" pitchFamily="18" charset="0"/>
                        </a:rPr>
                        <a:t>0.0257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508151410"/>
                  </a:ext>
                </a:extLst>
              </a:tr>
              <a:tr h="182880">
                <a:tc vMerge="1">
                  <a:txBody>
                    <a:bodyPr/>
                    <a:lstStyle/>
                    <a:p>
                      <a:endParaRPr lang="en-US"/>
                    </a:p>
                  </a:txBody>
                  <a:tcPr/>
                </a:tc>
                <a:tc>
                  <a:txBody>
                    <a:bodyPr/>
                    <a:lstStyle/>
                    <a:p>
                      <a:pPr algn="ctr" rtl="0" fontAlgn="ctr"/>
                      <a:r>
                        <a:rPr lang="en-US" sz="1600" b="0" i="0" u="none" strike="noStrike" dirty="0">
                          <a:solidFill>
                            <a:srgbClr val="000000"/>
                          </a:solidFill>
                          <a:effectLst/>
                          <a:latin typeface="Times New Roman" panose="02020603050405020304" pitchFamily="18" charset="0"/>
                        </a:rPr>
                        <a:t>60min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0.0738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0.0586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0.0607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0.0575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0.0568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400" b="0" i="0" u="none" strike="noStrike">
                          <a:solidFill>
                            <a:srgbClr val="000000"/>
                          </a:solidFill>
                          <a:effectLst/>
                          <a:latin typeface="Times New Roman" panose="02020603050405020304" pitchFamily="18" charset="0"/>
                        </a:rPr>
                        <a:t>0.0465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400" b="0" i="0" u="none" strike="noStrike" dirty="0">
                          <a:solidFill>
                            <a:schemeClr val="tx1"/>
                          </a:solidFill>
                          <a:effectLst/>
                          <a:latin typeface="Times New Roman" panose="02020603050405020304" pitchFamily="18" charset="0"/>
                        </a:rPr>
                        <a:t>0.0411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297298899"/>
                  </a:ext>
                </a:extLst>
              </a:tr>
              <a:tr h="182880">
                <a:tc gridSpan="2">
                  <a:txBody>
                    <a:bodyPr/>
                    <a:lstStyle/>
                    <a:p>
                      <a:pPr algn="ctr" rtl="0" fontAlgn="ctr"/>
                      <a:r>
                        <a:rPr lang="en-US" sz="1600" b="1" i="0" u="none" strike="noStrike" dirty="0">
                          <a:solidFill>
                            <a:srgbClr val="000000"/>
                          </a:solidFill>
                          <a:effectLst/>
                          <a:latin typeface="Times New Roman" panose="02020603050405020304" pitchFamily="18" charset="0"/>
                        </a:rPr>
                        <a:t>Average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a:txBody>
                    <a:bodyPr/>
                    <a:lstStyle/>
                    <a:p>
                      <a:pPr algn="ctr" fontAlgn="ctr"/>
                      <a:r>
                        <a:rPr lang="en-US" sz="1400" b="1" i="0" u="none" strike="noStrike">
                          <a:solidFill>
                            <a:srgbClr val="000000"/>
                          </a:solidFill>
                          <a:effectLst/>
                          <a:latin typeface="Times New Roman" panose="02020603050405020304" pitchFamily="18" charset="0"/>
                        </a:rPr>
                        <a:t>0.0550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400" b="1" i="0" u="none" strike="noStrike">
                          <a:solidFill>
                            <a:srgbClr val="000000"/>
                          </a:solidFill>
                          <a:effectLst/>
                          <a:latin typeface="Times New Roman" panose="02020603050405020304" pitchFamily="18" charset="0"/>
                        </a:rPr>
                        <a:t>0.0464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400" b="1" i="0" u="none" strike="noStrike">
                          <a:solidFill>
                            <a:srgbClr val="000000"/>
                          </a:solidFill>
                          <a:effectLst/>
                          <a:latin typeface="Times New Roman" panose="02020603050405020304" pitchFamily="18" charset="0"/>
                        </a:rPr>
                        <a:t>0.0476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400" b="1" i="0" u="none" strike="noStrike">
                          <a:solidFill>
                            <a:srgbClr val="000000"/>
                          </a:solidFill>
                          <a:effectLst/>
                          <a:latin typeface="Times New Roman" panose="02020603050405020304" pitchFamily="18" charset="0"/>
                        </a:rPr>
                        <a:t>0.0455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400" b="1" i="0" u="none" strike="noStrike">
                          <a:solidFill>
                            <a:srgbClr val="000000"/>
                          </a:solidFill>
                          <a:effectLst/>
                          <a:latin typeface="Times New Roman" panose="02020603050405020304" pitchFamily="18" charset="0"/>
                        </a:rPr>
                        <a:t>0.0472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400" b="1" i="0" u="none" strike="noStrike">
                          <a:solidFill>
                            <a:srgbClr val="000000"/>
                          </a:solidFill>
                          <a:effectLst/>
                          <a:latin typeface="Times New Roman" panose="02020603050405020304" pitchFamily="18" charset="0"/>
                        </a:rPr>
                        <a:t>0.0368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400" b="1" i="0" u="none" strike="noStrike" dirty="0">
                          <a:solidFill>
                            <a:schemeClr val="tx1"/>
                          </a:solidFill>
                          <a:effectLst/>
                          <a:latin typeface="Times New Roman" panose="02020603050405020304" pitchFamily="18" charset="0"/>
                        </a:rPr>
                        <a:t>0.0310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974050846"/>
                  </a:ext>
                </a:extLst>
              </a:tr>
            </a:tbl>
          </a:graphicData>
        </a:graphic>
      </p:graphicFrame>
    </p:spTree>
    <p:extLst>
      <p:ext uri="{BB962C8B-B14F-4D97-AF65-F5344CB8AC3E}">
        <p14:creationId xmlns:p14="http://schemas.microsoft.com/office/powerpoint/2010/main" val="651636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025A26-71AA-48F8-90EF-2DE4AE693B04}"/>
              </a:ext>
            </a:extLst>
          </p:cNvPr>
          <p:cNvPicPr>
            <a:picLocks noChangeAspect="1"/>
          </p:cNvPicPr>
          <p:nvPr/>
        </p:nvPicPr>
        <p:blipFill rotWithShape="1">
          <a:blip r:embed="rId2" cstate="print"/>
          <a:srcRect l="16424" t="15673" r="14475" b="15894"/>
          <a:stretch/>
        </p:blipFill>
        <p:spPr>
          <a:xfrm>
            <a:off x="7094496" y="3957347"/>
            <a:ext cx="1679643" cy="1941258"/>
          </a:xfrm>
          <a:prstGeom prst="rect">
            <a:avLst/>
          </a:prstGeom>
        </p:spPr>
      </p:pic>
      <p:sp>
        <p:nvSpPr>
          <p:cNvPr id="5" name="Rectangle 4">
            <a:extLst>
              <a:ext uri="{FF2B5EF4-FFF2-40B4-BE49-F238E27FC236}">
                <a16:creationId xmlns:a16="http://schemas.microsoft.com/office/drawing/2014/main" id="{EC26B2EE-4F58-41CE-975E-7FCDC66D20C8}"/>
              </a:ext>
            </a:extLst>
          </p:cNvPr>
          <p:cNvSpPr/>
          <p:nvPr/>
        </p:nvSpPr>
        <p:spPr>
          <a:xfrm>
            <a:off x="353538" y="6316924"/>
            <a:ext cx="8133238"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Illustration of the motivation of PV solar power forecasts</a:t>
            </a:r>
          </a:p>
        </p:txBody>
      </p:sp>
      <p:sp>
        <p:nvSpPr>
          <p:cNvPr id="6" name="Rectangle 3">
            <a:extLst>
              <a:ext uri="{FF2B5EF4-FFF2-40B4-BE49-F238E27FC236}">
                <a16:creationId xmlns:a16="http://schemas.microsoft.com/office/drawing/2014/main" id="{D0208D3E-1985-45C4-A1F0-79967F0262B8}"/>
              </a:ext>
            </a:extLst>
          </p:cNvPr>
          <p:cNvSpPr txBox="1"/>
          <p:nvPr/>
        </p:nvSpPr>
        <p:spPr>
          <a:xfrm>
            <a:off x="353538" y="1223935"/>
            <a:ext cx="2457450"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dirty="0">
                <a:latin typeface="Times New Roman" charset="0"/>
                <a:ea typeface="Times New Roman" charset="0"/>
                <a:cs typeface="Times New Roman" charset="0"/>
              </a:rPr>
              <a:t>PV Solar Power Generations</a:t>
            </a:r>
          </a:p>
          <a:p>
            <a:pPr algn="ctr"/>
            <a:r>
              <a:rPr lang="en-US" sz="1600" b="1" dirty="0">
                <a:latin typeface="Times New Roman" charset="0"/>
                <a:ea typeface="Times New Roman" charset="0"/>
                <a:cs typeface="Times New Roman" charset="0"/>
              </a:rPr>
              <a:t>are Too Variable</a:t>
            </a:r>
          </a:p>
        </p:txBody>
      </p:sp>
      <p:pic>
        <p:nvPicPr>
          <p:cNvPr id="7" name="Picture 6">
            <a:extLst>
              <a:ext uri="{FF2B5EF4-FFF2-40B4-BE49-F238E27FC236}">
                <a16:creationId xmlns:a16="http://schemas.microsoft.com/office/drawing/2014/main" id="{19596F19-DF1D-42AA-934C-2457E58E3B22}"/>
              </a:ext>
            </a:extLst>
          </p:cNvPr>
          <p:cNvPicPr>
            <a:picLocks noChangeAspect="1"/>
          </p:cNvPicPr>
          <p:nvPr/>
        </p:nvPicPr>
        <p:blipFill>
          <a:blip r:embed="rId3" cstate="print"/>
          <a:stretch>
            <a:fillRect/>
          </a:stretch>
        </p:blipFill>
        <p:spPr>
          <a:xfrm>
            <a:off x="295140" y="2124473"/>
            <a:ext cx="2486526" cy="1524000"/>
          </a:xfrm>
          <a:prstGeom prst="rect">
            <a:avLst/>
          </a:prstGeom>
        </p:spPr>
      </p:pic>
      <p:sp>
        <p:nvSpPr>
          <p:cNvPr id="8" name="Rectangle 3">
            <a:extLst>
              <a:ext uri="{FF2B5EF4-FFF2-40B4-BE49-F238E27FC236}">
                <a16:creationId xmlns:a16="http://schemas.microsoft.com/office/drawing/2014/main" id="{C86D6B82-1AB9-4F19-A25B-1533B5D9F00C}"/>
              </a:ext>
            </a:extLst>
          </p:cNvPr>
          <p:cNvSpPr txBox="1"/>
          <p:nvPr/>
        </p:nvSpPr>
        <p:spPr>
          <a:xfrm>
            <a:off x="6534716" y="1197943"/>
            <a:ext cx="2457450" cy="86177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i="0" dirty="0">
                <a:latin typeface="Times New Roman" charset="0"/>
                <a:ea typeface="Times New Roman" charset="0"/>
                <a:cs typeface="Times New Roman" charset="0"/>
              </a:rPr>
              <a:t>Reducing </a:t>
            </a:r>
          </a:p>
          <a:p>
            <a:pPr algn="ctr"/>
            <a:r>
              <a:rPr lang="en-US" sz="1600" b="1" i="0" dirty="0">
                <a:latin typeface="Times New Roman" charset="0"/>
                <a:ea typeface="Times New Roman" charset="0"/>
                <a:cs typeface="Times New Roman" charset="0"/>
              </a:rPr>
              <a:t>Cost</a:t>
            </a:r>
          </a:p>
          <a:p>
            <a:pPr algn="ctr"/>
            <a:r>
              <a:rPr lang="en-US" sz="1600" b="1" dirty="0">
                <a:latin typeface="Times New Roman" charset="0"/>
                <a:ea typeface="Times New Roman" charset="0"/>
                <a:cs typeface="Times New Roman" charset="0"/>
              </a:rPr>
              <a:t>and Pollution </a:t>
            </a:r>
            <a:endParaRPr lang="en-US" sz="1600" b="1" i="0" dirty="0">
              <a:latin typeface="Times New Roman" charset="0"/>
              <a:ea typeface="Times New Roman" charset="0"/>
              <a:cs typeface="Times New Roman" charset="0"/>
            </a:endParaRPr>
          </a:p>
        </p:txBody>
      </p:sp>
      <p:pic>
        <p:nvPicPr>
          <p:cNvPr id="9" name="Picture 8">
            <a:extLst>
              <a:ext uri="{FF2B5EF4-FFF2-40B4-BE49-F238E27FC236}">
                <a16:creationId xmlns:a16="http://schemas.microsoft.com/office/drawing/2014/main" id="{AA9721A2-204A-4558-95FE-ECD14C1F482F}"/>
              </a:ext>
            </a:extLst>
          </p:cNvPr>
          <p:cNvPicPr>
            <a:picLocks noChangeAspect="1"/>
          </p:cNvPicPr>
          <p:nvPr/>
        </p:nvPicPr>
        <p:blipFill>
          <a:blip r:embed="rId4" cstate="print"/>
          <a:stretch>
            <a:fillRect/>
          </a:stretch>
        </p:blipFill>
        <p:spPr>
          <a:xfrm>
            <a:off x="6658063" y="2211237"/>
            <a:ext cx="2310293" cy="1572219"/>
          </a:xfrm>
          <a:prstGeom prst="rect">
            <a:avLst/>
          </a:prstGeom>
        </p:spPr>
      </p:pic>
      <p:pic>
        <p:nvPicPr>
          <p:cNvPr id="11" name="Picture 10">
            <a:extLst>
              <a:ext uri="{FF2B5EF4-FFF2-40B4-BE49-F238E27FC236}">
                <a16:creationId xmlns:a16="http://schemas.microsoft.com/office/drawing/2014/main" id="{6A995EB8-0531-451E-B26C-6C8206E56052}"/>
              </a:ext>
            </a:extLst>
          </p:cNvPr>
          <p:cNvPicPr>
            <a:picLocks noChangeAspect="1"/>
          </p:cNvPicPr>
          <p:nvPr/>
        </p:nvPicPr>
        <p:blipFill rotWithShape="1">
          <a:blip r:embed="rId5"/>
          <a:srcRect l="5948" r="9483"/>
          <a:stretch/>
        </p:blipFill>
        <p:spPr>
          <a:xfrm>
            <a:off x="103450" y="4332403"/>
            <a:ext cx="3050955" cy="1691254"/>
          </a:xfrm>
          <a:prstGeom prst="rect">
            <a:avLst/>
          </a:prstGeom>
        </p:spPr>
      </p:pic>
      <p:sp>
        <p:nvSpPr>
          <p:cNvPr id="12" name="Rectangle 3">
            <a:extLst>
              <a:ext uri="{FF2B5EF4-FFF2-40B4-BE49-F238E27FC236}">
                <a16:creationId xmlns:a16="http://schemas.microsoft.com/office/drawing/2014/main" id="{38C0A075-D689-47B8-92EC-82F7D8B02A10}"/>
              </a:ext>
            </a:extLst>
          </p:cNvPr>
          <p:cNvSpPr txBox="1"/>
          <p:nvPr/>
        </p:nvSpPr>
        <p:spPr>
          <a:xfrm>
            <a:off x="3227083" y="742018"/>
            <a:ext cx="2918434" cy="338554"/>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i="0" dirty="0" err="1">
                <a:latin typeface="Times New Roman" charset="0"/>
                <a:ea typeface="Times New Roman" charset="0"/>
                <a:cs typeface="Times New Roman" charset="0"/>
              </a:rPr>
              <a:t>P</a:t>
            </a:r>
            <a:r>
              <a:rPr lang="en-US" sz="1600" b="1" baseline="-25000" dirty="0" err="1">
                <a:latin typeface="Times New Roman" charset="0"/>
                <a:ea typeface="Times New Roman" charset="0"/>
                <a:cs typeface="Times New Roman" charset="0"/>
              </a:rPr>
              <a:t>Supply</a:t>
            </a:r>
            <a:r>
              <a:rPr lang="en-US" sz="1600" b="1" i="0" baseline="-25000" dirty="0">
                <a:latin typeface="Times New Roman" charset="0"/>
                <a:ea typeface="Times New Roman" charset="0"/>
                <a:cs typeface="Times New Roman" charset="0"/>
              </a:rPr>
              <a:t>  </a:t>
            </a:r>
            <a:r>
              <a:rPr lang="en-US" sz="1600" b="1" i="0" dirty="0">
                <a:latin typeface="Times New Roman" charset="0"/>
                <a:ea typeface="Times New Roman" charset="0"/>
                <a:cs typeface="Times New Roman" charset="0"/>
              </a:rPr>
              <a:t>=  </a:t>
            </a:r>
            <a:r>
              <a:rPr lang="en-US" sz="1600" b="1" i="0" dirty="0" err="1">
                <a:latin typeface="Times New Roman" charset="0"/>
                <a:ea typeface="Times New Roman" charset="0"/>
                <a:cs typeface="Times New Roman" charset="0"/>
              </a:rPr>
              <a:t>P</a:t>
            </a:r>
            <a:r>
              <a:rPr lang="en-US" sz="1600" b="1" i="0" baseline="-25000" dirty="0" err="1">
                <a:latin typeface="Times New Roman" charset="0"/>
                <a:ea typeface="Times New Roman" charset="0"/>
                <a:cs typeface="Times New Roman" charset="0"/>
              </a:rPr>
              <a:t>Demand</a:t>
            </a:r>
            <a:r>
              <a:rPr lang="en-US" sz="1600" b="1" i="0" dirty="0">
                <a:latin typeface="Times New Roman" charset="0"/>
                <a:ea typeface="Times New Roman" charset="0"/>
                <a:cs typeface="Times New Roman" charset="0"/>
              </a:rPr>
              <a:t> +</a:t>
            </a:r>
            <a:r>
              <a:rPr lang="en-US" sz="1600" b="1" i="0" dirty="0" err="1">
                <a:latin typeface="Times New Roman" charset="0"/>
                <a:ea typeface="Times New Roman" charset="0"/>
                <a:cs typeface="Times New Roman" charset="0"/>
              </a:rPr>
              <a:t>P</a:t>
            </a:r>
            <a:r>
              <a:rPr lang="en-US" sz="1600" b="1" i="0" baseline="-25000" dirty="0" err="1">
                <a:latin typeface="Times New Roman" charset="0"/>
                <a:ea typeface="Times New Roman" charset="0"/>
                <a:cs typeface="Times New Roman" charset="0"/>
              </a:rPr>
              <a:t>Loss</a:t>
            </a:r>
            <a:endParaRPr lang="en-US" sz="1600" b="1" i="0" baseline="-25000" dirty="0">
              <a:latin typeface="Times New Roman" charset="0"/>
              <a:ea typeface="Times New Roman" charset="0"/>
              <a:cs typeface="Times New Roman" charset="0"/>
            </a:endParaRPr>
          </a:p>
        </p:txBody>
      </p:sp>
      <p:pic>
        <p:nvPicPr>
          <p:cNvPr id="13" name="Picture 12">
            <a:extLst>
              <a:ext uri="{FF2B5EF4-FFF2-40B4-BE49-F238E27FC236}">
                <a16:creationId xmlns:a16="http://schemas.microsoft.com/office/drawing/2014/main" id="{2A7BFC0F-2994-43AC-A0A0-109318E2BDFA}"/>
              </a:ext>
            </a:extLst>
          </p:cNvPr>
          <p:cNvPicPr>
            <a:picLocks noChangeAspect="1"/>
          </p:cNvPicPr>
          <p:nvPr/>
        </p:nvPicPr>
        <p:blipFill>
          <a:blip r:embed="rId6" cstate="print"/>
          <a:stretch>
            <a:fillRect/>
          </a:stretch>
        </p:blipFill>
        <p:spPr>
          <a:xfrm>
            <a:off x="3515055" y="4034902"/>
            <a:ext cx="2514600" cy="1981200"/>
          </a:xfrm>
          <a:prstGeom prst="rect">
            <a:avLst/>
          </a:prstGeom>
        </p:spPr>
      </p:pic>
      <p:sp>
        <p:nvSpPr>
          <p:cNvPr id="14" name="Rectangle 3">
            <a:extLst>
              <a:ext uri="{FF2B5EF4-FFF2-40B4-BE49-F238E27FC236}">
                <a16:creationId xmlns:a16="http://schemas.microsoft.com/office/drawing/2014/main" id="{1690ACAD-961E-4C89-BA76-689D513F6C49}"/>
              </a:ext>
            </a:extLst>
          </p:cNvPr>
          <p:cNvSpPr txBox="1"/>
          <p:nvPr/>
        </p:nvSpPr>
        <p:spPr>
          <a:xfrm>
            <a:off x="3227413" y="1214268"/>
            <a:ext cx="2918434"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1600" b="1" i="0" dirty="0">
                <a:latin typeface="Times New Roman" charset="0"/>
                <a:ea typeface="Times New Roman" charset="0"/>
                <a:cs typeface="Times New Roman" charset="0"/>
              </a:rPr>
              <a:t>Coordination with Operating Reserves and Energy Storage</a:t>
            </a:r>
            <a:endParaRPr lang="en-US" sz="1600" b="1" baseline="-25000" dirty="0">
              <a:latin typeface="Times New Roman" charset="0"/>
              <a:ea typeface="Times New Roman" charset="0"/>
              <a:cs typeface="Times New Roman" charset="0"/>
            </a:endParaRPr>
          </a:p>
          <a:p>
            <a:pPr algn="ctr"/>
            <a:r>
              <a:rPr lang="en-US" sz="1600" b="1" dirty="0">
                <a:latin typeface="Times New Roman" charset="0"/>
                <a:ea typeface="Times New Roman" charset="0"/>
                <a:cs typeface="Times New Roman" charset="0"/>
              </a:rPr>
              <a:t>Systems</a:t>
            </a:r>
            <a:endParaRPr lang="en-US" sz="1600" b="1" i="0" dirty="0">
              <a:latin typeface="Times New Roman" charset="0"/>
              <a:ea typeface="Times New Roman" charset="0"/>
              <a:cs typeface="Times New Roman" charset="0"/>
            </a:endParaRPr>
          </a:p>
        </p:txBody>
      </p:sp>
      <p:grpSp>
        <p:nvGrpSpPr>
          <p:cNvPr id="17" name="Group 16">
            <a:extLst>
              <a:ext uri="{FF2B5EF4-FFF2-40B4-BE49-F238E27FC236}">
                <a16:creationId xmlns:a16="http://schemas.microsoft.com/office/drawing/2014/main" id="{CCCD9A1E-D689-4FBA-8B7B-B54D0FD794E3}"/>
              </a:ext>
            </a:extLst>
          </p:cNvPr>
          <p:cNvGrpSpPr/>
          <p:nvPr/>
        </p:nvGrpSpPr>
        <p:grpSpPr>
          <a:xfrm>
            <a:off x="3428852" y="2242127"/>
            <a:ext cx="2649085" cy="1583616"/>
            <a:chOff x="3428852" y="2242127"/>
            <a:chExt cx="2649085" cy="1583616"/>
          </a:xfrm>
        </p:grpSpPr>
        <p:pic>
          <p:nvPicPr>
            <p:cNvPr id="10" name="Picture 9">
              <a:extLst>
                <a:ext uri="{FF2B5EF4-FFF2-40B4-BE49-F238E27FC236}">
                  <a16:creationId xmlns:a16="http://schemas.microsoft.com/office/drawing/2014/main" id="{D66A107E-5FDC-415F-B512-C8D825BD9842}"/>
                </a:ext>
              </a:extLst>
            </p:cNvPr>
            <p:cNvPicPr>
              <a:picLocks noChangeAspect="1"/>
            </p:cNvPicPr>
            <p:nvPr/>
          </p:nvPicPr>
          <p:blipFill rotWithShape="1">
            <a:blip r:embed="rId7" cstate="print"/>
            <a:srcRect r="51338" b="13732"/>
            <a:stretch/>
          </p:blipFill>
          <p:spPr>
            <a:xfrm>
              <a:off x="4854286" y="2242127"/>
              <a:ext cx="1223651" cy="1583616"/>
            </a:xfrm>
            <a:prstGeom prst="rect">
              <a:avLst/>
            </a:prstGeom>
          </p:spPr>
        </p:pic>
        <p:pic>
          <p:nvPicPr>
            <p:cNvPr id="16" name="Picture 15">
              <a:extLst>
                <a:ext uri="{FF2B5EF4-FFF2-40B4-BE49-F238E27FC236}">
                  <a16:creationId xmlns:a16="http://schemas.microsoft.com/office/drawing/2014/main" id="{42CB89A2-EA63-43C0-975C-5A2CACE4C450}"/>
                </a:ext>
              </a:extLst>
            </p:cNvPr>
            <p:cNvPicPr>
              <a:picLocks noChangeAspect="1"/>
            </p:cNvPicPr>
            <p:nvPr/>
          </p:nvPicPr>
          <p:blipFill rotWithShape="1">
            <a:blip r:embed="rId8">
              <a:extLst>
                <a:ext uri="{28A0092B-C50C-407E-A947-70E740481C1C}">
                  <a14:useLocalDpi xmlns:a14="http://schemas.microsoft.com/office/drawing/2010/main" val="0"/>
                </a:ext>
              </a:extLst>
            </a:blip>
            <a:srcRect b="9871"/>
            <a:stretch/>
          </p:blipFill>
          <p:spPr>
            <a:xfrm>
              <a:off x="3428852" y="2289565"/>
              <a:ext cx="1409763" cy="1534784"/>
            </a:xfrm>
            <a:prstGeom prst="rect">
              <a:avLst/>
            </a:prstGeom>
          </p:spPr>
        </p:pic>
      </p:grpSp>
      <p:sp>
        <p:nvSpPr>
          <p:cNvPr id="3" name="Slide Number Placeholder 2">
            <a:extLst>
              <a:ext uri="{FF2B5EF4-FFF2-40B4-BE49-F238E27FC236}">
                <a16:creationId xmlns:a16="http://schemas.microsoft.com/office/drawing/2014/main" id="{E89603DA-C97D-42F6-983A-52D387C88533}"/>
              </a:ext>
            </a:extLst>
          </p:cNvPr>
          <p:cNvSpPr>
            <a:spLocks noGrp="1"/>
          </p:cNvSpPr>
          <p:nvPr>
            <p:ph type="sldNum" sz="quarter" idx="12"/>
          </p:nvPr>
        </p:nvSpPr>
        <p:spPr/>
        <p:txBody>
          <a:bodyPr/>
          <a:lstStyle/>
          <a:p>
            <a:fld id="{DE7368CD-0EFD-4356-BCD4-9FE5F856A1D8}" type="slidenum">
              <a:rPr lang="en-US" smtClean="0"/>
              <a:t>5</a:t>
            </a:fld>
            <a:endParaRPr lang="en-US"/>
          </a:p>
        </p:txBody>
      </p:sp>
      <p:sp>
        <p:nvSpPr>
          <p:cNvPr id="20" name="Rectangle 19">
            <a:extLst>
              <a:ext uri="{FF2B5EF4-FFF2-40B4-BE49-F238E27FC236}">
                <a16:creationId xmlns:a16="http://schemas.microsoft.com/office/drawing/2014/main" id="{55DD1302-4540-4132-AE91-29199F378F91}"/>
              </a:ext>
            </a:extLst>
          </p:cNvPr>
          <p:cNvSpPr/>
          <p:nvPr/>
        </p:nvSpPr>
        <p:spPr>
          <a:xfrm>
            <a:off x="1" y="-23446"/>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26F1FB2C-1C60-4222-9BF0-C3186473D263}"/>
              </a:ext>
            </a:extLst>
          </p:cNvPr>
          <p:cNvSpPr/>
          <p:nvPr/>
        </p:nvSpPr>
        <p:spPr>
          <a:xfrm>
            <a:off x="7863456" y="253762"/>
            <a:ext cx="1104900" cy="533400"/>
          </a:xfrm>
          <a:prstGeom prst="rect">
            <a:avLst/>
          </a:prstGeom>
          <a:scene3d>
            <a:camera prst="orthographicFront"/>
            <a:lightRig rig="chilly" dir="t"/>
          </a:scene3d>
        </p:spPr>
        <p:style>
          <a:lnRef idx="2">
            <a:schemeClr val="accent5"/>
          </a:lnRef>
          <a:fillRef idx="1">
            <a:schemeClr val="lt1"/>
          </a:fillRef>
          <a:effectRef idx="0">
            <a:schemeClr val="accent5"/>
          </a:effectRef>
          <a:fontRef idx="minor">
            <a:schemeClr val="dk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b="1" dirty="0">
                <a:solidFill>
                  <a:srgbClr val="FF0000"/>
                </a:solidFill>
                <a:latin typeface="Times New Roman" charset="0"/>
                <a:ea typeface="Times New Roman" charset="0"/>
                <a:cs typeface="Times New Roman" charset="0"/>
              </a:rPr>
              <a:t>Why F</a:t>
            </a:r>
            <a:r>
              <a:rPr lang="en-US" b="1" i="0" kern="1200" dirty="0">
                <a:solidFill>
                  <a:srgbClr val="FF0000"/>
                </a:solidFill>
                <a:latin typeface="Times New Roman" charset="0"/>
                <a:ea typeface="Times New Roman" charset="0"/>
                <a:cs typeface="Times New Roman" charset="0"/>
              </a:rPr>
              <a:t>orecast?</a:t>
            </a:r>
          </a:p>
        </p:txBody>
      </p:sp>
      <p:sp>
        <p:nvSpPr>
          <p:cNvPr id="19" name="Rectangle 18">
            <a:extLst>
              <a:ext uri="{FF2B5EF4-FFF2-40B4-BE49-F238E27FC236}">
                <a16:creationId xmlns:a16="http://schemas.microsoft.com/office/drawing/2014/main" id="{D3F4AD3D-01AC-43AF-9028-F407D962FB48}"/>
              </a:ext>
            </a:extLst>
          </p:cNvPr>
          <p:cNvSpPr/>
          <p:nvPr/>
        </p:nvSpPr>
        <p:spPr>
          <a:xfrm>
            <a:off x="3875335" y="45237"/>
            <a:ext cx="1393330" cy="400110"/>
          </a:xfrm>
          <a:prstGeom prst="rect">
            <a:avLst/>
          </a:prstGeom>
        </p:spPr>
        <p:txBody>
          <a:bodyPr wrap="none">
            <a:spAutoFit/>
          </a:bodyPr>
          <a:lstStyle/>
          <a:p>
            <a:r>
              <a:rPr lang="en-US" sz="20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Motivation</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62841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5C1882E-73FE-4200-A607-0496B136EEE5}"/>
              </a:ext>
            </a:extLst>
          </p:cNvPr>
          <p:cNvGraphicFramePr>
            <a:graphicFrameLocks noGrp="1"/>
          </p:cNvGraphicFramePr>
          <p:nvPr>
            <p:extLst>
              <p:ext uri="{D42A27DB-BD31-4B8C-83A1-F6EECF244321}">
                <p14:modId xmlns:p14="http://schemas.microsoft.com/office/powerpoint/2010/main" val="1809828204"/>
              </p:ext>
            </p:extLst>
          </p:nvPr>
        </p:nvGraphicFramePr>
        <p:xfrm>
          <a:off x="1496291" y="2323438"/>
          <a:ext cx="6151417" cy="3931920"/>
        </p:xfrm>
        <a:graphic>
          <a:graphicData uri="http://schemas.openxmlformats.org/drawingml/2006/table">
            <a:tbl>
              <a:tblPr/>
              <a:tblGrid>
                <a:gridCol w="1068211">
                  <a:extLst>
                    <a:ext uri="{9D8B030D-6E8A-4147-A177-3AD203B41FA5}">
                      <a16:colId xmlns:a16="http://schemas.microsoft.com/office/drawing/2014/main" val="2976766463"/>
                    </a:ext>
                  </a:extLst>
                </a:gridCol>
                <a:gridCol w="909893">
                  <a:extLst>
                    <a:ext uri="{9D8B030D-6E8A-4147-A177-3AD203B41FA5}">
                      <a16:colId xmlns:a16="http://schemas.microsoft.com/office/drawing/2014/main" val="4154749067"/>
                    </a:ext>
                  </a:extLst>
                </a:gridCol>
                <a:gridCol w="1226527">
                  <a:extLst>
                    <a:ext uri="{9D8B030D-6E8A-4147-A177-3AD203B41FA5}">
                      <a16:colId xmlns:a16="http://schemas.microsoft.com/office/drawing/2014/main" val="452614042"/>
                    </a:ext>
                  </a:extLst>
                </a:gridCol>
                <a:gridCol w="884036">
                  <a:extLst>
                    <a:ext uri="{9D8B030D-6E8A-4147-A177-3AD203B41FA5}">
                      <a16:colId xmlns:a16="http://schemas.microsoft.com/office/drawing/2014/main" val="332771015"/>
                    </a:ext>
                  </a:extLst>
                </a:gridCol>
                <a:gridCol w="1031375">
                  <a:extLst>
                    <a:ext uri="{9D8B030D-6E8A-4147-A177-3AD203B41FA5}">
                      <a16:colId xmlns:a16="http://schemas.microsoft.com/office/drawing/2014/main" val="421790334"/>
                    </a:ext>
                  </a:extLst>
                </a:gridCol>
                <a:gridCol w="1031375">
                  <a:extLst>
                    <a:ext uri="{9D8B030D-6E8A-4147-A177-3AD203B41FA5}">
                      <a16:colId xmlns:a16="http://schemas.microsoft.com/office/drawing/2014/main" val="3980537097"/>
                    </a:ext>
                  </a:extLst>
                </a:gridCol>
              </a:tblGrid>
              <a:tr h="182880">
                <a:tc rowSpan="2">
                  <a:txBody>
                    <a:bodyPr/>
                    <a:lstStyle/>
                    <a:p>
                      <a:pPr algn="ctr" rtl="0" fontAlgn="ctr"/>
                      <a:r>
                        <a:rPr lang="en-US" sz="1800" b="0" i="0" u="none" strike="noStrike" dirty="0">
                          <a:solidFill>
                            <a:srgbClr val="000000"/>
                          </a:solidFill>
                          <a:effectLst/>
                          <a:latin typeface="Times New Roman" panose="02020603050405020304" pitchFamily="18" charset="0"/>
                        </a:rPr>
                        <a:t>Location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rtl="0" fontAlgn="ctr"/>
                      <a:r>
                        <a:rPr lang="en-US" sz="1800" b="0" i="0" u="none" strike="noStrike" dirty="0">
                          <a:solidFill>
                            <a:srgbClr val="000000"/>
                          </a:solidFill>
                          <a:effectLst/>
                          <a:latin typeface="Times New Roman" panose="02020603050405020304" pitchFamily="18" charset="0"/>
                        </a:rPr>
                        <a:t>Forecast Horizon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Times New Roman" panose="02020603050405020304" pitchFamily="18" charset="0"/>
                        </a:rPr>
                        <a:t>Pinball (PB)</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10950049"/>
                  </a:ext>
                </a:extLst>
              </a:tr>
              <a:tr h="655320">
                <a:tc vMerge="1">
                  <a:txBody>
                    <a:bodyPr/>
                    <a:lstStyle/>
                    <a:p>
                      <a:endParaRPr lang="en-US"/>
                    </a:p>
                  </a:txBody>
                  <a:tcPr/>
                </a:tc>
                <a:tc vMerge="1">
                  <a:txBody>
                    <a:bodyPr/>
                    <a:lstStyle/>
                    <a:p>
                      <a:endParaRPr lang="en-US"/>
                    </a:p>
                  </a:txBody>
                  <a:tcPr/>
                </a:tc>
                <a:tc>
                  <a:txBody>
                    <a:bodyPr/>
                    <a:lstStyle/>
                    <a:p>
                      <a:pPr algn="ctr" rtl="0" fontAlgn="ctr"/>
                      <a:r>
                        <a:rPr lang="en-US" sz="1800" b="0" i="0" u="none" strike="noStrike" dirty="0">
                          <a:solidFill>
                            <a:srgbClr val="000000"/>
                          </a:solidFill>
                          <a:effectLst/>
                          <a:latin typeface="Times New Roman" panose="02020603050405020304" pitchFamily="18" charset="0"/>
                        </a:rPr>
                        <a:t>Persistence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AnEn</a:t>
                      </a:r>
                      <a:br>
                        <a:rPr lang="en-US" sz="1800" b="0" i="0" u="none" strike="noStrike" dirty="0">
                          <a:solidFill>
                            <a:srgbClr val="000000"/>
                          </a:solidFill>
                          <a:effectLst/>
                          <a:latin typeface="Times New Roman" panose="02020603050405020304" pitchFamily="18" charset="0"/>
                        </a:rPr>
                      </a:br>
                      <a:r>
                        <a:rPr lang="en-US" sz="1800" b="0" i="0" u="none" strike="noStrike" dirty="0">
                          <a:solidFill>
                            <a:srgbClr val="000000"/>
                          </a:solidFill>
                          <a:effectLst/>
                          <a:latin typeface="Times New Roman" panose="02020603050405020304" pitchFamily="18" charset="0"/>
                        </a:rPr>
                        <a:t>Simple Average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err="1">
                          <a:solidFill>
                            <a:srgbClr val="000000"/>
                          </a:solidFill>
                          <a:effectLst/>
                          <a:latin typeface="Times New Roman" panose="02020603050405020304" pitchFamily="18" charset="0"/>
                        </a:rPr>
                        <a:t>AnEn</a:t>
                      </a:r>
                      <a:br>
                        <a:rPr lang="en-US" sz="1800" b="0" i="0" u="none" strike="noStrike" dirty="0">
                          <a:solidFill>
                            <a:srgbClr val="000000"/>
                          </a:solidFill>
                          <a:effectLst/>
                          <a:latin typeface="Times New Roman" panose="02020603050405020304" pitchFamily="18" charset="0"/>
                        </a:rPr>
                      </a:br>
                      <a:r>
                        <a:rPr lang="en-US" sz="1800" b="0" i="0" u="none" strike="noStrike" dirty="0">
                          <a:solidFill>
                            <a:srgbClr val="000000"/>
                          </a:solidFill>
                          <a:effectLst/>
                          <a:latin typeface="Times New Roman" panose="02020603050405020304" pitchFamily="18" charset="0"/>
                        </a:rPr>
                        <a:t>Adjusting Approach</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Ensemble</a:t>
                      </a:r>
                      <a:br>
                        <a:rPr lang="en-US" sz="1800" b="0" i="0" u="none" strike="noStrike" dirty="0">
                          <a:solidFill>
                            <a:srgbClr val="000000"/>
                          </a:solidFill>
                          <a:effectLst/>
                          <a:latin typeface="Times New Roman" panose="02020603050405020304" pitchFamily="18" charset="0"/>
                        </a:rPr>
                      </a:br>
                      <a:r>
                        <a:rPr lang="en-US" sz="1800" b="0" i="0" u="none" strike="noStrike" dirty="0">
                          <a:solidFill>
                            <a:srgbClr val="000000"/>
                          </a:solidFill>
                          <a:effectLst/>
                          <a:latin typeface="Times New Roman" panose="02020603050405020304" pitchFamily="18" charset="0"/>
                        </a:rPr>
                        <a:t>Adjusting Approach</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28641085"/>
                  </a:ext>
                </a:extLst>
              </a:tr>
              <a:tr h="182880">
                <a:tc rowSpan="3">
                  <a:txBody>
                    <a:bodyPr/>
                    <a:lstStyle/>
                    <a:p>
                      <a:pPr algn="ctr" fontAlgn="ctr"/>
                      <a:r>
                        <a:rPr lang="en-US" sz="1800" b="0" i="0" u="none" strike="noStrike" dirty="0">
                          <a:solidFill>
                            <a:srgbClr val="000000"/>
                          </a:solidFill>
                          <a:effectLst/>
                          <a:latin typeface="Times New Roman" panose="02020603050405020304" pitchFamily="18" charset="0"/>
                        </a:rPr>
                        <a:t>Golden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15min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0.0236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Times New Roman" panose="02020603050405020304" pitchFamily="18" charset="0"/>
                        </a:rPr>
                        <a:t>0.0098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0.0071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0.0064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68656378"/>
                  </a:ext>
                </a:extLst>
              </a:tr>
              <a:tr h="182880">
                <a:tc vMerge="1">
                  <a:txBody>
                    <a:bodyPr/>
                    <a:lstStyle/>
                    <a:p>
                      <a:endParaRPr lang="en-US"/>
                    </a:p>
                  </a:txBody>
                  <a:tcPr/>
                </a:tc>
                <a:tc>
                  <a:txBody>
                    <a:bodyPr/>
                    <a:lstStyle/>
                    <a:p>
                      <a:pPr algn="ctr" rtl="0" fontAlgn="ctr"/>
                      <a:r>
                        <a:rPr lang="en-US" sz="1800" b="0" i="0" u="none" strike="noStrike" dirty="0">
                          <a:solidFill>
                            <a:srgbClr val="000000"/>
                          </a:solidFill>
                          <a:effectLst/>
                          <a:latin typeface="Times New Roman" panose="02020603050405020304" pitchFamily="18" charset="0"/>
                        </a:rPr>
                        <a:t>30min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0.0271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Times New Roman" panose="02020603050405020304" pitchFamily="18" charset="0"/>
                        </a:rPr>
                        <a:t>0.0102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0.0084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0.0077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94086665"/>
                  </a:ext>
                </a:extLst>
              </a:tr>
              <a:tr h="182880">
                <a:tc vMerge="1">
                  <a:txBody>
                    <a:bodyPr/>
                    <a:lstStyle/>
                    <a:p>
                      <a:endParaRPr lang="en-US"/>
                    </a:p>
                  </a:txBody>
                  <a:tcPr/>
                </a:tc>
                <a:tc>
                  <a:txBody>
                    <a:bodyPr/>
                    <a:lstStyle/>
                    <a:p>
                      <a:pPr algn="ctr" rtl="0" fontAlgn="ctr"/>
                      <a:r>
                        <a:rPr lang="en-US" sz="1800" b="0" i="0" u="none" strike="noStrike" dirty="0">
                          <a:solidFill>
                            <a:srgbClr val="000000"/>
                          </a:solidFill>
                          <a:effectLst/>
                          <a:latin typeface="Times New Roman" panose="02020603050405020304" pitchFamily="18" charset="0"/>
                        </a:rPr>
                        <a:t>60min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800" b="0" i="0" u="none" strike="noStrike" dirty="0">
                          <a:solidFill>
                            <a:srgbClr val="000000"/>
                          </a:solidFill>
                          <a:effectLst/>
                          <a:latin typeface="Times New Roman" panose="02020603050405020304" pitchFamily="18" charset="0"/>
                        </a:rPr>
                        <a:t>0.0289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Times New Roman" panose="02020603050405020304" pitchFamily="18" charset="0"/>
                        </a:rPr>
                        <a:t>0.0162</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Times New Roman" panose="02020603050405020304" pitchFamily="18" charset="0"/>
                        </a:rPr>
                        <a:t>0.0141</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800" b="0" i="0" u="none" strike="noStrike" dirty="0">
                          <a:solidFill>
                            <a:srgbClr val="000000"/>
                          </a:solidFill>
                          <a:effectLst/>
                          <a:latin typeface="Times New Roman" panose="02020603050405020304" pitchFamily="18" charset="0"/>
                        </a:rPr>
                        <a:t>0.0124</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459041625"/>
                  </a:ext>
                </a:extLst>
              </a:tr>
              <a:tr h="182880">
                <a:tc rowSpan="3">
                  <a:txBody>
                    <a:bodyPr/>
                    <a:lstStyle/>
                    <a:p>
                      <a:pPr algn="ctr" fontAlgn="ctr"/>
                      <a:r>
                        <a:rPr lang="en-US" sz="1800" b="0" i="0" u="none" strike="noStrike">
                          <a:solidFill>
                            <a:srgbClr val="000000"/>
                          </a:solidFill>
                          <a:effectLst/>
                          <a:latin typeface="Times New Roman" panose="02020603050405020304" pitchFamily="18" charset="0"/>
                        </a:rPr>
                        <a:t>Cocoa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15min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Times New Roman" panose="02020603050405020304" pitchFamily="18" charset="0"/>
                        </a:rPr>
                        <a:t>0.0277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Times New Roman" panose="02020603050405020304" pitchFamily="18" charset="0"/>
                        </a:rPr>
                        <a:t>0.0082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0.0069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0.0063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030194903"/>
                  </a:ext>
                </a:extLst>
              </a:tr>
              <a:tr h="182880">
                <a:tc vMerge="1">
                  <a:txBody>
                    <a:bodyPr/>
                    <a:lstStyle/>
                    <a:p>
                      <a:endParaRPr lang="en-US"/>
                    </a:p>
                  </a:txBody>
                  <a:tcPr/>
                </a:tc>
                <a:tc>
                  <a:txBody>
                    <a:bodyPr/>
                    <a:lstStyle/>
                    <a:p>
                      <a:pPr algn="ctr" rtl="0" fontAlgn="ctr"/>
                      <a:r>
                        <a:rPr lang="en-US" sz="1800" b="0" i="0" u="none" strike="noStrike" dirty="0">
                          <a:solidFill>
                            <a:srgbClr val="000000"/>
                          </a:solidFill>
                          <a:effectLst/>
                          <a:latin typeface="Times New Roman" panose="02020603050405020304" pitchFamily="18" charset="0"/>
                        </a:rPr>
                        <a:t>30min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Times New Roman" panose="02020603050405020304" pitchFamily="18" charset="0"/>
                        </a:rPr>
                        <a:t>0.0304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0.0101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Times New Roman" panose="02020603050405020304" pitchFamily="18" charset="0"/>
                        </a:rPr>
                        <a:t>0.0081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0.0073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71190356"/>
                  </a:ext>
                </a:extLst>
              </a:tr>
              <a:tr h="182880">
                <a:tc vMerge="1">
                  <a:txBody>
                    <a:bodyPr/>
                    <a:lstStyle/>
                    <a:p>
                      <a:endParaRPr lang="en-US"/>
                    </a:p>
                  </a:txBody>
                  <a:tcPr/>
                </a:tc>
                <a:tc>
                  <a:txBody>
                    <a:bodyPr/>
                    <a:lstStyle/>
                    <a:p>
                      <a:pPr algn="ctr" rtl="0" fontAlgn="ctr"/>
                      <a:r>
                        <a:rPr lang="en-US" sz="1800" b="0" i="0" u="none" strike="noStrike" dirty="0">
                          <a:solidFill>
                            <a:srgbClr val="000000"/>
                          </a:solidFill>
                          <a:effectLst/>
                          <a:latin typeface="Times New Roman" panose="02020603050405020304" pitchFamily="18" charset="0"/>
                        </a:rPr>
                        <a:t>60min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Times New Roman" panose="02020603050405020304" pitchFamily="18" charset="0"/>
                        </a:rPr>
                        <a:t>0.0319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Times New Roman" panose="02020603050405020304" pitchFamily="18" charset="0"/>
                        </a:rPr>
                        <a:t>0.0166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800" b="0" i="0" u="none" strike="noStrike" dirty="0">
                          <a:solidFill>
                            <a:srgbClr val="000000"/>
                          </a:solidFill>
                          <a:effectLst/>
                          <a:latin typeface="Times New Roman" panose="02020603050405020304" pitchFamily="18" charset="0"/>
                        </a:rPr>
                        <a:t>0.0123</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800" b="0" i="0" u="none" strike="noStrike" dirty="0">
                          <a:solidFill>
                            <a:srgbClr val="000000"/>
                          </a:solidFill>
                          <a:effectLst/>
                          <a:latin typeface="Times New Roman" panose="02020603050405020304" pitchFamily="18" charset="0"/>
                        </a:rPr>
                        <a:t>0.0109</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039775091"/>
                  </a:ext>
                </a:extLst>
              </a:tr>
              <a:tr h="182880">
                <a:tc rowSpan="3">
                  <a:txBody>
                    <a:bodyPr/>
                    <a:lstStyle/>
                    <a:p>
                      <a:pPr algn="ctr" fontAlgn="ctr"/>
                      <a:r>
                        <a:rPr lang="en-US" sz="1800" b="0" i="0" u="none" strike="noStrike">
                          <a:solidFill>
                            <a:srgbClr val="000000"/>
                          </a:solidFill>
                          <a:effectLst/>
                          <a:latin typeface="Times New Roman" panose="02020603050405020304" pitchFamily="18" charset="0"/>
                        </a:rPr>
                        <a:t>Eugene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15min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Times New Roman" panose="02020603050405020304" pitchFamily="18" charset="0"/>
                        </a:rPr>
                        <a:t>0.0316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Times New Roman" panose="02020603050405020304" pitchFamily="18" charset="0"/>
                        </a:rPr>
                        <a:t>0.0067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0.0053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0.0046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59056331"/>
                  </a:ext>
                </a:extLst>
              </a:tr>
              <a:tr h="182880">
                <a:tc vMerge="1">
                  <a:txBody>
                    <a:bodyPr/>
                    <a:lstStyle/>
                    <a:p>
                      <a:endParaRPr lang="en-US"/>
                    </a:p>
                  </a:txBody>
                  <a:tcPr/>
                </a:tc>
                <a:tc>
                  <a:txBody>
                    <a:bodyPr/>
                    <a:lstStyle/>
                    <a:p>
                      <a:pPr algn="ctr" rtl="0" fontAlgn="ctr"/>
                      <a:r>
                        <a:rPr lang="en-US" sz="1800" b="0" i="0" u="none" strike="noStrike" dirty="0">
                          <a:solidFill>
                            <a:srgbClr val="000000"/>
                          </a:solidFill>
                          <a:effectLst/>
                          <a:latin typeface="Times New Roman" panose="02020603050405020304" pitchFamily="18" charset="0"/>
                        </a:rPr>
                        <a:t>30min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Times New Roman" panose="02020603050405020304" pitchFamily="18" charset="0"/>
                        </a:rPr>
                        <a:t>0.0370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Times New Roman" panose="02020603050405020304" pitchFamily="18" charset="0"/>
                        </a:rPr>
                        <a:t>0.0087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0.0072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Times New Roman" panose="02020603050405020304" pitchFamily="18" charset="0"/>
                        </a:rPr>
                        <a:t>0.0062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127872523"/>
                  </a:ext>
                </a:extLst>
              </a:tr>
              <a:tr h="182880">
                <a:tc vMerge="1">
                  <a:txBody>
                    <a:bodyPr/>
                    <a:lstStyle/>
                    <a:p>
                      <a:endParaRPr lang="en-US"/>
                    </a:p>
                  </a:txBody>
                  <a:tcPr/>
                </a:tc>
                <a:tc>
                  <a:txBody>
                    <a:bodyPr/>
                    <a:lstStyle/>
                    <a:p>
                      <a:pPr algn="ctr" rtl="0" fontAlgn="ctr"/>
                      <a:r>
                        <a:rPr lang="en-US" sz="1800" b="0" i="0" u="none" strike="noStrike" dirty="0">
                          <a:solidFill>
                            <a:srgbClr val="000000"/>
                          </a:solidFill>
                          <a:effectLst/>
                          <a:latin typeface="Times New Roman" panose="02020603050405020304" pitchFamily="18" charset="0"/>
                        </a:rPr>
                        <a:t>60min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Times New Roman" panose="02020603050405020304" pitchFamily="18" charset="0"/>
                        </a:rPr>
                        <a:t>0.0415</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800" b="0" i="0" u="none" strike="noStrike">
                          <a:solidFill>
                            <a:srgbClr val="000000"/>
                          </a:solidFill>
                          <a:effectLst/>
                          <a:latin typeface="Times New Roman" panose="02020603050405020304" pitchFamily="18" charset="0"/>
                        </a:rPr>
                        <a:t>0.0148</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800" b="0" i="0" u="none" strike="noStrike" dirty="0">
                          <a:solidFill>
                            <a:srgbClr val="000000"/>
                          </a:solidFill>
                          <a:effectLst/>
                          <a:latin typeface="Times New Roman" panose="02020603050405020304" pitchFamily="18" charset="0"/>
                        </a:rPr>
                        <a:t>0.0126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800" b="0" i="0" u="none" strike="noStrike" dirty="0">
                          <a:solidFill>
                            <a:srgbClr val="000000"/>
                          </a:solidFill>
                          <a:effectLst/>
                          <a:latin typeface="Times New Roman" panose="02020603050405020304" pitchFamily="18" charset="0"/>
                        </a:rPr>
                        <a:t>0.0106</a:t>
                      </a: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747972796"/>
                  </a:ext>
                </a:extLst>
              </a:tr>
              <a:tr h="182880">
                <a:tc gridSpan="2">
                  <a:txBody>
                    <a:bodyPr/>
                    <a:lstStyle/>
                    <a:p>
                      <a:pPr algn="ctr" rtl="0" fontAlgn="ctr"/>
                      <a:r>
                        <a:rPr lang="en-US" sz="1800" b="1" i="0" u="none" strike="noStrike" dirty="0">
                          <a:solidFill>
                            <a:srgbClr val="000000"/>
                          </a:solidFill>
                          <a:effectLst/>
                          <a:latin typeface="Times New Roman" panose="02020603050405020304" pitchFamily="18" charset="0"/>
                        </a:rPr>
                        <a:t>Average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hMerge="1">
                  <a:txBody>
                    <a:bodyPr/>
                    <a:lstStyle/>
                    <a:p>
                      <a:endParaRPr lang="en-US"/>
                    </a:p>
                  </a:txBody>
                  <a:tcPr/>
                </a:tc>
                <a:tc>
                  <a:txBody>
                    <a:bodyPr/>
                    <a:lstStyle/>
                    <a:p>
                      <a:pPr algn="ctr" fontAlgn="ctr"/>
                      <a:r>
                        <a:rPr lang="en-US" sz="1800" b="1" i="0" u="none" strike="noStrike">
                          <a:solidFill>
                            <a:srgbClr val="000000"/>
                          </a:solidFill>
                          <a:effectLst/>
                          <a:latin typeface="Times New Roman" panose="02020603050405020304" pitchFamily="18" charset="0"/>
                        </a:rPr>
                        <a:t>0.0311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800" b="1" i="0" u="none" strike="noStrike">
                          <a:solidFill>
                            <a:srgbClr val="000000"/>
                          </a:solidFill>
                          <a:effectLst/>
                          <a:latin typeface="Times New Roman" panose="02020603050405020304" pitchFamily="18" charset="0"/>
                        </a:rPr>
                        <a:t>0.0113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800" b="1" i="0" u="none" strike="noStrike">
                          <a:solidFill>
                            <a:srgbClr val="000000"/>
                          </a:solidFill>
                          <a:effectLst/>
                          <a:latin typeface="Times New Roman" panose="02020603050405020304" pitchFamily="18" charset="0"/>
                        </a:rPr>
                        <a:t>0.0091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ctr"/>
                      <a:r>
                        <a:rPr lang="en-US" sz="1800" b="1" i="0" u="none" strike="noStrike" dirty="0">
                          <a:solidFill>
                            <a:srgbClr val="000000"/>
                          </a:solidFill>
                          <a:effectLst/>
                          <a:latin typeface="Times New Roman" panose="02020603050405020304" pitchFamily="18" charset="0"/>
                        </a:rPr>
                        <a:t>0.0080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37495677"/>
                  </a:ext>
                </a:extLst>
              </a:tr>
            </a:tbl>
          </a:graphicData>
        </a:graphic>
      </p:graphicFrame>
      <p:sp>
        <p:nvSpPr>
          <p:cNvPr id="5" name="Rectangle 4">
            <a:extLst>
              <a:ext uri="{FF2B5EF4-FFF2-40B4-BE49-F238E27FC236}">
                <a16:creationId xmlns:a16="http://schemas.microsoft.com/office/drawing/2014/main" id="{F6E3BC66-55A3-4580-B286-ADDE131C2B3D}"/>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F8C08127-5FDC-4C76-AADE-8CD5ECA55974}"/>
              </a:ext>
            </a:extLst>
          </p:cNvPr>
          <p:cNvSpPr>
            <a:spLocks noGrp="1"/>
          </p:cNvSpPr>
          <p:nvPr>
            <p:ph type="sldNum" sz="quarter" idx="12"/>
          </p:nvPr>
        </p:nvSpPr>
        <p:spPr>
          <a:xfrm>
            <a:off x="7025449" y="6419706"/>
            <a:ext cx="2057400" cy="365125"/>
          </a:xfrm>
        </p:spPr>
        <p:txBody>
          <a:bodyPr/>
          <a:lstStyle/>
          <a:p>
            <a:fld id="{DE7368CD-0EFD-4356-BCD4-9FE5F856A1D8}" type="slidenum">
              <a:rPr lang="en-US" smtClean="0"/>
              <a:t>50</a:t>
            </a:fld>
            <a:endParaRPr lang="en-US"/>
          </a:p>
        </p:txBody>
      </p:sp>
      <p:sp>
        <p:nvSpPr>
          <p:cNvPr id="8" name="Rectangle 7">
            <a:extLst>
              <a:ext uri="{FF2B5EF4-FFF2-40B4-BE49-F238E27FC236}">
                <a16:creationId xmlns:a16="http://schemas.microsoft.com/office/drawing/2014/main" id="{AEF66C91-D405-47C0-87D5-A561D2316D45}"/>
              </a:ext>
            </a:extLst>
          </p:cNvPr>
          <p:cNvSpPr/>
          <p:nvPr/>
        </p:nvSpPr>
        <p:spPr>
          <a:xfrm>
            <a:off x="7282543" y="86745"/>
            <a:ext cx="175985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Intra-Hour Forecasts</a:t>
            </a:r>
          </a:p>
        </p:txBody>
      </p:sp>
      <p:sp>
        <p:nvSpPr>
          <p:cNvPr id="9" name="Rectangle 8">
            <a:extLst>
              <a:ext uri="{FF2B5EF4-FFF2-40B4-BE49-F238E27FC236}">
                <a16:creationId xmlns:a16="http://schemas.microsoft.com/office/drawing/2014/main" id="{38D5A71D-EDD8-4497-A08E-140270EF5E74}"/>
              </a:ext>
            </a:extLst>
          </p:cNvPr>
          <p:cNvSpPr/>
          <p:nvPr/>
        </p:nvSpPr>
        <p:spPr>
          <a:xfrm>
            <a:off x="-90942" y="602642"/>
            <a:ext cx="256192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Probabilistic Forecasts</a:t>
            </a:r>
          </a:p>
        </p:txBody>
      </p:sp>
      <p:sp>
        <p:nvSpPr>
          <p:cNvPr id="11" name="Rectangle 10">
            <a:extLst>
              <a:ext uri="{FF2B5EF4-FFF2-40B4-BE49-F238E27FC236}">
                <a16:creationId xmlns:a16="http://schemas.microsoft.com/office/drawing/2014/main" id="{3A105198-C427-4B39-B080-C4F9E5C202C5}"/>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grpSp>
        <p:nvGrpSpPr>
          <p:cNvPr id="12" name="Group 11">
            <a:extLst>
              <a:ext uri="{FF2B5EF4-FFF2-40B4-BE49-F238E27FC236}">
                <a16:creationId xmlns:a16="http://schemas.microsoft.com/office/drawing/2014/main" id="{7F0062B1-3C26-4C0A-9213-A838D84098BF}"/>
              </a:ext>
            </a:extLst>
          </p:cNvPr>
          <p:cNvGrpSpPr/>
          <p:nvPr/>
        </p:nvGrpSpPr>
        <p:grpSpPr>
          <a:xfrm>
            <a:off x="899206" y="889638"/>
            <a:ext cx="7939690" cy="1269452"/>
            <a:chOff x="1624446" y="4119391"/>
            <a:chExt cx="7939690" cy="1269452"/>
          </a:xfrm>
        </p:grpSpPr>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B2ED5C08-A891-4F48-B775-34DA745DAB50}"/>
                    </a:ext>
                  </a:extLst>
                </p:cNvPr>
                <p:cNvSpPr/>
                <p:nvPr/>
              </p:nvSpPr>
              <p:spPr>
                <a:xfrm>
                  <a:off x="1624446" y="4176636"/>
                  <a:ext cx="4826737" cy="976614"/>
                </a:xfrm>
                <a:prstGeom prst="rect">
                  <a:avLst/>
                </a:prstGeom>
                <a:ln>
                  <a:noFill/>
                </a:ln>
              </p:spPr>
              <p:txBody>
                <a:bodyPr wrap="square">
                  <a:spAutoFit/>
                </a:bodyPr>
                <a:lstStyle/>
                <a:p>
                  <a:r>
                    <a:rPr lang="en-US" dirty="0">
                      <a:latin typeface="Cambria Math" panose="02040503050406030204" pitchFamily="18" charset="0"/>
                    </a:rPr>
                    <a:t>Pb</a:t>
                  </a:r>
                  <a:r>
                    <a:rPr lang="en-US" baseline="-25000" dirty="0" err="1">
                      <a:latin typeface="Cambria Math" panose="02040503050406030204" pitchFamily="18" charset="0"/>
                    </a:rPr>
                    <a:t>q,i</a:t>
                  </a:r>
                  <a:r>
                    <a:rPr lang="en-US" baseline="-25000" dirty="0">
                      <a:latin typeface="Cambria Math" panose="02040503050406030204" pitchFamily="18" charset="0"/>
                    </a:rPr>
                    <a:t> </a:t>
                  </a:r>
                  <a:r>
                    <a:rPr lang="el-GR" dirty="0">
                      <a:latin typeface="Cambria Math" panose="02040503050406030204" pitchFamily="18" charset="0"/>
                    </a:rPr>
                    <a:t>(</a:t>
                  </a:r>
                  <a:r>
                    <a:rPr lang="en-US" dirty="0" err="1">
                      <a:latin typeface="Cambria Math" panose="02040503050406030204" pitchFamily="18" charset="0"/>
                    </a:rPr>
                    <a:t>F</a:t>
                  </a:r>
                  <a:r>
                    <a:rPr lang="en-US" baseline="-25000" dirty="0" err="1">
                      <a:latin typeface="Cambria Math" panose="02040503050406030204" pitchFamily="18" charset="0"/>
                    </a:rPr>
                    <a:t>q</a:t>
                  </a:r>
                  <a:r>
                    <a:rPr lang="en-US" dirty="0">
                      <a:latin typeface="Cambria Math" panose="02040503050406030204" pitchFamily="18" charset="0"/>
                    </a:rPr>
                    <a:t>, </a:t>
                  </a:r>
                  <a14:m>
                    <m:oMath xmlns:m="http://schemas.openxmlformats.org/officeDocument/2006/math">
                      <m:sSub>
                        <m:sSubPr>
                          <m:ctrlPr>
                            <a:rPr lang="en-US" i="1">
                              <a:latin typeface="Cambria Math" panose="02040503050406030204" pitchFamily="18" charset="0"/>
                            </a:rPr>
                          </m:ctrlPr>
                        </m:sSubPr>
                        <m:e>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oMath>
                  </a14:m>
                  <a:r>
                    <a:rPr lang="en-US" dirty="0">
                      <a:latin typeface="Cambria Math" panose="02040503050406030204" pitchFamily="18" charset="0"/>
                    </a:rPr>
                    <a:t>) =  </a:t>
                  </a:r>
                  <a14:m>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nor/>
                                  </m:rPr>
                                  <a:rPr lang="en-US" b="0" smtClean="0">
                                    <a:latin typeface="Cambria Math" panose="02040503050406030204" pitchFamily="18" charset="0"/>
                                  </a:rPr>
                                  <m:t>(</m:t>
                                </m:r>
                                <m:r>
                                  <m:rPr>
                                    <m:nor/>
                                  </m:rPr>
                                  <a:rPr lang="en-US" b="0" dirty="0" smtClean="0">
                                    <a:latin typeface="Cambria Math" panose="02040503050406030204" pitchFamily="18" charset="0"/>
                                  </a:rPr>
                                  <m:t>1 </m:t>
                                </m:r>
                                <m:r>
                                  <m:rPr>
                                    <m:nor/>
                                  </m:rPr>
                                  <a:rPr lang="en-US" dirty="0">
                                    <a:latin typeface="Cambria Math" panose="02040503050406030204" pitchFamily="18" charset="0"/>
                                  </a:rPr>
                                  <m:t>−</m:t>
                                </m:r>
                                <m:f>
                                  <m:fPr>
                                    <m:ctrlPr>
                                      <a:rPr lang="en-US" i="1" dirty="0">
                                        <a:latin typeface="Cambria Math" panose="02040503050406030204" pitchFamily="18" charset="0"/>
                                      </a:rPr>
                                    </m:ctrlPr>
                                  </m:fPr>
                                  <m:num>
                                    <m:r>
                                      <a:rPr lang="en-US" i="1" dirty="0">
                                        <a:latin typeface="Cambria Math" panose="02040503050406030204" pitchFamily="18" charset="0"/>
                                      </a:rPr>
                                      <m:t>𝑞</m:t>
                                    </m:r>
                                  </m:num>
                                  <m:den>
                                    <m:r>
                                      <a:rPr lang="en-US" i="1" dirty="0">
                                        <a:latin typeface="Cambria Math" panose="02040503050406030204" pitchFamily="18" charset="0"/>
                                      </a:rPr>
                                      <m:t>100</m:t>
                                    </m:r>
                                  </m:den>
                                </m:f>
                                <m:r>
                                  <m:rPr>
                                    <m:nor/>
                                  </m:rPr>
                                  <a:rPr lang="en-US" b="0" dirty="0" smtClean="0">
                                    <a:latin typeface="Cambria Math" panose="02040503050406030204" pitchFamily="18" charset="0"/>
                                  </a:rPr>
                                  <m:t>)</m:t>
                                </m:r>
                                <m:r>
                                  <m:rPr>
                                    <m:nor/>
                                  </m:rPr>
                                  <a:rPr lang="en-US">
                                    <a:latin typeface="Cambria Math" panose="02040503050406030204" pitchFamily="18" charset="0"/>
                                  </a:rPr>
                                  <m:t>(</m:t>
                                </m:r>
                                <m:r>
                                  <m:rPr>
                                    <m:nor/>
                                  </m:rPr>
                                  <a:rPr lang="en-US" b="0" i="0" smtClean="0">
                                    <a:latin typeface="Cambria Math" panose="02040503050406030204" pitchFamily="18" charset="0"/>
                                  </a:rPr>
                                  <m:t>F</m:t>
                                </m:r>
                                <m:r>
                                  <m:rPr>
                                    <m:nor/>
                                  </m:rPr>
                                  <a:rPr lang="en-US" baseline="-25000" dirty="0">
                                    <a:latin typeface="Cambria Math" panose="02040503050406030204" pitchFamily="18" charset="0"/>
                                  </a:rPr>
                                  <m:t>q</m:t>
                                </m:r>
                                <m:r>
                                  <m:rPr>
                                    <m:nor/>
                                  </m:rPr>
                                  <a:rPr lang="en-US" b="0" baseline="-25000" dirty="0" smtClean="0">
                                    <a:latin typeface="Cambria Math" panose="02040503050406030204" pitchFamily="18" charset="0"/>
                                  </a:rPr>
                                  <m:t> </m:t>
                                </m:r>
                                <m:r>
                                  <m:rPr>
                                    <m:nor/>
                                  </m:rPr>
                                  <a:rPr lang="en-US" dirty="0" smtClean="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r>
                                  <m:rPr>
                                    <m:nor/>
                                  </m:rPr>
                                  <a:rPr lang="en-US" dirty="0">
                                    <a:latin typeface="Cambria Math" panose="02040503050406030204" pitchFamily="18" charset="0"/>
                                  </a:rPr>
                                  <m:t>), </m:t>
                                </m:r>
                                <m:r>
                                  <m:rPr>
                                    <m:nor/>
                                  </m:rPr>
                                  <a:rPr lang="en-US" b="0" i="0" dirty="0" smtClean="0">
                                    <a:latin typeface="Cambria Math" panose="02040503050406030204" pitchFamily="18" charset="0"/>
                                  </a:rPr>
                                  <m:t>     </m:t>
                                </m:r>
                                <m:r>
                                  <m:rPr>
                                    <m:nor/>
                                  </m:rPr>
                                  <a:rPr lang="en-US" dirty="0">
                                    <a:latin typeface="Cambria Math" panose="02040503050406030204" pitchFamily="18" charset="0"/>
                                  </a:rPr>
                                  <m:t>if</m:t>
                                </m:r>
                                <m:sSub>
                                  <m:sSubPr>
                                    <m:ctrlPr>
                                      <a:rPr lang="en-US" i="1">
                                        <a:latin typeface="Cambria Math" panose="02040503050406030204" pitchFamily="18" charset="0"/>
                                      </a:rPr>
                                    </m:ctrlPr>
                                  </m:sSubPr>
                                  <m:e>
                                    <m:r>
                                      <a:rPr lang="en-US" b="0" i="0" smtClean="0">
                                        <a:latin typeface="Cambria Math" panose="02040503050406030204" pitchFamily="18" charset="0"/>
                                      </a:rPr>
                                      <m:t> </m:t>
                                    </m:r>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r>
                                  <m:rPr>
                                    <m:nor/>
                                  </m:rPr>
                                  <a:rPr lang="en-US" b="0" i="0" smtClean="0">
                                    <a:latin typeface="Cambria Math" panose="02040503050406030204" pitchFamily="18" charset="0"/>
                                  </a:rPr>
                                  <m:t>&lt;</m:t>
                                </m:r>
                                <m:r>
                                  <m:rPr>
                                    <m:nor/>
                                  </m:rPr>
                                  <a:rPr lang="en-US" b="0" i="0" smtClean="0">
                                    <a:latin typeface="Cambria Math" panose="02040503050406030204" pitchFamily="18" charset="0"/>
                                  </a:rPr>
                                  <m:t>Fq</m:t>
                                </m:r>
                              </m:e>
                            </m:mr>
                            <m:mr>
                              <m:e>
                                <m:f>
                                  <m:fPr>
                                    <m:ctrlPr>
                                      <a:rPr lang="en-US" i="1" dirty="0" smtClean="0">
                                        <a:latin typeface="Cambria Math" panose="02040503050406030204" pitchFamily="18" charset="0"/>
                                      </a:rPr>
                                    </m:ctrlPr>
                                  </m:fPr>
                                  <m:num>
                                    <m:r>
                                      <a:rPr lang="en-US" b="0" i="1" dirty="0" smtClean="0">
                                        <a:latin typeface="Cambria Math" panose="02040503050406030204" pitchFamily="18" charset="0"/>
                                      </a:rPr>
                                      <m:t>𝑞</m:t>
                                    </m:r>
                                  </m:num>
                                  <m:den>
                                    <m:r>
                                      <a:rPr lang="en-US" b="0" i="1" dirty="0" smtClean="0">
                                        <a:latin typeface="Cambria Math" panose="02040503050406030204" pitchFamily="18" charset="0"/>
                                      </a:rPr>
                                      <m:t>100</m:t>
                                    </m:r>
                                  </m:den>
                                </m:f>
                                <m:r>
                                  <a:rPr lang="en-US" b="0" i="1" dirty="0" smtClean="0">
                                    <a:latin typeface="Cambria Math" panose="02040503050406030204" pitchFamily="18" charset="0"/>
                                  </a:rPr>
                                  <m:t> </m:t>
                                </m:r>
                                <m:r>
                                  <m:rPr>
                                    <m:nor/>
                                  </m:rPr>
                                  <a:rPr lang="en-US" dirty="0">
                                    <a:latin typeface="Cambria Math" panose="02040503050406030204" pitchFamily="18" charset="0"/>
                                  </a:rPr>
                                  <m:t>(</m:t>
                                </m:r>
                                <m:sSub>
                                  <m:sSubPr>
                                    <m:ctrlPr>
                                      <a:rPr lang="en-US" i="1">
                                        <a:latin typeface="Cambria Math" panose="02040503050406030204" pitchFamily="18" charset="0"/>
                                      </a:rPr>
                                    </m:ctrlPr>
                                  </m:sSubPr>
                                  <m:e>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r>
                                  <m:rPr>
                                    <m:nor/>
                                  </m:rPr>
                                  <a:rPr lang="en-US" dirty="0">
                                    <a:latin typeface="Cambria Math" panose="02040503050406030204" pitchFamily="18" charset="0"/>
                                  </a:rPr>
                                  <m:t>−</m:t>
                                </m:r>
                                <m:r>
                                  <m:rPr>
                                    <m:nor/>
                                  </m:rPr>
                                  <a:rPr lang="en-US" b="0" dirty="0" smtClean="0">
                                    <a:latin typeface="Cambria Math" panose="02040503050406030204" pitchFamily="18" charset="0"/>
                                  </a:rPr>
                                  <m:t> </m:t>
                                </m:r>
                                <m:r>
                                  <m:rPr>
                                    <m:nor/>
                                  </m:rPr>
                                  <a:rPr lang="en-US" b="0" i="0" dirty="0" smtClean="0">
                                    <a:latin typeface="Cambria Math" panose="02040503050406030204" pitchFamily="18" charset="0"/>
                                  </a:rPr>
                                  <m:t>F</m:t>
                                </m:r>
                                <m:r>
                                  <m:rPr>
                                    <m:nor/>
                                  </m:rPr>
                                  <a:rPr lang="en-US" baseline="-25000" dirty="0">
                                    <a:latin typeface="Cambria Math" panose="02040503050406030204" pitchFamily="18" charset="0"/>
                                  </a:rPr>
                                  <m:t>q</m:t>
                                </m:r>
                                <m:r>
                                  <m:rPr>
                                    <m:nor/>
                                  </m:rPr>
                                  <a:rPr lang="en-US" dirty="0">
                                    <a:latin typeface="Cambria Math" panose="02040503050406030204" pitchFamily="18" charset="0"/>
                                  </a:rPr>
                                  <m:t>)</m:t>
                                </m:r>
                                <m:r>
                                  <a:rPr lang="en-US" b="0" i="0" dirty="0" smtClean="0">
                                    <a:latin typeface="Cambria Math" panose="02040503050406030204" pitchFamily="18" charset="0"/>
                                  </a:rPr>
                                  <m:t>,</m:t>
                                </m:r>
                                <m:r>
                                  <m:rPr>
                                    <m:nor/>
                                  </m:rPr>
                                  <a:rPr lang="en-US" b="0" dirty="0" smtClean="0">
                                    <a:latin typeface="Cambria Math" panose="02040503050406030204" pitchFamily="18" charset="0"/>
                                  </a:rPr>
                                  <m:t>        </m:t>
                                </m:r>
                                <m:r>
                                  <m:rPr>
                                    <m:nor/>
                                  </m:rPr>
                                  <a:rPr lang="en-US" b="0" i="0" dirty="0" smtClean="0">
                                    <a:latin typeface="Cambria Math" panose="02040503050406030204" pitchFamily="18" charset="0"/>
                                  </a:rPr>
                                  <m:t>       </m:t>
                                </m:r>
                                <m:r>
                                  <m:rPr>
                                    <m:nor/>
                                  </m:rPr>
                                  <a:rPr lang="en-US" dirty="0">
                                    <a:latin typeface="Cambria Math" panose="02040503050406030204" pitchFamily="18" charset="0"/>
                                  </a:rPr>
                                  <m:t>if</m:t>
                                </m:r>
                                <m:sSub>
                                  <m:sSubPr>
                                    <m:ctrlPr>
                                      <a:rPr lang="en-US" i="1">
                                        <a:latin typeface="Cambria Math" panose="02040503050406030204" pitchFamily="18" charset="0"/>
                                      </a:rPr>
                                    </m:ctrlPr>
                                  </m:sSubPr>
                                  <m:e>
                                    <m:r>
                                      <a:rPr lang="en-US" b="0" i="0" smtClean="0">
                                        <a:latin typeface="Cambria Math" panose="02040503050406030204" pitchFamily="18" charset="0"/>
                                      </a:rPr>
                                      <m:t> </m:t>
                                    </m:r>
                                    <m:r>
                                      <m:rPr>
                                        <m:sty m:val="p"/>
                                      </m:rPr>
                                      <a:rPr lang="en-US" i="0">
                                        <a:latin typeface="Cambria Math" panose="02040503050406030204" pitchFamily="18" charset="0"/>
                                      </a:rPr>
                                      <m:t>P</m:t>
                                    </m:r>
                                  </m:e>
                                  <m:sub>
                                    <m:r>
                                      <m:rPr>
                                        <m:sty m:val="p"/>
                                      </m:rPr>
                                      <a:rPr lang="en-US" i="0">
                                        <a:latin typeface="Cambria Math" panose="02040503050406030204" pitchFamily="18" charset="0"/>
                                      </a:rPr>
                                      <m:t>i</m:t>
                                    </m:r>
                                  </m:sub>
                                </m:sSub>
                                <m:r>
                                  <m:rPr>
                                    <m:nor/>
                                  </m:rPr>
                                  <a:rPr lang="en-US" dirty="0">
                                    <a:latin typeface="Cambria Math" panose="02040503050406030204" pitchFamily="18" charset="0"/>
                                  </a:rPr>
                                  <m:t>≥</m:t>
                                </m:r>
                                <m:r>
                                  <m:rPr>
                                    <m:nor/>
                                  </m:rPr>
                                  <a:rPr lang="en-US" b="0" i="0" dirty="0" smtClean="0">
                                    <a:latin typeface="Cambria Math" panose="02040503050406030204" pitchFamily="18" charset="0"/>
                                  </a:rPr>
                                  <m:t>F</m:t>
                                </m:r>
                                <m:r>
                                  <m:rPr>
                                    <m:nor/>
                                  </m:rPr>
                                  <a:rPr lang="en-US" baseline="-25000" dirty="0">
                                    <a:latin typeface="Cambria Math" panose="02040503050406030204" pitchFamily="18" charset="0"/>
                                  </a:rPr>
                                  <m:t>q</m:t>
                                </m:r>
                              </m:e>
                            </m:mr>
                          </m:m>
                        </m:e>
                      </m:d>
                    </m:oMath>
                  </a14:m>
                  <a:r>
                    <a:rPr lang="en-US" dirty="0">
                      <a:latin typeface="Cambria Math" panose="02040503050406030204" pitchFamily="18" charset="0"/>
                    </a:rPr>
                    <a:t>                              </a:t>
                  </a:r>
                </a:p>
              </p:txBody>
            </p:sp>
          </mc:Choice>
          <mc:Fallback xmlns="">
            <p:sp>
              <p:nvSpPr>
                <p:cNvPr id="24" name="Rectangle 23">
                  <a:extLst>
                    <a:ext uri="{FF2B5EF4-FFF2-40B4-BE49-F238E27FC236}">
                      <a16:creationId xmlns:a16="http://schemas.microsoft.com/office/drawing/2014/main" id="{B2ED5C08-A891-4F48-B775-34DA745DAB50}"/>
                    </a:ext>
                  </a:extLst>
                </p:cNvPr>
                <p:cNvSpPr>
                  <a:spLocks noRot="1" noChangeAspect="1" noMove="1" noResize="1" noEditPoints="1" noAdjustHandles="1" noChangeArrowheads="1" noChangeShapeType="1" noTextEdit="1"/>
                </p:cNvSpPr>
                <p:nvPr/>
              </p:nvSpPr>
              <p:spPr>
                <a:xfrm>
                  <a:off x="1624446" y="4176636"/>
                  <a:ext cx="4826737" cy="976614"/>
                </a:xfrm>
                <a:prstGeom prst="rect">
                  <a:avLst/>
                </a:prstGeom>
                <a:blipFill>
                  <a:blip r:embed="rId3"/>
                  <a:stretch>
                    <a:fillRect l="-101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F45769C-4CD3-4C24-BBAB-C45A65DA8945}"/>
                    </a:ext>
                  </a:extLst>
                </p:cNvPr>
                <p:cNvSpPr/>
                <p:nvPr/>
              </p:nvSpPr>
              <p:spPr>
                <a:xfrm>
                  <a:off x="6249382" y="4119391"/>
                  <a:ext cx="1962397" cy="338554"/>
                </a:xfrm>
                <a:prstGeom prst="rect">
                  <a:avLst/>
                </a:prstGeom>
              </p:spPr>
              <p:txBody>
                <a:bodyPr wrap="none">
                  <a:spAutoFit/>
                </a:bodyPr>
                <a:lstStyle/>
                <a:p>
                  <a:r>
                    <a:rPr lang="en-US" sz="1600" dirty="0">
                      <a:latin typeface="Times New Roman" panose="02020603050405020304" pitchFamily="18" charset="0"/>
                      <a:cs typeface="Times New Roman" panose="02020603050405020304" pitchFamily="18" charset="0"/>
                    </a:rPr>
                    <a:t>Quantiles, q</a:t>
                  </a:r>
                  <a14:m>
                    <m:oMath xmlns:m="http://schemas.openxmlformats.org/officeDocument/2006/math">
                      <m:r>
                        <a:rPr lang="en-US" sz="1600" b="0" i="0" dirty="0" smtClean="0">
                          <a:latin typeface="Cambria Math" panose="02040503050406030204" pitchFamily="18" charset="0"/>
                          <a:ea typeface="Cambria Math" panose="02040503050406030204" pitchFamily="18" charset="0"/>
                        </a:rPr>
                        <m:t> </m:t>
                      </m:r>
                      <m:r>
                        <a:rPr lang="en-US" sz="160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 </m:t>
                      </m:r>
                    </m:oMath>
                  </a14:m>
                  <a:r>
                    <a:rPr lang="en-US" sz="1600" dirty="0">
                      <a:latin typeface="Times New Roman" panose="02020603050405020304" pitchFamily="18" charset="0"/>
                      <a:cs typeface="Times New Roman" panose="02020603050405020304" pitchFamily="18" charset="0"/>
                    </a:rPr>
                    <a:t>[1- 99]</a:t>
                  </a:r>
                </a:p>
              </p:txBody>
            </p:sp>
          </mc:Choice>
          <mc:Fallback xmlns="">
            <p:sp>
              <p:nvSpPr>
                <p:cNvPr id="25" name="Rectangle 24">
                  <a:extLst>
                    <a:ext uri="{FF2B5EF4-FFF2-40B4-BE49-F238E27FC236}">
                      <a16:creationId xmlns:a16="http://schemas.microsoft.com/office/drawing/2014/main" id="{BF45769C-4CD3-4C24-BBAB-C45A65DA8945}"/>
                    </a:ext>
                  </a:extLst>
                </p:cNvPr>
                <p:cNvSpPr>
                  <a:spLocks noRot="1" noChangeAspect="1" noMove="1" noResize="1" noEditPoints="1" noAdjustHandles="1" noChangeArrowheads="1" noChangeShapeType="1" noTextEdit="1"/>
                </p:cNvSpPr>
                <p:nvPr/>
              </p:nvSpPr>
              <p:spPr>
                <a:xfrm>
                  <a:off x="6249382" y="4119391"/>
                  <a:ext cx="1962397" cy="338554"/>
                </a:xfrm>
                <a:prstGeom prst="rect">
                  <a:avLst/>
                </a:prstGeom>
                <a:blipFill>
                  <a:blip r:embed="rId4"/>
                  <a:stretch>
                    <a:fillRect l="-1553" t="-5357" r="-932"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173A70E-D7E4-4663-B371-A5F04A78DB22}"/>
                    </a:ext>
                  </a:extLst>
                </p:cNvPr>
                <p:cNvSpPr/>
                <p:nvPr/>
              </p:nvSpPr>
              <p:spPr>
                <a:xfrm>
                  <a:off x="6249382" y="4503793"/>
                  <a:ext cx="3314754" cy="885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US" sz="1600" dirty="0" smtClean="0">
                            <a:latin typeface="Cambria Math" panose="02040503050406030204" pitchFamily="18" charset="0"/>
                          </a:rPr>
                          <m:t>Pinball</m:t>
                        </m:r>
                        <m:r>
                          <a:rPr lang="en-US" sz="1600" b="0" i="1" dirty="0" smtClean="0">
                            <a:latin typeface="Cambria Math" panose="02040503050406030204" pitchFamily="18" charset="0"/>
                          </a:rPr>
                          <m:t>, </m:t>
                        </m:r>
                        <m:r>
                          <a:rPr lang="en-US" sz="1600" b="0" i="1" smtClean="0">
                            <a:latin typeface="Cambria Math" panose="02040503050406030204" pitchFamily="18" charset="0"/>
                          </a:rPr>
                          <m:t>𝑃𝐵</m:t>
                        </m:r>
                        <m:r>
                          <a:rPr lang="en-US" sz="1600">
                            <a:latin typeface="Cambria Math" panose="02040503050406030204" pitchFamily="18" charset="0"/>
                          </a:rPr>
                          <m:t>=</m:t>
                        </m:r>
                        <m:f>
                          <m:fPr>
                            <m:ctrlPr>
                              <a:rPr lang="en-US" sz="1600" i="1">
                                <a:latin typeface="Cambria Math" panose="02040503050406030204" pitchFamily="18" charset="0"/>
                              </a:rPr>
                            </m:ctrlPr>
                          </m:fPr>
                          <m:num>
                            <m:r>
                              <a:rPr lang="en-US" sz="1600">
                                <a:latin typeface="Cambria Math" panose="02040503050406030204" pitchFamily="18" charset="0"/>
                              </a:rPr>
                              <m:t>1</m:t>
                            </m:r>
                          </m:num>
                          <m:den>
                            <m:r>
                              <a:rPr lang="en-US" sz="1600" i="1">
                                <a:latin typeface="Cambria Math" panose="02040503050406030204" pitchFamily="18" charset="0"/>
                              </a:rPr>
                              <m:t>𝑛</m:t>
                            </m:r>
                          </m:den>
                        </m:f>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a:latin typeface="Cambria Math" panose="02040503050406030204" pitchFamily="18" charset="0"/>
                              </a:rPr>
                              <m:t>=1</m:t>
                            </m:r>
                          </m:sub>
                          <m:sup>
                            <m:r>
                              <a:rPr lang="en-US" sz="1600" i="1">
                                <a:latin typeface="Cambria Math" panose="02040503050406030204" pitchFamily="18" charset="0"/>
                              </a:rPr>
                              <m:t>𝑛</m:t>
                            </m:r>
                          </m:sup>
                          <m:e>
                            <m:d>
                              <m:dPr>
                                <m:ctrlPr>
                                  <a:rPr lang="en-US" sz="1600" i="1" smtClean="0">
                                    <a:latin typeface="Cambria Math" panose="02040503050406030204" pitchFamily="18" charset="0"/>
                                  </a:rPr>
                                </m:ctrlPr>
                              </m:dPr>
                              <m:e>
                                <m:f>
                                  <m:fPr>
                                    <m:ctrlPr>
                                      <a:rPr lang="en-US" sz="1600" i="1">
                                        <a:latin typeface="Cambria Math" panose="02040503050406030204" pitchFamily="18" charset="0"/>
                                      </a:rPr>
                                    </m:ctrlPr>
                                  </m:fPr>
                                  <m:num>
                                    <m:r>
                                      <a:rPr lang="en-US" sz="1600">
                                        <a:latin typeface="Cambria Math" panose="02040503050406030204" pitchFamily="18" charset="0"/>
                                      </a:rPr>
                                      <m:t>1</m:t>
                                    </m:r>
                                  </m:num>
                                  <m:den>
                                    <m:r>
                                      <a:rPr lang="en-US" sz="1600" b="0" i="1" smtClean="0">
                                        <a:latin typeface="Cambria Math" panose="02040503050406030204" pitchFamily="18" charset="0"/>
                                      </a:rPr>
                                      <m:t>99</m:t>
                                    </m:r>
                                  </m:den>
                                </m:f>
                                <m:nary>
                                  <m:naryPr>
                                    <m:chr m:val="∑"/>
                                    <m:limLoc m:val="undOvr"/>
                                    <m:ctrlPr>
                                      <a:rPr lang="en-US" sz="1600" i="1">
                                        <a:latin typeface="Cambria Math" panose="02040503050406030204" pitchFamily="18" charset="0"/>
                                      </a:rPr>
                                    </m:ctrlPr>
                                  </m:naryPr>
                                  <m:sub>
                                    <m:r>
                                      <m:rPr>
                                        <m:sty m:val="p"/>
                                        <m:brk/>
                                      </m:rPr>
                                      <a:rPr lang="en-US" sz="1600">
                                        <a:latin typeface="Cambria Math" panose="02040503050406030204" pitchFamily="18" charset="0"/>
                                      </a:rPr>
                                      <m:t>q</m:t>
                                    </m:r>
                                    <m:r>
                                      <a:rPr lang="en-US" sz="1600">
                                        <a:latin typeface="Cambria Math" panose="02040503050406030204" pitchFamily="18" charset="0"/>
                                      </a:rPr>
                                      <m:t>=1</m:t>
                                    </m:r>
                                  </m:sub>
                                  <m:sup>
                                    <m:r>
                                      <a:rPr lang="en-US" sz="1600" b="0" i="1" smtClean="0">
                                        <a:latin typeface="Cambria Math" panose="02040503050406030204" pitchFamily="18" charset="0"/>
                                      </a:rPr>
                                      <m:t>𝑞</m:t>
                                    </m:r>
                                    <m:r>
                                      <a:rPr lang="en-US" sz="1600" b="0" i="1" smtClean="0">
                                        <a:latin typeface="Cambria Math" panose="02040503050406030204" pitchFamily="18" charset="0"/>
                                      </a:rPr>
                                      <m:t>=99</m:t>
                                    </m:r>
                                  </m:sup>
                                  <m:e>
                                    <m:r>
                                      <a:rPr lang="en-US" sz="1600" i="1">
                                        <a:latin typeface="Cambria Math" panose="02040503050406030204" pitchFamily="18" charset="0"/>
                                      </a:rPr>
                                      <m:t>𝑃𝐵</m:t>
                                    </m:r>
                                    <m:r>
                                      <a:rPr lang="en-US" sz="1600" i="1" baseline="-25000">
                                        <a:latin typeface="Cambria Math" panose="02040503050406030204" pitchFamily="18" charset="0"/>
                                      </a:rPr>
                                      <m:t>𝑞</m:t>
                                    </m:r>
                                    <m:r>
                                      <a:rPr lang="en-US" sz="1600" i="1" baseline="-25000">
                                        <a:latin typeface="Cambria Math" panose="02040503050406030204" pitchFamily="18" charset="0"/>
                                      </a:rPr>
                                      <m:t>,</m:t>
                                    </m:r>
                                    <m:r>
                                      <a:rPr lang="en-US" sz="1600" i="1" baseline="-25000">
                                        <a:latin typeface="Cambria Math" panose="02040503050406030204" pitchFamily="18" charset="0"/>
                                      </a:rPr>
                                      <m:t>𝑖</m:t>
                                    </m:r>
                                  </m:e>
                                </m:nary>
                              </m:e>
                            </m:d>
                          </m:e>
                        </m:nary>
                      </m:oMath>
                    </m:oMathPara>
                  </a14:m>
                  <a:endParaRPr lang="en-US" dirty="0"/>
                </a:p>
              </p:txBody>
            </p:sp>
          </mc:Choice>
          <mc:Fallback xmlns="">
            <p:sp>
              <p:nvSpPr>
                <p:cNvPr id="15" name="Rectangle 14">
                  <a:extLst>
                    <a:ext uri="{FF2B5EF4-FFF2-40B4-BE49-F238E27FC236}">
                      <a16:creationId xmlns:a16="http://schemas.microsoft.com/office/drawing/2014/main" id="{1173A70E-D7E4-4663-B371-A5F04A78DB22}"/>
                    </a:ext>
                  </a:extLst>
                </p:cNvPr>
                <p:cNvSpPr>
                  <a:spLocks noRot="1" noChangeAspect="1" noMove="1" noResize="1" noEditPoints="1" noAdjustHandles="1" noChangeArrowheads="1" noChangeShapeType="1" noTextEdit="1"/>
                </p:cNvSpPr>
                <p:nvPr/>
              </p:nvSpPr>
              <p:spPr>
                <a:xfrm>
                  <a:off x="6249382" y="4503793"/>
                  <a:ext cx="3314754" cy="885050"/>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622649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hart 16">
            <a:extLst>
              <a:ext uri="{FF2B5EF4-FFF2-40B4-BE49-F238E27FC236}">
                <a16:creationId xmlns:a16="http://schemas.microsoft.com/office/drawing/2014/main" id="{C71E9223-F24B-43B8-AAFC-C1CBB17B8CAF}"/>
              </a:ext>
            </a:extLst>
          </p:cNvPr>
          <p:cNvGraphicFramePr>
            <a:graphicFrameLocks/>
          </p:cNvGraphicFramePr>
          <p:nvPr>
            <p:extLst>
              <p:ext uri="{D42A27DB-BD31-4B8C-83A1-F6EECF244321}">
                <p14:modId xmlns:p14="http://schemas.microsoft.com/office/powerpoint/2010/main" val="4198082818"/>
              </p:ext>
            </p:extLst>
          </p:nvPr>
        </p:nvGraphicFramePr>
        <p:xfrm>
          <a:off x="330286" y="739838"/>
          <a:ext cx="8483427" cy="45847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Table 12">
            <a:extLst>
              <a:ext uri="{FF2B5EF4-FFF2-40B4-BE49-F238E27FC236}">
                <a16:creationId xmlns:a16="http://schemas.microsoft.com/office/drawing/2014/main" id="{DCF02E13-885E-4B5E-BFBA-481743078FF0}"/>
              </a:ext>
            </a:extLst>
          </p:cNvPr>
          <p:cNvGraphicFramePr>
            <a:graphicFrameLocks noGrp="1"/>
          </p:cNvGraphicFramePr>
          <p:nvPr>
            <p:extLst>
              <p:ext uri="{D42A27DB-BD31-4B8C-83A1-F6EECF244321}">
                <p14:modId xmlns:p14="http://schemas.microsoft.com/office/powerpoint/2010/main" val="99887408"/>
              </p:ext>
            </p:extLst>
          </p:nvPr>
        </p:nvGraphicFramePr>
        <p:xfrm>
          <a:off x="114155" y="4457965"/>
          <a:ext cx="7699829" cy="1158549"/>
        </p:xfrm>
        <a:graphic>
          <a:graphicData uri="http://schemas.openxmlformats.org/drawingml/2006/table">
            <a:tbl>
              <a:tblPr/>
              <a:tblGrid>
                <a:gridCol w="1463040">
                  <a:extLst>
                    <a:ext uri="{9D8B030D-6E8A-4147-A177-3AD203B41FA5}">
                      <a16:colId xmlns:a16="http://schemas.microsoft.com/office/drawing/2014/main" val="4162833021"/>
                    </a:ext>
                  </a:extLst>
                </a:gridCol>
                <a:gridCol w="1097280">
                  <a:extLst>
                    <a:ext uri="{9D8B030D-6E8A-4147-A177-3AD203B41FA5}">
                      <a16:colId xmlns:a16="http://schemas.microsoft.com/office/drawing/2014/main" val="1905829400"/>
                    </a:ext>
                  </a:extLst>
                </a:gridCol>
                <a:gridCol w="984069">
                  <a:extLst>
                    <a:ext uri="{9D8B030D-6E8A-4147-A177-3AD203B41FA5}">
                      <a16:colId xmlns:a16="http://schemas.microsoft.com/office/drawing/2014/main" val="1221702890"/>
                    </a:ext>
                  </a:extLst>
                </a:gridCol>
                <a:gridCol w="1001486">
                  <a:extLst>
                    <a:ext uri="{9D8B030D-6E8A-4147-A177-3AD203B41FA5}">
                      <a16:colId xmlns:a16="http://schemas.microsoft.com/office/drawing/2014/main" val="4112042336"/>
                    </a:ext>
                  </a:extLst>
                </a:gridCol>
                <a:gridCol w="1036320">
                  <a:extLst>
                    <a:ext uri="{9D8B030D-6E8A-4147-A177-3AD203B41FA5}">
                      <a16:colId xmlns:a16="http://schemas.microsoft.com/office/drawing/2014/main" val="429530431"/>
                    </a:ext>
                  </a:extLst>
                </a:gridCol>
                <a:gridCol w="1045028">
                  <a:extLst>
                    <a:ext uri="{9D8B030D-6E8A-4147-A177-3AD203B41FA5}">
                      <a16:colId xmlns:a16="http://schemas.microsoft.com/office/drawing/2014/main" val="3404816324"/>
                    </a:ext>
                  </a:extLst>
                </a:gridCol>
                <a:gridCol w="1072606">
                  <a:extLst>
                    <a:ext uri="{9D8B030D-6E8A-4147-A177-3AD203B41FA5}">
                      <a16:colId xmlns:a16="http://schemas.microsoft.com/office/drawing/2014/main" val="3831927066"/>
                    </a:ext>
                  </a:extLst>
                </a:gridCol>
              </a:tblGrid>
              <a:tr h="206049">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Forecasts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NAR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ARIMA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ANN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ELM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Simple Avg.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Adj. Approach</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78833699"/>
                  </a:ext>
                </a:extLst>
              </a:tr>
              <a:tr h="0">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 Precision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39%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Times New Roman" panose="02020603050405020304" pitchFamily="18" charset="0"/>
                          <a:cs typeface="Times New Roman" panose="02020603050405020304" pitchFamily="18" charset="0"/>
                        </a:rPr>
                        <a:t>36%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Times New Roman" panose="02020603050405020304" pitchFamily="18" charset="0"/>
                          <a:cs typeface="Times New Roman" panose="02020603050405020304" pitchFamily="18" charset="0"/>
                        </a:rPr>
                        <a:t>45%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33%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Times New Roman" panose="02020603050405020304" pitchFamily="18" charset="0"/>
                          <a:cs typeface="Times New Roman" panose="02020603050405020304" pitchFamily="18" charset="0"/>
                        </a:rPr>
                        <a:t>69%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60%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2630421"/>
                  </a:ext>
                </a:extLst>
              </a:tr>
              <a:tr h="182880">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Recall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13%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Times New Roman" panose="02020603050405020304" pitchFamily="18" charset="0"/>
                          <a:cs typeface="Times New Roman" panose="02020603050405020304" pitchFamily="18" charset="0"/>
                        </a:rPr>
                        <a:t>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Times New Roman" panose="02020603050405020304" pitchFamily="18" charset="0"/>
                          <a:cs typeface="Times New Roman" panose="02020603050405020304" pitchFamily="18" charset="0"/>
                        </a:rPr>
                        <a:t>14%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11%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Times New Roman" panose="02020603050405020304" pitchFamily="18" charset="0"/>
                          <a:cs typeface="Times New Roman" panose="02020603050405020304" pitchFamily="18" charset="0"/>
                        </a:rPr>
                        <a:t>24%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48%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541321511"/>
                  </a:ext>
                </a:extLst>
              </a:tr>
              <a:tr h="182880">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Balanced Precision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50%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Times New Roman" panose="02020603050405020304" pitchFamily="18" charset="0"/>
                          <a:cs typeface="Times New Roman" panose="02020603050405020304" pitchFamily="18" charset="0"/>
                        </a:rPr>
                        <a:t>46%</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Times New Roman" panose="02020603050405020304" pitchFamily="18" charset="0"/>
                          <a:cs typeface="Times New Roman" panose="02020603050405020304" pitchFamily="18" charset="0"/>
                        </a:rPr>
                        <a:t>53%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47%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Times New Roman" panose="02020603050405020304" pitchFamily="18" charset="0"/>
                          <a:cs typeface="Times New Roman" panose="02020603050405020304" pitchFamily="18" charset="0"/>
                        </a:rPr>
                        <a:t>71%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69%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571168550"/>
                  </a:ext>
                </a:extLst>
              </a:tr>
              <a:tr h="182880">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F1 Score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19%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Times New Roman" panose="02020603050405020304" pitchFamily="18" charset="0"/>
                          <a:cs typeface="Times New Roman" panose="02020603050405020304" pitchFamily="18" charset="0"/>
                        </a:rPr>
                        <a:t>12%</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20%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15%</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Times New Roman" panose="02020603050405020304" pitchFamily="18" charset="0"/>
                          <a:cs typeface="Times New Roman" panose="02020603050405020304" pitchFamily="18" charset="0"/>
                        </a:rPr>
                        <a:t>29%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53%</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572973684"/>
                  </a:ext>
                </a:extLst>
              </a:tr>
              <a:tr h="182880">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Diff. Index</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19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Times New Roman" panose="02020603050405020304" pitchFamily="18" charset="0"/>
                          <a:cs typeface="Times New Roman" panose="02020603050405020304" pitchFamily="18" charset="0"/>
                        </a:rPr>
                        <a:t>17</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a:solidFill>
                            <a:srgbClr val="000000"/>
                          </a:solidFill>
                          <a:effectLst/>
                          <a:latin typeface="Times New Roman" panose="02020603050405020304" pitchFamily="18" charset="0"/>
                          <a:cs typeface="Times New Roman" panose="02020603050405020304" pitchFamily="18" charset="0"/>
                        </a:rPr>
                        <a:t>31</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18</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34</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200" b="0" i="0" u="none" strike="noStrike" dirty="0">
                          <a:solidFill>
                            <a:srgbClr val="000000"/>
                          </a:solidFill>
                          <a:effectLst/>
                          <a:latin typeface="Times New Roman" panose="02020603050405020304" pitchFamily="18" charset="0"/>
                          <a:cs typeface="Times New Roman" panose="02020603050405020304" pitchFamily="18" charset="0"/>
                        </a:rPr>
                        <a:t>79</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4062483007"/>
                  </a:ext>
                </a:extLst>
              </a:tr>
            </a:tbl>
          </a:graphicData>
        </a:graphic>
      </p:graphicFrame>
      <p:sp>
        <p:nvSpPr>
          <p:cNvPr id="15" name="Rectangle 14">
            <a:extLst>
              <a:ext uri="{FF2B5EF4-FFF2-40B4-BE49-F238E27FC236}">
                <a16:creationId xmlns:a16="http://schemas.microsoft.com/office/drawing/2014/main" id="{A7714502-9DC4-4D98-B1C3-018B6C7FABD8}"/>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0" name="Slide Number Placeholder 9">
            <a:extLst>
              <a:ext uri="{FF2B5EF4-FFF2-40B4-BE49-F238E27FC236}">
                <a16:creationId xmlns:a16="http://schemas.microsoft.com/office/drawing/2014/main" id="{AF84378F-B008-4128-B635-873B157017C3}"/>
              </a:ext>
            </a:extLst>
          </p:cNvPr>
          <p:cNvSpPr>
            <a:spLocks noGrp="1"/>
          </p:cNvSpPr>
          <p:nvPr>
            <p:ph type="sldNum" sz="quarter" idx="12"/>
          </p:nvPr>
        </p:nvSpPr>
        <p:spPr/>
        <p:txBody>
          <a:bodyPr/>
          <a:lstStyle/>
          <a:p>
            <a:fld id="{DE7368CD-0EFD-4356-BCD4-9FE5F856A1D8}" type="slidenum">
              <a:rPr lang="en-US" smtClean="0"/>
              <a:t>51</a:t>
            </a:fld>
            <a:endParaRPr lang="en-US"/>
          </a:p>
        </p:txBody>
      </p:sp>
      <p:sp>
        <p:nvSpPr>
          <p:cNvPr id="19" name="TextBox 18">
            <a:extLst>
              <a:ext uri="{FF2B5EF4-FFF2-40B4-BE49-F238E27FC236}">
                <a16:creationId xmlns:a16="http://schemas.microsoft.com/office/drawing/2014/main" id="{765A7CA2-D8B9-4253-8884-54CDB996F6BA}"/>
              </a:ext>
            </a:extLst>
          </p:cNvPr>
          <p:cNvSpPr txBox="1"/>
          <p:nvPr/>
        </p:nvSpPr>
        <p:spPr>
          <a:xfrm>
            <a:off x="786183" y="5651986"/>
            <a:ext cx="7309559"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Intra-hour forecasts of solar power ramp events of the high-rate ramp events,</a:t>
            </a:r>
          </a:p>
          <a:p>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r>
              <a:rPr lang="en-US" i="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Rate</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 ≥ 0.1 </a:t>
            </a:r>
            <a:r>
              <a:rPr lang="en-US" dirty="0" err="1">
                <a:solidFill>
                  <a:srgbClr val="000000"/>
                </a:solidFill>
                <a:latin typeface="Times New Roman" panose="02020603050405020304" pitchFamily="18" charset="0"/>
                <a:ea typeface="Cambria" panose="02040503050406030204" pitchFamily="18" charset="0"/>
                <a:cs typeface="Times New Roman" panose="02020603050405020304" pitchFamily="18" charset="0"/>
              </a:rPr>
              <a:t>pu</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/dt) </a:t>
            </a:r>
            <a:r>
              <a:rPr lang="en-US" dirty="0">
                <a:latin typeface="Times New Roman" panose="02020603050405020304" pitchFamily="18" charset="0"/>
                <a:cs typeface="Times New Roman" panose="02020603050405020304" pitchFamily="18" charset="0"/>
              </a:rPr>
              <a:t>by the adjusting approach</a:t>
            </a:r>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4C3E6256-9DC3-4751-BECB-36FA38D72A4E}"/>
              </a:ext>
            </a:extLst>
          </p:cNvPr>
          <p:cNvSpPr/>
          <p:nvPr/>
        </p:nvSpPr>
        <p:spPr>
          <a:xfrm>
            <a:off x="7282543" y="86745"/>
            <a:ext cx="1759858"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Intra-Hour Forecasts</a:t>
            </a:r>
          </a:p>
        </p:txBody>
      </p:sp>
      <p:sp>
        <p:nvSpPr>
          <p:cNvPr id="11" name="Rectangle 10">
            <a:extLst>
              <a:ext uri="{FF2B5EF4-FFF2-40B4-BE49-F238E27FC236}">
                <a16:creationId xmlns:a16="http://schemas.microsoft.com/office/drawing/2014/main" id="{85869B91-EC2A-4C71-916F-436C47BBEDC7}"/>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Tree>
    <p:extLst>
      <p:ext uri="{BB962C8B-B14F-4D97-AF65-F5344CB8AC3E}">
        <p14:creationId xmlns:p14="http://schemas.microsoft.com/office/powerpoint/2010/main" val="5927430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FC4E3E6-F980-4BAE-AAE5-3AB60E1F6919}"/>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8" name="Slide Number Placeholder 17">
            <a:extLst>
              <a:ext uri="{FF2B5EF4-FFF2-40B4-BE49-F238E27FC236}">
                <a16:creationId xmlns:a16="http://schemas.microsoft.com/office/drawing/2014/main" id="{0888D900-121B-473C-8A51-13B7E7C2FD78}"/>
              </a:ext>
            </a:extLst>
          </p:cNvPr>
          <p:cNvSpPr>
            <a:spLocks noGrp="1"/>
          </p:cNvSpPr>
          <p:nvPr>
            <p:ph type="sldNum" sz="quarter" idx="12"/>
          </p:nvPr>
        </p:nvSpPr>
        <p:spPr/>
        <p:txBody>
          <a:bodyPr/>
          <a:lstStyle/>
          <a:p>
            <a:fld id="{DE7368CD-0EFD-4356-BCD4-9FE5F856A1D8}" type="slidenum">
              <a:rPr lang="en-US" smtClean="0"/>
              <a:t>52</a:t>
            </a:fld>
            <a:endParaRPr lang="en-US" dirty="0"/>
          </a:p>
        </p:txBody>
      </p:sp>
      <p:graphicFrame>
        <p:nvGraphicFramePr>
          <p:cNvPr id="3" name="Table 2">
            <a:extLst>
              <a:ext uri="{FF2B5EF4-FFF2-40B4-BE49-F238E27FC236}">
                <a16:creationId xmlns:a16="http://schemas.microsoft.com/office/drawing/2014/main" id="{AAA86D17-F03E-4A1F-8169-D3BEA92F116C}"/>
              </a:ext>
            </a:extLst>
          </p:cNvPr>
          <p:cNvGraphicFramePr>
            <a:graphicFrameLocks noGrp="1"/>
          </p:cNvGraphicFramePr>
          <p:nvPr>
            <p:extLst>
              <p:ext uri="{D42A27DB-BD31-4B8C-83A1-F6EECF244321}">
                <p14:modId xmlns:p14="http://schemas.microsoft.com/office/powerpoint/2010/main" val="4242958810"/>
              </p:ext>
            </p:extLst>
          </p:nvPr>
        </p:nvGraphicFramePr>
        <p:xfrm>
          <a:off x="1616743" y="999323"/>
          <a:ext cx="5623559" cy="977457"/>
        </p:xfrm>
        <a:graphic>
          <a:graphicData uri="http://schemas.openxmlformats.org/drawingml/2006/table">
            <a:tbl>
              <a:tblPr firstRow="1" firstCol="1" bandRow="1"/>
              <a:tblGrid>
                <a:gridCol w="967784">
                  <a:extLst>
                    <a:ext uri="{9D8B030D-6E8A-4147-A177-3AD203B41FA5}">
                      <a16:colId xmlns:a16="http://schemas.microsoft.com/office/drawing/2014/main" val="3218112959"/>
                    </a:ext>
                  </a:extLst>
                </a:gridCol>
                <a:gridCol w="1011478">
                  <a:extLst>
                    <a:ext uri="{9D8B030D-6E8A-4147-A177-3AD203B41FA5}">
                      <a16:colId xmlns:a16="http://schemas.microsoft.com/office/drawing/2014/main" val="1398699742"/>
                    </a:ext>
                  </a:extLst>
                </a:gridCol>
                <a:gridCol w="1253192">
                  <a:extLst>
                    <a:ext uri="{9D8B030D-6E8A-4147-A177-3AD203B41FA5}">
                      <a16:colId xmlns:a16="http://schemas.microsoft.com/office/drawing/2014/main" val="3908439965"/>
                    </a:ext>
                  </a:extLst>
                </a:gridCol>
                <a:gridCol w="1122109">
                  <a:extLst>
                    <a:ext uri="{9D8B030D-6E8A-4147-A177-3AD203B41FA5}">
                      <a16:colId xmlns:a16="http://schemas.microsoft.com/office/drawing/2014/main" val="419250589"/>
                    </a:ext>
                  </a:extLst>
                </a:gridCol>
                <a:gridCol w="1268996">
                  <a:extLst>
                    <a:ext uri="{9D8B030D-6E8A-4147-A177-3AD203B41FA5}">
                      <a16:colId xmlns:a16="http://schemas.microsoft.com/office/drawing/2014/main" val="374243439"/>
                    </a:ext>
                  </a:extLst>
                </a:gridCol>
              </a:tblGrid>
              <a:tr h="202565">
                <a:tc>
                  <a:txBody>
                    <a:bodyPr/>
                    <a:lstStyle/>
                    <a:p>
                      <a:pPr marL="0" marR="0" indent="0" algn="l">
                        <a:lnSpc>
                          <a:spcPct val="107000"/>
                        </a:lnSpc>
                        <a:spcBef>
                          <a:spcPts val="0"/>
                        </a:spcBef>
                        <a:spcAft>
                          <a:spcPts val="0"/>
                        </a:spcAft>
                      </a:pPr>
                      <a:r>
                        <a:rPr lang="en-US" sz="18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Location</a:t>
                      </a:r>
                      <a:endPar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l">
                        <a:lnSpc>
                          <a:spcPct val="107000"/>
                        </a:lnSpc>
                        <a:spcBef>
                          <a:spcPts val="0"/>
                        </a:spcBef>
                        <a:spcAft>
                          <a:spcPts val="0"/>
                        </a:spcAft>
                      </a:pPr>
                      <a:r>
                        <a:rPr lang="en-US" sz="180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Australia</a:t>
                      </a:r>
                      <a:endParaRPr lang="en-US" sz="200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107000"/>
                        </a:lnSpc>
                        <a:spcBef>
                          <a:spcPts val="0"/>
                        </a:spcBef>
                        <a:spcAft>
                          <a:spcPts val="0"/>
                        </a:spcAft>
                      </a:pPr>
                      <a:r>
                        <a:rPr lang="en-US" sz="180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Golden, CO</a:t>
                      </a:r>
                      <a:endParaRPr lang="en-US" sz="200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107000"/>
                        </a:lnSpc>
                        <a:spcBef>
                          <a:spcPts val="0"/>
                        </a:spcBef>
                        <a:spcAft>
                          <a:spcPts val="0"/>
                        </a:spcAft>
                      </a:pPr>
                      <a:r>
                        <a:rPr lang="en-US" sz="180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Cocoa, FL</a:t>
                      </a:r>
                      <a:endParaRPr lang="en-US" sz="200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just">
                        <a:lnSpc>
                          <a:spcPct val="107000"/>
                        </a:lnSpc>
                        <a:spcBef>
                          <a:spcPts val="0"/>
                        </a:spcBef>
                        <a:spcAft>
                          <a:spcPts val="0"/>
                        </a:spcAft>
                      </a:pPr>
                      <a:r>
                        <a:rPr lang="en-US" sz="18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Eugene, OR</a:t>
                      </a:r>
                      <a:endParaRPr lang="en-US" sz="20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3536029"/>
                  </a:ext>
                </a:extLst>
              </a:tr>
              <a:tr h="202565">
                <a:tc>
                  <a:txBody>
                    <a:bodyPr/>
                    <a:lstStyle/>
                    <a:p>
                      <a:pPr marL="50165" marR="0" indent="0" algn="ctr">
                        <a:lnSpc>
                          <a:spcPct val="107000"/>
                        </a:lnSpc>
                        <a:spcBef>
                          <a:spcPts val="0"/>
                        </a:spcBef>
                        <a:spcAft>
                          <a:spcPts val="0"/>
                        </a:spcAft>
                      </a:pPr>
                      <a:r>
                        <a:rPr lang="en-US" sz="18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RMSE</a:t>
                      </a: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latinLnBrk="0" hangingPunct="1">
                        <a:lnSpc>
                          <a:spcPct val="107000"/>
                        </a:lnSpc>
                        <a:spcBef>
                          <a:spcPts val="0"/>
                        </a:spcBef>
                        <a:spcAft>
                          <a:spcPts val="0"/>
                        </a:spcAft>
                      </a:pPr>
                      <a:r>
                        <a:rPr lang="en-US" sz="1800" kern="12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0.0523</a:t>
                      </a: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latinLnBrk="0" hangingPunct="1">
                        <a:lnSpc>
                          <a:spcPct val="107000"/>
                        </a:lnSpc>
                        <a:spcBef>
                          <a:spcPts val="0"/>
                        </a:spcBef>
                        <a:spcAft>
                          <a:spcPts val="0"/>
                        </a:spcAft>
                      </a:pPr>
                      <a:r>
                        <a:rPr lang="en-US" sz="1800" kern="1200" dirty="0">
                          <a:solidFill>
                            <a:srgbClr val="000000"/>
                          </a:solidFill>
                          <a:effectLst/>
                          <a:latin typeface="Times New Roman" panose="02020603050405020304" pitchFamily="18" charset="0"/>
                          <a:ea typeface="+mn-ea"/>
                          <a:cs typeface="Times New Roman" panose="02020603050405020304" pitchFamily="18" charset="0"/>
                        </a:rPr>
                        <a:t>0.0453</a:t>
                      </a:r>
                      <a:endParaRPr lang="en-US" sz="1800" kern="12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latinLnBrk="0" hangingPunct="1">
                        <a:lnSpc>
                          <a:spcPct val="107000"/>
                        </a:lnSpc>
                        <a:spcBef>
                          <a:spcPts val="0"/>
                        </a:spcBef>
                        <a:spcAft>
                          <a:spcPts val="0"/>
                        </a:spcAft>
                      </a:pPr>
                      <a:r>
                        <a:rPr lang="en-US" sz="1800" kern="1200" dirty="0">
                          <a:solidFill>
                            <a:srgbClr val="000000"/>
                          </a:solidFill>
                          <a:effectLst/>
                          <a:latin typeface="Times New Roman" panose="02020603050405020304" pitchFamily="18" charset="0"/>
                          <a:ea typeface="+mn-ea"/>
                          <a:cs typeface="Times New Roman" panose="02020603050405020304" pitchFamily="18" charset="0"/>
                        </a:rPr>
                        <a:t>0.0420</a:t>
                      </a:r>
                      <a:endParaRPr lang="en-US" sz="1800" kern="12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latinLnBrk="0" hangingPunct="1">
                        <a:lnSpc>
                          <a:spcPct val="107000"/>
                        </a:lnSpc>
                        <a:spcBef>
                          <a:spcPts val="0"/>
                        </a:spcBef>
                        <a:spcAft>
                          <a:spcPts val="0"/>
                        </a:spcAft>
                      </a:pPr>
                      <a:r>
                        <a:rPr lang="en-US" sz="1800" kern="1200" dirty="0">
                          <a:solidFill>
                            <a:srgbClr val="000000"/>
                          </a:solidFill>
                          <a:effectLst/>
                          <a:latin typeface="Times New Roman" panose="02020603050405020304" pitchFamily="18" charset="0"/>
                          <a:ea typeface="+mn-ea"/>
                          <a:cs typeface="Times New Roman" panose="02020603050405020304" pitchFamily="18" charset="0"/>
                        </a:rPr>
                        <a:t>0.0411</a:t>
                      </a:r>
                      <a:endParaRPr lang="en-US" sz="1800" kern="12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endParaRP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8517180"/>
                  </a:ext>
                </a:extLst>
              </a:tr>
              <a:tr h="202565">
                <a:tc>
                  <a:txBody>
                    <a:bodyPr/>
                    <a:lstStyle/>
                    <a:p>
                      <a:pPr marL="50165" marR="0" indent="0" algn="ctr">
                        <a:lnSpc>
                          <a:spcPct val="107000"/>
                        </a:lnSpc>
                        <a:spcBef>
                          <a:spcPts val="0"/>
                        </a:spcBef>
                        <a:spcAft>
                          <a:spcPts val="0"/>
                        </a:spcAft>
                      </a:pPr>
                      <a:r>
                        <a:rPr lang="en-US" sz="18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Pinball</a:t>
                      </a: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latinLnBrk="0" hangingPunct="1">
                        <a:lnSpc>
                          <a:spcPct val="107000"/>
                        </a:lnSpc>
                        <a:spcBef>
                          <a:spcPts val="0"/>
                        </a:spcBef>
                        <a:spcAft>
                          <a:spcPts val="0"/>
                        </a:spcAft>
                      </a:pPr>
                      <a:r>
                        <a:rPr lang="en-US" sz="1800" kern="12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0.0084</a:t>
                      </a: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latinLnBrk="0" hangingPunct="1">
                        <a:lnSpc>
                          <a:spcPct val="107000"/>
                        </a:lnSpc>
                        <a:spcBef>
                          <a:spcPts val="0"/>
                        </a:spcBef>
                        <a:spcAft>
                          <a:spcPts val="0"/>
                        </a:spcAft>
                      </a:pPr>
                      <a:r>
                        <a:rPr lang="en-US" sz="1800" kern="12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0.0124</a:t>
                      </a: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latinLnBrk="0" hangingPunct="1">
                        <a:lnSpc>
                          <a:spcPct val="107000"/>
                        </a:lnSpc>
                        <a:spcBef>
                          <a:spcPts val="0"/>
                        </a:spcBef>
                        <a:spcAft>
                          <a:spcPts val="0"/>
                        </a:spcAft>
                      </a:pPr>
                      <a:r>
                        <a:rPr lang="en-US" sz="1800" kern="12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0.0109</a:t>
                      </a: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914400" rtl="0" eaLnBrk="1" latinLnBrk="0" hangingPunct="1">
                        <a:lnSpc>
                          <a:spcPct val="107000"/>
                        </a:lnSpc>
                        <a:spcBef>
                          <a:spcPts val="0"/>
                        </a:spcBef>
                        <a:spcAft>
                          <a:spcPts val="0"/>
                        </a:spcAft>
                      </a:pPr>
                      <a:r>
                        <a:rPr lang="en-US" sz="1800" kern="1200" dirty="0">
                          <a:solidFill>
                            <a:srgbClr val="000000"/>
                          </a:solidFill>
                          <a:effectLst/>
                          <a:latin typeface="Times New Roman" panose="02020603050405020304" pitchFamily="18" charset="0"/>
                          <a:ea typeface="Cambria" panose="02040503050406030204" pitchFamily="18" charset="0"/>
                          <a:cs typeface="Times New Roman" panose="02020603050405020304" pitchFamily="18" charset="0"/>
                        </a:rPr>
                        <a:t>0.0106</a:t>
                      </a:r>
                    </a:p>
                  </a:txBody>
                  <a:tcPr marL="66040" marR="66040" marT="5207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4044608"/>
                  </a:ext>
                </a:extLst>
              </a:tr>
            </a:tbl>
          </a:graphicData>
        </a:graphic>
      </p:graphicFrame>
      <p:sp>
        <p:nvSpPr>
          <p:cNvPr id="4" name="Rectangle 3">
            <a:extLst>
              <a:ext uri="{FF2B5EF4-FFF2-40B4-BE49-F238E27FC236}">
                <a16:creationId xmlns:a16="http://schemas.microsoft.com/office/drawing/2014/main" id="{396FA237-2D4B-4E71-90EF-8780C9335AF8}"/>
              </a:ext>
            </a:extLst>
          </p:cNvPr>
          <p:cNvSpPr/>
          <p:nvPr/>
        </p:nvSpPr>
        <p:spPr>
          <a:xfrm>
            <a:off x="0" y="583386"/>
            <a:ext cx="9320980" cy="369332"/>
          </a:xfrm>
          <a:prstGeom prst="rect">
            <a:avLst/>
          </a:prstGeom>
        </p:spPr>
        <p:txBody>
          <a:bodyPr wrap="square">
            <a:spAutoFit/>
          </a:bodyPr>
          <a:lstStyle/>
          <a:p>
            <a:r>
              <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Comparison the hourly forecasts of solar power by the adjusting approach with different datasets</a:t>
            </a:r>
            <a:endParaRPr lang="en-US" dirty="0">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D14D57C9-D55B-4E33-A872-E950FC17C2F1}"/>
              </a:ext>
            </a:extLst>
          </p:cNvPr>
          <p:cNvSpPr/>
          <p:nvPr/>
        </p:nvSpPr>
        <p:spPr>
          <a:xfrm>
            <a:off x="6457950" y="98514"/>
            <a:ext cx="2515150" cy="307777"/>
          </a:xfrm>
          <a:prstGeom prst="rect">
            <a:avLst/>
          </a:prstGeom>
          <a:ln>
            <a:solidFill>
              <a:schemeClr val="bg1">
                <a:lumMod val="50000"/>
              </a:schemeClr>
            </a:solidFill>
          </a:ln>
        </p:spPr>
        <p:txBody>
          <a:bodyPr wrap="square">
            <a:spAutoFit/>
          </a:bodyPr>
          <a:lstStyle/>
          <a:p>
            <a:r>
              <a:rPr lang="en-US" sz="1400" dirty="0">
                <a:latin typeface="Times New Roman" panose="02020603050405020304" pitchFamily="18" charset="0"/>
                <a:cs typeface="Times New Roman" panose="02020603050405020304" pitchFamily="18" charset="0"/>
              </a:rPr>
              <a:t>Comparison of Hourly Forecasts</a:t>
            </a:r>
          </a:p>
        </p:txBody>
      </p:sp>
      <p:graphicFrame>
        <p:nvGraphicFramePr>
          <p:cNvPr id="9" name="Table 8">
            <a:extLst>
              <a:ext uri="{FF2B5EF4-FFF2-40B4-BE49-F238E27FC236}">
                <a16:creationId xmlns:a16="http://schemas.microsoft.com/office/drawing/2014/main" id="{FE4EF6A9-5C19-4380-B95E-D1CD54436003}"/>
              </a:ext>
            </a:extLst>
          </p:cNvPr>
          <p:cNvGraphicFramePr>
            <a:graphicFrameLocks noGrp="1"/>
          </p:cNvGraphicFramePr>
          <p:nvPr>
            <p:extLst>
              <p:ext uri="{D42A27DB-BD31-4B8C-83A1-F6EECF244321}">
                <p14:modId xmlns:p14="http://schemas.microsoft.com/office/powerpoint/2010/main" val="182278801"/>
              </p:ext>
            </p:extLst>
          </p:nvPr>
        </p:nvGraphicFramePr>
        <p:xfrm>
          <a:off x="1618046" y="2507036"/>
          <a:ext cx="5623558" cy="4252450"/>
        </p:xfrm>
        <a:graphic>
          <a:graphicData uri="http://schemas.openxmlformats.org/drawingml/2006/table">
            <a:tbl>
              <a:tblPr/>
              <a:tblGrid>
                <a:gridCol w="1675445">
                  <a:extLst>
                    <a:ext uri="{9D8B030D-6E8A-4147-A177-3AD203B41FA5}">
                      <a16:colId xmlns:a16="http://schemas.microsoft.com/office/drawing/2014/main" val="463186399"/>
                    </a:ext>
                  </a:extLst>
                </a:gridCol>
                <a:gridCol w="1016189">
                  <a:extLst>
                    <a:ext uri="{9D8B030D-6E8A-4147-A177-3AD203B41FA5}">
                      <a16:colId xmlns:a16="http://schemas.microsoft.com/office/drawing/2014/main" val="955339971"/>
                    </a:ext>
                  </a:extLst>
                </a:gridCol>
                <a:gridCol w="936948">
                  <a:extLst>
                    <a:ext uri="{9D8B030D-6E8A-4147-A177-3AD203B41FA5}">
                      <a16:colId xmlns:a16="http://schemas.microsoft.com/office/drawing/2014/main" val="1585409185"/>
                    </a:ext>
                  </a:extLst>
                </a:gridCol>
                <a:gridCol w="1112546">
                  <a:extLst>
                    <a:ext uri="{9D8B030D-6E8A-4147-A177-3AD203B41FA5}">
                      <a16:colId xmlns:a16="http://schemas.microsoft.com/office/drawing/2014/main" val="519702220"/>
                    </a:ext>
                  </a:extLst>
                </a:gridCol>
                <a:gridCol w="882430">
                  <a:extLst>
                    <a:ext uri="{9D8B030D-6E8A-4147-A177-3AD203B41FA5}">
                      <a16:colId xmlns:a16="http://schemas.microsoft.com/office/drawing/2014/main" val="1689819962"/>
                    </a:ext>
                  </a:extLst>
                </a:gridCol>
              </a:tblGrid>
              <a:tr h="225303">
                <a:tc>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Dataset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258" marR="672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Golden, CO</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258" marR="672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Cocoa, FL</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258" marR="672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Eugene, OR</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258" marR="672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Canberra</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7258" marR="6725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1238372"/>
                  </a:ext>
                </a:extLst>
              </a:tr>
              <a:tr h="185087">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Country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USA</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USA</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USA</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Australia</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1149590"/>
                  </a:ext>
                </a:extLst>
              </a:tr>
              <a:tr h="205379">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Climate type</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Semi-arid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Subtropical </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Marine coast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Oceanic</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3702101"/>
                  </a:ext>
                </a:extLst>
              </a:tr>
              <a:tr h="223123">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Latitude (°, -S)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39.74</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28.39</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44.05</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-35.16</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16946259"/>
                  </a:ext>
                </a:extLst>
              </a:tr>
              <a:tr h="223123">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Longitude (°, -W)</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-105.18</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-80.46</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-123.07</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149.06</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6876954"/>
                  </a:ext>
                </a:extLst>
              </a:tr>
              <a:tr h="211968">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Elevation above sea (m)</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1798</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12</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145</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595</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8227818"/>
                  </a:ext>
                </a:extLst>
              </a:tr>
              <a:tr h="234280">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Number of panels</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11</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8</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1581422"/>
                  </a:ext>
                </a:extLst>
              </a:tr>
              <a:tr h="358644">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Panel tilt (°) from horizontal </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40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28.5</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44</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36</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56792198"/>
                  </a:ext>
                </a:extLst>
              </a:tr>
              <a:tr h="358644">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Panel orientation (°)  clockwise from North</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180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180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180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38</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6490866"/>
                  </a:ext>
                </a:extLst>
              </a:tr>
              <a:tr h="242143">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Total capacity (W)</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1252</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1272</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1290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1560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6897197"/>
                  </a:ext>
                </a:extLst>
              </a:tr>
              <a:tr h="358644">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Time period of observations</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Aug. 2012 to Sep. 2013</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Jan. 2011 to  March 2012</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Dec. 2012 to Jan. 2014</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April 2012 to May 2014</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7083287"/>
                  </a:ext>
                </a:extLst>
              </a:tr>
              <a:tr h="185087">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Data resolution</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15min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5min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5min</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1hr</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88416978"/>
                  </a:ext>
                </a:extLst>
              </a:tr>
              <a:tr h="358644">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Missing (% of observations)</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18%</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17%</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10%</a:t>
                      </a:r>
                      <a:endParaRPr lang="en-US" sz="12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0%</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910100"/>
                  </a:ext>
                </a:extLst>
              </a:tr>
              <a:tr h="591882">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Variability</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(data resolution) </a:t>
                      </a:r>
                      <a:r>
                        <a:rPr lang="en-US" sz="1200" dirty="0" err="1">
                          <a:solidFill>
                            <a:srgbClr val="000000"/>
                          </a:solidFill>
                          <a:effectLst/>
                          <a:latin typeface="Times New Roman" panose="02020603050405020304" pitchFamily="18" charset="0"/>
                          <a:ea typeface="Calibri" panose="020F0502020204030204" pitchFamily="34" charset="0"/>
                          <a:cs typeface="Arial" panose="020B0604020202020204" pitchFamily="34" charset="0"/>
                        </a:rPr>
                        <a:t>Std.Div</a:t>
                      </a: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(15min) 0.256</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(1hr) 0.119</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(5min) 0.251</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(1hr) 0.164</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(5min) 0.250</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(1hr) 0.161</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200" b="1"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(1hr) 0.259</a:t>
                      </a:r>
                      <a:endParaRPr lang="en-US" sz="12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76896210"/>
                  </a:ext>
                </a:extLst>
              </a:tr>
            </a:tbl>
          </a:graphicData>
        </a:graphic>
      </p:graphicFrame>
      <p:sp>
        <p:nvSpPr>
          <p:cNvPr id="2" name="Rectangle 1">
            <a:extLst>
              <a:ext uri="{FF2B5EF4-FFF2-40B4-BE49-F238E27FC236}">
                <a16:creationId xmlns:a16="http://schemas.microsoft.com/office/drawing/2014/main" id="{5B119884-5D67-4416-A3BC-A54271EB5B42}"/>
              </a:ext>
            </a:extLst>
          </p:cNvPr>
          <p:cNvSpPr/>
          <p:nvPr/>
        </p:nvSpPr>
        <p:spPr>
          <a:xfrm>
            <a:off x="0" y="2146990"/>
            <a:ext cx="5136984"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Specifications of solar PV systems and data statistics</a:t>
            </a:r>
          </a:p>
        </p:txBody>
      </p:sp>
      <p:sp>
        <p:nvSpPr>
          <p:cNvPr id="11" name="Rectangle 10">
            <a:extLst>
              <a:ext uri="{FF2B5EF4-FFF2-40B4-BE49-F238E27FC236}">
                <a16:creationId xmlns:a16="http://schemas.microsoft.com/office/drawing/2014/main" id="{09D634AC-EE6E-4596-8195-A16FD830DDEE}"/>
              </a:ext>
            </a:extLst>
          </p:cNvPr>
          <p:cNvSpPr/>
          <p:nvPr/>
        </p:nvSpPr>
        <p:spPr>
          <a:xfrm>
            <a:off x="3291040" y="83253"/>
            <a:ext cx="2561920" cy="400110"/>
          </a:xfrm>
          <a:prstGeom prst="rect">
            <a:avLst/>
          </a:prstGeom>
        </p:spPr>
        <p:txBody>
          <a:bodyPr wrap="none">
            <a:spAutoFit/>
          </a:bodyPr>
          <a:lstStyle/>
          <a:p>
            <a:pPr algn="ctr"/>
            <a:r>
              <a:rPr lang="en-US" sz="2000" b="1" dirty="0">
                <a:latin typeface="Times New Roman" panose="02020603050405020304" pitchFamily="18" charset="0"/>
                <a:cs typeface="Times New Roman" panose="02020603050405020304" pitchFamily="18" charset="0"/>
              </a:rPr>
              <a:t>Modeling and Results</a:t>
            </a:r>
            <a:endParaRPr lang="en-US" sz="2000" b="1" dirty="0"/>
          </a:p>
        </p:txBody>
      </p:sp>
    </p:spTree>
    <p:extLst>
      <p:ext uri="{BB962C8B-B14F-4D97-AF65-F5344CB8AC3E}">
        <p14:creationId xmlns:p14="http://schemas.microsoft.com/office/powerpoint/2010/main" val="19362723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5F7907C-991D-425C-86DC-E5257FCEF0A5}"/>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FFD344D9-BA42-406C-9264-EC1BB6911F0B}"/>
              </a:ext>
            </a:extLst>
          </p:cNvPr>
          <p:cNvSpPr/>
          <p:nvPr/>
        </p:nvSpPr>
        <p:spPr>
          <a:xfrm>
            <a:off x="3867320" y="68874"/>
            <a:ext cx="1508746"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Conclusions</a:t>
            </a:r>
            <a:endParaRPr lang="en-US" sz="2000" dirty="0"/>
          </a:p>
        </p:txBody>
      </p:sp>
      <p:sp>
        <p:nvSpPr>
          <p:cNvPr id="5" name="Slide Number Placeholder 2">
            <a:extLst>
              <a:ext uri="{FF2B5EF4-FFF2-40B4-BE49-F238E27FC236}">
                <a16:creationId xmlns:a16="http://schemas.microsoft.com/office/drawing/2014/main" id="{3292A44A-AFA8-43B4-B6B8-78737F0A09A8}"/>
              </a:ext>
            </a:extLst>
          </p:cNvPr>
          <p:cNvSpPr>
            <a:spLocks noGrp="1"/>
          </p:cNvSpPr>
          <p:nvPr>
            <p:ph type="sldNum" sz="quarter" idx="12"/>
          </p:nvPr>
        </p:nvSpPr>
        <p:spPr>
          <a:xfrm>
            <a:off x="6457950" y="6356351"/>
            <a:ext cx="2057400" cy="365125"/>
          </a:xfrm>
        </p:spPr>
        <p:txBody>
          <a:bodyPr/>
          <a:lstStyle/>
          <a:p>
            <a:fld id="{DE7368CD-0EFD-4356-BCD4-9FE5F856A1D8}" type="slidenum">
              <a:rPr lang="en-US" smtClean="0"/>
              <a:t>53</a:t>
            </a:fld>
            <a:endParaRPr lang="en-US"/>
          </a:p>
        </p:txBody>
      </p:sp>
      <p:sp>
        <p:nvSpPr>
          <p:cNvPr id="7" name="Rectangle 6">
            <a:extLst>
              <a:ext uri="{FF2B5EF4-FFF2-40B4-BE49-F238E27FC236}">
                <a16:creationId xmlns:a16="http://schemas.microsoft.com/office/drawing/2014/main" id="{BC8EA661-9154-4CE1-B289-96E9B3789850}"/>
              </a:ext>
            </a:extLst>
          </p:cNvPr>
          <p:cNvSpPr/>
          <p:nvPr/>
        </p:nvSpPr>
        <p:spPr>
          <a:xfrm>
            <a:off x="37054" y="636624"/>
            <a:ext cx="9106945" cy="4501169"/>
          </a:xfrm>
          <a:prstGeom prst="rect">
            <a:avLst/>
          </a:prstGeom>
        </p:spPr>
        <p:txBody>
          <a:bodyPr wrap="square">
            <a:spAutoFit/>
          </a:bodyPr>
          <a:lstStyle/>
          <a:p>
            <a:pPr marL="285750" marR="15875" lvl="0" indent="-285750" algn="just" fontAlgn="base">
              <a:lnSpc>
                <a:spcPct val="200000"/>
              </a:lnSpc>
              <a:spcAft>
                <a:spcPts val="25"/>
              </a:spcAft>
              <a:buClr>
                <a:srgbClr val="000000"/>
              </a:buClr>
              <a:buSzPts val="1200"/>
              <a:buFont typeface="Wingdings" panose="05000000000000000000" pitchFamily="2" charset="2"/>
              <a:buChar char="ü"/>
            </a:pPr>
            <a:r>
              <a:rPr lang="en-US" dirty="0">
                <a:solidFill>
                  <a:srgbClr val="000000"/>
                </a:solidFill>
                <a:uFill>
                  <a:solidFill>
                    <a:srgbClr val="000000"/>
                  </a:solidFill>
                </a:uFill>
                <a:latin typeface="Times New Roman" panose="02020603050405020304" pitchFamily="18" charset="0"/>
                <a:cs typeface="Times New Roman" panose="02020603050405020304" pitchFamily="18" charset="0"/>
              </a:rPr>
              <a:t>The adjusting approach improves the combined forecasts.</a:t>
            </a:r>
          </a:p>
          <a:p>
            <a:pPr marL="285750" marR="15875" lvl="0" indent="-285750" algn="just" fontAlgn="base">
              <a:lnSpc>
                <a:spcPct val="200000"/>
              </a:lnSpc>
              <a:spcAft>
                <a:spcPts val="25"/>
              </a:spcAft>
              <a:buClr>
                <a:srgbClr val="000000"/>
              </a:buClr>
              <a:buSzPts val="1200"/>
              <a:buFont typeface="Wingdings" panose="05000000000000000000" pitchFamily="2" charset="2"/>
              <a:buChar char="ü"/>
            </a:pPr>
            <a:r>
              <a:rPr lang="en-US" dirty="0">
                <a:solidFill>
                  <a:srgbClr val="000000"/>
                </a:solidFill>
                <a:uFill>
                  <a:solidFill>
                    <a:srgbClr val="000000"/>
                  </a:solidFill>
                </a:uFill>
                <a:latin typeface="Times New Roman" panose="02020603050405020304" pitchFamily="18" charset="0"/>
                <a:cs typeface="Times New Roman" panose="02020603050405020304" pitchFamily="18" charset="0"/>
              </a:rPr>
              <a:t>The approach is simple vs. the classification techniques.</a:t>
            </a:r>
          </a:p>
          <a:p>
            <a:pPr marL="285750" marR="15875" lvl="0" indent="-285750" algn="just" fontAlgn="base">
              <a:lnSpc>
                <a:spcPct val="200000"/>
              </a:lnSpc>
              <a:spcAft>
                <a:spcPts val="25"/>
              </a:spcAft>
              <a:buClr>
                <a:srgbClr val="000000"/>
              </a:buClr>
              <a:buSzPts val="1200"/>
              <a:buFont typeface="Wingdings" panose="05000000000000000000" pitchFamily="2" charset="2"/>
              <a:buChar char="ü"/>
            </a:pPr>
            <a:r>
              <a:rPr lang="en-US" dirty="0">
                <a:solidFill>
                  <a:srgbClr val="000000"/>
                </a:solidFill>
                <a:uFill>
                  <a:solidFill>
                    <a:srgbClr val="000000"/>
                  </a:solidFill>
                </a:uFill>
                <a:latin typeface="Times New Roman" panose="02020603050405020304" pitchFamily="18" charset="0"/>
                <a:cs typeface="Times New Roman" panose="02020603050405020304" pitchFamily="18" charset="0"/>
              </a:rPr>
              <a:t>Ramp classes more separable with features: forecasts, ramp-rates, clouds, neighboring PVs.</a:t>
            </a:r>
          </a:p>
          <a:p>
            <a:pPr marL="285750" marR="15875" indent="-285750" algn="just" fontAlgn="base">
              <a:lnSpc>
                <a:spcPct val="200000"/>
              </a:lnSpc>
              <a:spcAft>
                <a:spcPts val="25"/>
              </a:spcAft>
              <a:buClr>
                <a:srgbClr val="000000"/>
              </a:buClr>
              <a:buSzPts val="1200"/>
              <a:buFont typeface="Wingdings" panose="05000000000000000000" pitchFamily="2" charset="2"/>
              <a:buChar char="ü"/>
            </a:pPr>
            <a:r>
              <a:rPr lang="en-US" dirty="0">
                <a:solidFill>
                  <a:srgbClr val="000000"/>
                </a:solidFill>
                <a:uFill>
                  <a:solidFill>
                    <a:srgbClr val="000000"/>
                  </a:solidFill>
                </a:uFill>
                <a:latin typeface="Times New Roman" panose="02020603050405020304" pitchFamily="18" charset="0"/>
                <a:cs typeface="Times New Roman" panose="02020603050405020304" pitchFamily="18" charset="0"/>
              </a:rPr>
              <a:t>Most effective weather variables: </a:t>
            </a:r>
          </a:p>
          <a:p>
            <a:pPr marL="285750" marR="15875" indent="-1588" algn="just" fontAlgn="base">
              <a:lnSpc>
                <a:spcPct val="200000"/>
              </a:lnSpc>
              <a:spcAft>
                <a:spcPts val="25"/>
              </a:spcAft>
              <a:buClr>
                <a:srgbClr val="000000"/>
              </a:buClr>
              <a:buSzPts val="1200"/>
              <a:buFont typeface="Arial" panose="020B0604020202020204" pitchFamily="34" charset="0"/>
              <a:buChar char="•"/>
            </a:pPr>
            <a:r>
              <a:rPr lang="en-US" dirty="0">
                <a:solidFill>
                  <a:srgbClr val="000000"/>
                </a:solidFill>
                <a:uFill>
                  <a:solidFill>
                    <a:srgbClr val="000000"/>
                  </a:solidFill>
                </a:uFill>
                <a:latin typeface="Times New Roman" panose="02020603050405020304" pitchFamily="18" charset="0"/>
                <a:cs typeface="Times New Roman" panose="02020603050405020304" pitchFamily="18" charset="0"/>
              </a:rPr>
              <a:t>      Cloud information: cloud type, height and cloud formation.</a:t>
            </a:r>
          </a:p>
          <a:p>
            <a:pPr marL="285750" marR="15875" indent="-1588" algn="just" fontAlgn="base">
              <a:lnSpc>
                <a:spcPct val="200000"/>
              </a:lnSpc>
              <a:spcAft>
                <a:spcPts val="25"/>
              </a:spcAft>
              <a:buClr>
                <a:srgbClr val="000000"/>
              </a:buClr>
              <a:buSzPts val="1200"/>
              <a:buFont typeface="Arial" panose="020B0604020202020204" pitchFamily="34" charset="0"/>
              <a:buChar char="•"/>
            </a:pPr>
            <a:r>
              <a:rPr lang="en-US" dirty="0">
                <a:solidFill>
                  <a:srgbClr val="000000"/>
                </a:solidFill>
                <a:uFill>
                  <a:solidFill>
                    <a:srgbClr val="000000"/>
                  </a:solidFill>
                </a:uFill>
                <a:latin typeface="Times New Roman" panose="02020603050405020304" pitchFamily="18" charset="0"/>
                <a:cs typeface="Times New Roman" panose="02020603050405020304" pitchFamily="18" charset="0"/>
              </a:rPr>
              <a:t>      Clear-sky solar irradiance / Top solar irradiance </a:t>
            </a:r>
            <a:r>
              <a:rPr lang="en-US" dirty="0">
                <a:latin typeface="Times New Roman" panose="02020603050405020304" pitchFamily="18" charset="0"/>
                <a:cs typeface="Times New Roman" panose="02020603050405020304" pitchFamily="18" charset="0"/>
              </a:rPr>
              <a:t>at Earth's atmospheric layer.</a:t>
            </a:r>
            <a:endParaRPr lang="en-US" dirty="0">
              <a:solidFill>
                <a:srgbClr val="000000"/>
              </a:solidFill>
              <a:uFill>
                <a:solidFill>
                  <a:srgbClr val="000000"/>
                </a:solidFill>
              </a:uFill>
              <a:latin typeface="Times New Roman" panose="02020603050405020304" pitchFamily="18" charset="0"/>
              <a:cs typeface="Times New Roman" panose="02020603050405020304" pitchFamily="18" charset="0"/>
            </a:endParaRPr>
          </a:p>
          <a:p>
            <a:pPr marL="285750" marR="15875" lvl="0" indent="-285750" algn="just" fontAlgn="base">
              <a:lnSpc>
                <a:spcPct val="200000"/>
              </a:lnSpc>
              <a:spcAft>
                <a:spcPts val="25"/>
              </a:spcAft>
              <a:buClr>
                <a:srgbClr val="000000"/>
              </a:buClr>
              <a:buSzPts val="1200"/>
              <a:buFont typeface="Wingdings" panose="05000000000000000000" pitchFamily="2" charset="2"/>
              <a:buChar char="ü"/>
            </a:pPr>
            <a:r>
              <a:rPr lang="en-US" dirty="0">
                <a:solidFill>
                  <a:srgbClr val="000000"/>
                </a:solidFill>
                <a:uFill>
                  <a:solidFill>
                    <a:srgbClr val="000000"/>
                  </a:solidFill>
                </a:uFill>
                <a:latin typeface="Times New Roman" panose="02020603050405020304" pitchFamily="18" charset="0"/>
                <a:cs typeface="Times New Roman" panose="02020603050405020304" pitchFamily="18" charset="0"/>
              </a:rPr>
              <a:t>Diff. Index of high-rate ramps is efficient for the imbalanced classification.</a:t>
            </a:r>
          </a:p>
          <a:p>
            <a:pPr marL="285750" marR="15875" lvl="0" indent="-285750" algn="just" fontAlgn="base">
              <a:lnSpc>
                <a:spcPct val="200000"/>
              </a:lnSpc>
              <a:spcAft>
                <a:spcPts val="25"/>
              </a:spcAft>
              <a:buClr>
                <a:srgbClr val="000000"/>
              </a:buClr>
              <a:buSzPts val="1200"/>
              <a:buFont typeface="Wingdings" panose="05000000000000000000" pitchFamily="2" charset="2"/>
              <a:buChar char="ü"/>
            </a:pPr>
            <a:r>
              <a:rPr lang="en-US" dirty="0">
                <a:solidFill>
                  <a:srgbClr val="000000"/>
                </a:solidFill>
                <a:uFill>
                  <a:solidFill>
                    <a:srgbClr val="000000"/>
                  </a:solidFill>
                </a:uFill>
                <a:latin typeface="Times New Roman" panose="02020603050405020304" pitchFamily="18" charset="0"/>
                <a:cs typeface="Times New Roman" panose="02020603050405020304" pitchFamily="18" charset="0"/>
              </a:rPr>
              <a:t>Probabilistic forecasts as a tool of situational awareness</a:t>
            </a:r>
            <a:r>
              <a:rPr lang="en-US" dirty="0">
                <a:solidFill>
                  <a:srgbClr val="000000"/>
                </a:solidFill>
                <a:uFill>
                  <a:solidFill>
                    <a:srgbClr val="000000"/>
                  </a:solidFill>
                </a:uFill>
                <a:latin typeface="Cambria" panose="02040503050406030204" pitchFamily="18" charset="0"/>
              </a:rPr>
              <a:t>.</a:t>
            </a:r>
          </a:p>
        </p:txBody>
      </p:sp>
    </p:spTree>
    <p:extLst>
      <p:ext uri="{BB962C8B-B14F-4D97-AF65-F5344CB8AC3E}">
        <p14:creationId xmlns:p14="http://schemas.microsoft.com/office/powerpoint/2010/main" val="1170141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5F7907C-991D-425C-86DC-E5257FCEF0A5}"/>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86B0656C-5B14-4655-B99E-38B466736F5B}"/>
              </a:ext>
            </a:extLst>
          </p:cNvPr>
          <p:cNvSpPr/>
          <p:nvPr/>
        </p:nvSpPr>
        <p:spPr>
          <a:xfrm>
            <a:off x="17928" y="1107602"/>
            <a:ext cx="9144000" cy="3435812"/>
          </a:xfrm>
          <a:prstGeom prst="rect">
            <a:avLst/>
          </a:prstGeom>
        </p:spPr>
        <p:txBody>
          <a:bodyPr wrap="square">
            <a:spAutoFit/>
          </a:bodyPr>
          <a:lstStyle/>
          <a:p>
            <a:pPr marL="342900" lvl="0" indent="-342900" algn="just" fontAlgn="base">
              <a:lnSpc>
                <a:spcPct val="2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 direct comparison between the satellite-driven forecasts and the proposed approach.</a:t>
            </a:r>
          </a:p>
          <a:p>
            <a:pPr marL="342900" lvl="0" indent="-342900" algn="just" fontAlgn="base">
              <a:lnSpc>
                <a:spcPct val="2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Datasets with more different levels of variability of solar power.</a:t>
            </a:r>
          </a:p>
          <a:p>
            <a:pPr marL="342900" lvl="0" indent="-342900" algn="just" fontAlgn="base">
              <a:lnSpc>
                <a:spcPct val="2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Applying the adjusting approach to forecast wind power ramp events.</a:t>
            </a:r>
          </a:p>
          <a:p>
            <a:pPr marL="342900" lvl="0" indent="-342900" algn="just" fontAlgn="base">
              <a:lnSpc>
                <a:spcPct val="2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Assimilating power of neighboring PV systems, sky imaging and satellite data. </a:t>
            </a:r>
          </a:p>
          <a:p>
            <a:pPr marL="342900" lvl="0" indent="-342900" algn="just" fontAlgn="base">
              <a:lnSpc>
                <a:spcPct val="250000"/>
              </a:lnSpc>
              <a:buFont typeface="Wingdings" panose="05000000000000000000" pitchFamily="2" charset="2"/>
              <a:buChar char="§"/>
            </a:pPr>
            <a:r>
              <a:rPr lang="en-US" dirty="0">
                <a:latin typeface="Times New Roman" panose="02020603050405020304" pitchFamily="18" charset="0"/>
                <a:cs typeface="Times New Roman" panose="02020603050405020304" pitchFamily="18" charset="0"/>
              </a:rPr>
              <a:t>Using operational weather forecasts of high-resolution rabid refresh (HRRR) model.</a:t>
            </a:r>
            <a:endParaRPr lang="en-US" dirty="0">
              <a:solidFill>
                <a:srgbClr val="000000"/>
              </a:solidFill>
              <a:latin typeface="Times New Roman" panose="02020603050405020304" pitchFamily="18" charset="0"/>
              <a:ea typeface="Cambria" panose="020405030504060302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FFD344D9-BA42-406C-9264-EC1BB6911F0B}"/>
              </a:ext>
            </a:extLst>
          </p:cNvPr>
          <p:cNvSpPr/>
          <p:nvPr/>
        </p:nvSpPr>
        <p:spPr>
          <a:xfrm>
            <a:off x="3761201" y="71693"/>
            <a:ext cx="1621598" cy="400110"/>
          </a:xfrm>
          <a:prstGeom prst="rect">
            <a:avLst/>
          </a:prstGeom>
        </p:spPr>
        <p:txBody>
          <a:bodyPr wrap="none">
            <a:spAutoFit/>
          </a:bodyPr>
          <a:lstStyle/>
          <a:p>
            <a:r>
              <a:rPr lang="en-US" sz="2000" b="1" dirty="0">
                <a:latin typeface="Times New Roman" panose="02020603050405020304" pitchFamily="18" charset="0"/>
                <a:cs typeface="Times New Roman" panose="02020603050405020304" pitchFamily="18" charset="0"/>
              </a:rPr>
              <a:t>Future Work</a:t>
            </a:r>
            <a:endParaRPr lang="en-US" sz="2000" dirty="0"/>
          </a:p>
        </p:txBody>
      </p:sp>
      <p:sp>
        <p:nvSpPr>
          <p:cNvPr id="5" name="Slide Number Placeholder 2">
            <a:extLst>
              <a:ext uri="{FF2B5EF4-FFF2-40B4-BE49-F238E27FC236}">
                <a16:creationId xmlns:a16="http://schemas.microsoft.com/office/drawing/2014/main" id="{3292A44A-AFA8-43B4-B6B8-78737F0A09A8}"/>
              </a:ext>
            </a:extLst>
          </p:cNvPr>
          <p:cNvSpPr>
            <a:spLocks noGrp="1"/>
          </p:cNvSpPr>
          <p:nvPr>
            <p:ph type="sldNum" sz="quarter" idx="12"/>
          </p:nvPr>
        </p:nvSpPr>
        <p:spPr>
          <a:xfrm>
            <a:off x="6911786" y="6433449"/>
            <a:ext cx="2057400" cy="365125"/>
          </a:xfrm>
        </p:spPr>
        <p:txBody>
          <a:bodyPr/>
          <a:lstStyle/>
          <a:p>
            <a:fld id="{DE7368CD-0EFD-4356-BCD4-9FE5F856A1D8}" type="slidenum">
              <a:rPr lang="en-US" smtClean="0"/>
              <a:t>54</a:t>
            </a:fld>
            <a:endParaRPr lang="en-US" dirty="0"/>
          </a:p>
        </p:txBody>
      </p:sp>
      <p:sp>
        <p:nvSpPr>
          <p:cNvPr id="3" name="Rectangle 2">
            <a:extLst>
              <a:ext uri="{FF2B5EF4-FFF2-40B4-BE49-F238E27FC236}">
                <a16:creationId xmlns:a16="http://schemas.microsoft.com/office/drawing/2014/main" id="{84227956-7F24-465B-A4DA-0239551D3356}"/>
              </a:ext>
            </a:extLst>
          </p:cNvPr>
          <p:cNvSpPr/>
          <p:nvPr/>
        </p:nvSpPr>
        <p:spPr>
          <a:xfrm>
            <a:off x="53787" y="776853"/>
            <a:ext cx="6857999"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Recommendations and further work for this dissertation are as follows:</a:t>
            </a:r>
          </a:p>
        </p:txBody>
      </p:sp>
    </p:spTree>
    <p:extLst>
      <p:ext uri="{BB962C8B-B14F-4D97-AF65-F5344CB8AC3E}">
        <p14:creationId xmlns:p14="http://schemas.microsoft.com/office/powerpoint/2010/main" val="41420445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D1D5E5F-E2FF-45AD-883F-E824882D95AB}"/>
              </a:ext>
            </a:extLst>
          </p:cNvPr>
          <p:cNvSpPr/>
          <p:nvPr/>
        </p:nvSpPr>
        <p:spPr>
          <a:xfrm>
            <a:off x="144778" y="926736"/>
            <a:ext cx="8854440" cy="5612177"/>
          </a:xfrm>
          <a:prstGeom prst="rect">
            <a:avLst/>
          </a:prstGeom>
        </p:spPr>
        <p:txBody>
          <a:bodyPr wrap="square">
            <a:spAutoFit/>
          </a:bodyPr>
          <a:lstStyle/>
          <a:p>
            <a:pPr marL="342900" lvl="0" indent="-342900" algn="just">
              <a:lnSpc>
                <a:spcPct val="107000"/>
              </a:lnSpc>
              <a:buFont typeface="+mj-lt"/>
              <a:buAutoNum type="arabicPeriod"/>
            </a:pPr>
            <a:r>
              <a:rPr lang="en-US" sz="1600" dirty="0">
                <a:latin typeface="Times New Roman" panose="02020603050405020304" pitchFamily="18" charset="0"/>
                <a:ea typeface="Calibri" panose="020F0502020204030204" pitchFamily="34" charset="0"/>
                <a:cs typeface="Arial" panose="020B0604020202020204" pitchFamily="34" charset="0"/>
                <a:hlinkClick r:id="rId2"/>
              </a:rPr>
              <a:t>M. Abuella and B. Chowdhury, “Solar Power Probabilistic Forecasting by Using Multiple Linear Regression Analysis,” in IEEE Southeast Con. Proceedings, 2015.</a:t>
            </a:r>
            <a:endParaRPr lang="en-US" sz="16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rabicPeriod"/>
            </a:pPr>
            <a:r>
              <a:rPr lang="en-US" sz="1600" dirty="0">
                <a:latin typeface="Times New Roman" panose="02020603050405020304" pitchFamily="18" charset="0"/>
                <a:ea typeface="Calibri" panose="020F0502020204030204" pitchFamily="34" charset="0"/>
                <a:cs typeface="Arial" panose="020B0604020202020204" pitchFamily="34" charset="0"/>
                <a:hlinkClick r:id="rId3"/>
              </a:rPr>
              <a:t>M. Abuella and B. Chowdhury, “Solar Power Forecasting using Artificial Neural Networks,” in North American Power Symposium (NAPS), 2015.</a:t>
            </a:r>
            <a:endParaRPr lang="en-US" sz="16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rabicPeriod"/>
            </a:pPr>
            <a:r>
              <a:rPr lang="en-US" sz="1600" dirty="0">
                <a:latin typeface="Times New Roman" panose="02020603050405020304" pitchFamily="18" charset="0"/>
                <a:ea typeface="Calibri" panose="020F0502020204030204" pitchFamily="34" charset="0"/>
                <a:cs typeface="Arial" panose="020B0604020202020204" pitchFamily="34" charset="0"/>
                <a:hlinkClick r:id="rId4"/>
              </a:rPr>
              <a:t>M. Abuella and B. Chowdhury, “Solar Power Forecasting Using Support Vector Regression,” in Proceedings of the American Society for Engineering Management 2016 International Annual Conference, 2016.</a:t>
            </a:r>
            <a:endParaRPr lang="en-US" sz="16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rabicPeriod"/>
            </a:pPr>
            <a:r>
              <a:rPr lang="en-US" sz="1600" dirty="0">
                <a:latin typeface="Times New Roman" panose="02020603050405020304" pitchFamily="18" charset="0"/>
                <a:ea typeface="Calibri" panose="020F0502020204030204" pitchFamily="34" charset="0"/>
                <a:cs typeface="Arial" panose="020B0604020202020204" pitchFamily="34" charset="0"/>
                <a:hlinkClick r:id="rId5"/>
              </a:rPr>
              <a:t>M. Abuella and B. Chowdhury, “Random forest ensemble of support vector regression models for solar power forecasting,” in 2017 IEEE Power Energy Society Innovative Smart Grid Technologies Conference (ISGT), 2017.</a:t>
            </a:r>
            <a:endParaRPr lang="en-US" sz="16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rabicPeriod"/>
            </a:pPr>
            <a:r>
              <a:rPr lang="en-US" sz="1600" dirty="0">
                <a:latin typeface="Times New Roman" panose="02020603050405020304" pitchFamily="18" charset="0"/>
                <a:ea typeface="Calibri" panose="020F0502020204030204" pitchFamily="34" charset="0"/>
                <a:cs typeface="Arial" panose="020B0604020202020204" pitchFamily="34" charset="0"/>
                <a:hlinkClick r:id="rId6"/>
              </a:rPr>
              <a:t>M. Abuella and B. Chowdhury, “Hourly probabilistic forecasting of solar power,” in 2017 North American Power Symposium (NAPS), 2017.</a:t>
            </a:r>
            <a:endParaRPr lang="en-US" sz="16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rabicPeriod"/>
            </a:pPr>
            <a:r>
              <a:rPr lang="en-US" sz="1600" dirty="0">
                <a:latin typeface="Times New Roman" panose="02020603050405020304" pitchFamily="18" charset="0"/>
                <a:ea typeface="Calibri" panose="020F0502020204030204" pitchFamily="34" charset="0"/>
                <a:cs typeface="Arial" panose="020B0604020202020204" pitchFamily="34" charset="0"/>
                <a:hlinkClick r:id="rId7"/>
              </a:rPr>
              <a:t>M. Abuella and B. Chowdhury, “Forecasting Solar Power Ramp Events Using Machine Learning Classification Techniques,” in 2018 IEEE 8th International Symposium on Power Electronics for Distributed Generation Systems (PEDG), 2018.</a:t>
            </a:r>
            <a:endParaRPr lang="en-US" sz="16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rabicPeriod"/>
            </a:pPr>
            <a:r>
              <a:rPr lang="en-US" sz="1600" dirty="0">
                <a:latin typeface="Times New Roman" panose="02020603050405020304" pitchFamily="18" charset="0"/>
                <a:ea typeface="Calibri" panose="020F0502020204030204" pitchFamily="34" charset="0"/>
                <a:cs typeface="Arial" panose="020B0604020202020204" pitchFamily="34" charset="0"/>
                <a:hlinkClick r:id="rId8"/>
              </a:rPr>
              <a:t>M. Abuella and B. Chowdhury, “Qualifying Combined Solar Power Forecasts in Ramp Events’ Perspective,” in IEEE Power &amp; Energy Society General Meeting, 2018.</a:t>
            </a:r>
            <a:endParaRPr lang="en-US" sz="16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rabicPeriod"/>
            </a:pPr>
            <a:r>
              <a:rPr lang="en-US" sz="1600" dirty="0">
                <a:latin typeface="Times New Roman" panose="02020603050405020304" pitchFamily="18" charset="0"/>
                <a:ea typeface="Calibri" panose="020F0502020204030204" pitchFamily="34" charset="0"/>
                <a:cs typeface="Arial" panose="020B0604020202020204" pitchFamily="34" charset="0"/>
                <a:hlinkClick r:id="rId9"/>
              </a:rPr>
              <a:t>M. Abuella, &amp; B. Chowdhury, “Improving Combined Solar Power Forecasts Using Estimated Ramp Rates: Data-driven Post-processing Approach,” IET Renewable Power Generation Journal, 2018.</a:t>
            </a:r>
            <a:endParaRPr lang="en-US" sz="1600" dirty="0">
              <a:latin typeface="Calibri" panose="020F050202020403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rabicPeriod"/>
            </a:pPr>
            <a:r>
              <a:rPr lang="en-US" sz="1600" dirty="0">
                <a:latin typeface="Times New Roman" panose="02020603050405020304" pitchFamily="18" charset="0"/>
                <a:ea typeface="Calibri" panose="020F0502020204030204" pitchFamily="34" charset="0"/>
                <a:cs typeface="Arial" panose="020B0604020202020204" pitchFamily="34" charset="0"/>
                <a:hlinkClick r:id="rId10"/>
              </a:rPr>
              <a:t>M. Abuella, &amp; B. Chowdhury, “Forecasting of Solar Power Ramp Events: A post Processing Approach,” Renewable Energy, 2018.</a:t>
            </a:r>
            <a:endParaRPr lang="en-US" sz="1600" dirty="0">
              <a:latin typeface="Calibri" panose="020F0502020204030204" pitchFamily="34" charset="0"/>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8A79120E-65B9-4CF9-9761-45097DEE734B}"/>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89C8936D-7411-4047-92A2-F31541091AAC}"/>
              </a:ext>
            </a:extLst>
          </p:cNvPr>
          <p:cNvSpPr>
            <a:spLocks noGrp="1"/>
          </p:cNvSpPr>
          <p:nvPr>
            <p:ph type="sldNum" sz="quarter" idx="12"/>
          </p:nvPr>
        </p:nvSpPr>
        <p:spPr/>
        <p:txBody>
          <a:bodyPr/>
          <a:lstStyle/>
          <a:p>
            <a:fld id="{DE7368CD-0EFD-4356-BCD4-9FE5F856A1D8}" type="slidenum">
              <a:rPr lang="en-US" smtClean="0"/>
              <a:t>55</a:t>
            </a:fld>
            <a:endParaRPr lang="en-US" dirty="0"/>
          </a:p>
        </p:txBody>
      </p:sp>
      <p:sp>
        <p:nvSpPr>
          <p:cNvPr id="8" name="Rectangle 7">
            <a:extLst>
              <a:ext uri="{FF2B5EF4-FFF2-40B4-BE49-F238E27FC236}">
                <a16:creationId xmlns:a16="http://schemas.microsoft.com/office/drawing/2014/main" id="{6819433C-4A6C-41A4-99E0-E605AD183FBC}"/>
              </a:ext>
            </a:extLst>
          </p:cNvPr>
          <p:cNvSpPr/>
          <p:nvPr/>
        </p:nvSpPr>
        <p:spPr>
          <a:xfrm>
            <a:off x="4249569" y="45720"/>
            <a:ext cx="644857" cy="417871"/>
          </a:xfrm>
          <a:prstGeom prst="rect">
            <a:avLst/>
          </a:prstGeom>
        </p:spPr>
        <p:txBody>
          <a:bodyPr wrap="none">
            <a:spAutoFit/>
          </a:bodyPr>
          <a:lstStyle/>
          <a:p>
            <a:pPr>
              <a:lnSpc>
                <a:spcPct val="115000"/>
              </a:lnSpc>
            </a:pPr>
            <a:r>
              <a:rPr lang="en-US" sz="2000" b="1" dirty="0">
                <a:latin typeface="Times New Roman" panose="02020603050405020304" pitchFamily="18" charset="0"/>
                <a:ea typeface="Calibri" panose="020F0502020204030204" pitchFamily="34" charset="0"/>
                <a:cs typeface="Arial" panose="020B0604020202020204" pitchFamily="34" charset="0"/>
              </a:rPr>
              <a:t>Vita</a:t>
            </a:r>
          </a:p>
        </p:txBody>
      </p:sp>
      <p:sp>
        <p:nvSpPr>
          <p:cNvPr id="3" name="Rectangle 2">
            <a:hlinkClick r:id="rId2"/>
            <a:extLst>
              <a:ext uri="{FF2B5EF4-FFF2-40B4-BE49-F238E27FC236}">
                <a16:creationId xmlns:a16="http://schemas.microsoft.com/office/drawing/2014/main" id="{C244F41D-2FBC-407A-85A2-B7AE8A93852E}"/>
              </a:ext>
            </a:extLst>
          </p:cNvPr>
          <p:cNvSpPr/>
          <p:nvPr/>
        </p:nvSpPr>
        <p:spPr>
          <a:xfrm>
            <a:off x="0" y="509991"/>
            <a:ext cx="3159839" cy="385362"/>
          </a:xfrm>
          <a:prstGeom prst="rect">
            <a:avLst/>
          </a:prstGeom>
        </p:spPr>
        <p:txBody>
          <a:bodyPr wrap="none">
            <a:spAutoFit/>
          </a:bodyPr>
          <a:lstStyle/>
          <a:p>
            <a:pPr>
              <a:lnSpc>
                <a:spcPct val="115000"/>
              </a:lnSpc>
            </a:pPr>
            <a:r>
              <a:rPr lang="en-US" dirty="0">
                <a:latin typeface="Times New Roman" panose="02020603050405020304" pitchFamily="18" charset="0"/>
                <a:ea typeface="Calibri" panose="020F0502020204030204" pitchFamily="34" charset="0"/>
                <a:cs typeface="Arial" panose="020B0604020202020204" pitchFamily="34" charset="0"/>
              </a:rPr>
              <a:t>Dissertation-based Publications </a:t>
            </a:r>
          </a:p>
        </p:txBody>
      </p:sp>
      <p:sp>
        <p:nvSpPr>
          <p:cNvPr id="5" name="Rectangle 4">
            <a:extLst>
              <a:ext uri="{FF2B5EF4-FFF2-40B4-BE49-F238E27FC236}">
                <a16:creationId xmlns:a16="http://schemas.microsoft.com/office/drawing/2014/main" id="{65808E64-C14D-4C3B-9FEA-F3EE3EB227F3}"/>
              </a:ext>
            </a:extLst>
          </p:cNvPr>
          <p:cNvSpPr/>
          <p:nvPr/>
        </p:nvSpPr>
        <p:spPr>
          <a:xfrm>
            <a:off x="44823" y="27346"/>
            <a:ext cx="3872753" cy="600164"/>
          </a:xfrm>
          <a:prstGeom prst="rect">
            <a:avLst/>
          </a:prstGeom>
        </p:spPr>
        <p:txBody>
          <a:bodyPr wrap="square">
            <a:spAutoFit/>
          </a:bodyPr>
          <a:lstStyle/>
          <a:p>
            <a:r>
              <a:rPr lang="en-US" sz="1100" dirty="0">
                <a:solidFill>
                  <a:srgbClr val="FF0000"/>
                </a:solidFill>
                <a:hlinkClick r:id="rId11">
                  <a:extLst>
                    <a:ext uri="{A12FA001-AC4F-418D-AE19-62706E023703}">
                      <ahyp:hlinkClr xmlns:ahyp="http://schemas.microsoft.com/office/drawing/2018/hyperlinkcolor" val="tx"/>
                    </a:ext>
                  </a:extLst>
                </a:hlinkClick>
              </a:rPr>
              <a:t>https://www.researchgate.net/publication/328757565_A_Post-processing_Approach_for_Solar_Power_Combined_Forecasts_of_Ramp_Events/download</a:t>
            </a:r>
            <a:r>
              <a:rPr lang="en-US" sz="1100" dirty="0">
                <a:solidFill>
                  <a:srgbClr val="FF0000"/>
                </a:solidFill>
              </a:rPr>
              <a:t> </a:t>
            </a:r>
          </a:p>
        </p:txBody>
      </p:sp>
    </p:spTree>
    <p:extLst>
      <p:ext uri="{BB962C8B-B14F-4D97-AF65-F5344CB8AC3E}">
        <p14:creationId xmlns:p14="http://schemas.microsoft.com/office/powerpoint/2010/main" val="112507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Image result for unc charlotte epic">
            <a:extLst>
              <a:ext uri="{FF2B5EF4-FFF2-40B4-BE49-F238E27FC236}">
                <a16:creationId xmlns:a16="http://schemas.microsoft.com/office/drawing/2014/main" id="{FCB2F8F8-81E7-4CD4-A00F-AA6BA932A09B}"/>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6917419" y="5777799"/>
            <a:ext cx="2141048" cy="72451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2CAD94E-668A-4D19-9306-E42F808DCD02}"/>
              </a:ext>
            </a:extLst>
          </p:cNvPr>
          <p:cNvSpPr/>
          <p:nvPr/>
        </p:nvSpPr>
        <p:spPr>
          <a:xfrm>
            <a:off x="1786812" y="0"/>
            <a:ext cx="5570376" cy="1569660"/>
          </a:xfrm>
          <a:prstGeom prst="rect">
            <a:avLst/>
          </a:prstGeom>
        </p:spPr>
        <p:txBody>
          <a:bodyPr wrap="square">
            <a:spAutoFit/>
          </a:bodyPr>
          <a:lstStyle/>
          <a:p>
            <a:pPr algn="ctr"/>
            <a:r>
              <a:rPr lang="en-US" sz="3200" b="1" dirty="0">
                <a:latin typeface="Times New Roman"/>
                <a:cs typeface="Times New Roman"/>
              </a:rPr>
              <a:t>Thanks for Your Listening </a:t>
            </a:r>
          </a:p>
          <a:p>
            <a:pPr algn="ctr"/>
            <a:endParaRPr lang="en-US" sz="3200" b="1" dirty="0">
              <a:latin typeface="Times New Roman"/>
              <a:cs typeface="Times New Roman"/>
            </a:endParaRPr>
          </a:p>
          <a:p>
            <a:pPr algn="ctr"/>
            <a:r>
              <a:rPr lang="en-US" sz="3200" b="1" dirty="0">
                <a:latin typeface="Times New Roman"/>
                <a:cs typeface="Times New Roman"/>
              </a:rPr>
              <a:t>Any Question? </a:t>
            </a:r>
          </a:p>
        </p:txBody>
      </p:sp>
      <p:sp>
        <p:nvSpPr>
          <p:cNvPr id="5" name="Rectangle 4">
            <a:extLst>
              <a:ext uri="{FF2B5EF4-FFF2-40B4-BE49-F238E27FC236}">
                <a16:creationId xmlns:a16="http://schemas.microsoft.com/office/drawing/2014/main" id="{DEDD0F1C-F05C-44FF-B827-E04687F70F54}"/>
              </a:ext>
            </a:extLst>
          </p:cNvPr>
          <p:cNvSpPr/>
          <p:nvPr/>
        </p:nvSpPr>
        <p:spPr>
          <a:xfrm>
            <a:off x="124207" y="5553235"/>
            <a:ext cx="8848725" cy="338554"/>
          </a:xfrm>
          <a:prstGeom prst="rect">
            <a:avLst/>
          </a:prstGeom>
        </p:spPr>
        <p:txBody>
          <a:bodyPr wrap="square">
            <a:spAutoFit/>
          </a:bodyPr>
          <a:lstStyle/>
          <a:p>
            <a:pPr algn="ctr"/>
            <a:r>
              <a:rPr lang="en-US" sz="1600" dirty="0">
                <a:latin typeface="Times New Roman" panose="02020603050405020304" pitchFamily="18" charset="0"/>
                <a:cs typeface="Times New Roman" panose="02020603050405020304" pitchFamily="18" charset="0"/>
                <a:hlinkClick r:id="rId3"/>
              </a:rPr>
              <a:t>https://epic.uncc</a:t>
            </a:r>
            <a:r>
              <a:rPr lang="en-US" sz="1600">
                <a:latin typeface="Times New Roman" panose="02020603050405020304" pitchFamily="18" charset="0"/>
                <a:cs typeface="Times New Roman" panose="02020603050405020304" pitchFamily="18" charset="0"/>
                <a:hlinkClick r:id="rId3"/>
              </a:rPr>
              <a:t>.edu</a:t>
            </a:r>
            <a:endParaRPr lang="en-US" sz="1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218A381-E134-4647-A166-7BDF5D3590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442" y="3273769"/>
            <a:ext cx="8848725" cy="2328612"/>
          </a:xfrm>
          <a:prstGeom prst="rect">
            <a:avLst/>
          </a:prstGeom>
        </p:spPr>
      </p:pic>
      <p:sp>
        <p:nvSpPr>
          <p:cNvPr id="7" name="Rectangle 6">
            <a:extLst>
              <a:ext uri="{FF2B5EF4-FFF2-40B4-BE49-F238E27FC236}">
                <a16:creationId xmlns:a16="http://schemas.microsoft.com/office/drawing/2014/main" id="{CD038CE2-231C-476A-9AD0-9A836F035209}"/>
              </a:ext>
            </a:extLst>
          </p:cNvPr>
          <p:cNvSpPr/>
          <p:nvPr/>
        </p:nvSpPr>
        <p:spPr>
          <a:xfrm>
            <a:off x="2257689" y="5858745"/>
            <a:ext cx="5029200" cy="646331"/>
          </a:xfrm>
          <a:prstGeom prst="rect">
            <a:avLst/>
          </a:prstGeom>
        </p:spPr>
        <p:txBody>
          <a:bodyPr wrap="square">
            <a:spAutoFit/>
          </a:bodyPr>
          <a:lstStyle/>
          <a:p>
            <a:pPr algn="ctr"/>
            <a:r>
              <a:rPr lang="en-US" altLang="en-US" dirty="0">
                <a:latin typeface="Times New Roman" panose="02020603050405020304" pitchFamily="18" charset="0"/>
                <a:cs typeface="Times New Roman" panose="02020603050405020304" pitchFamily="18" charset="0"/>
              </a:rPr>
              <a:t>Energy Production and Infrastructure Center </a:t>
            </a:r>
          </a:p>
          <a:p>
            <a:pPr algn="ctr"/>
            <a:r>
              <a:rPr lang="en-US" altLang="en-US" dirty="0">
                <a:latin typeface="Times New Roman" panose="02020603050405020304" pitchFamily="18" charset="0"/>
                <a:cs typeface="Times New Roman" panose="02020603050405020304" pitchFamily="18" charset="0"/>
              </a:rPr>
              <a:t>University of North Carolina at Charlotte</a:t>
            </a:r>
          </a:p>
        </p:txBody>
      </p:sp>
      <p:sp>
        <p:nvSpPr>
          <p:cNvPr id="8" name="Rectangle 7">
            <a:extLst>
              <a:ext uri="{FF2B5EF4-FFF2-40B4-BE49-F238E27FC236}">
                <a16:creationId xmlns:a16="http://schemas.microsoft.com/office/drawing/2014/main" id="{37477631-DE1B-4025-8952-7101EA2D2B64}"/>
              </a:ext>
            </a:extLst>
          </p:cNvPr>
          <p:cNvSpPr/>
          <p:nvPr/>
        </p:nvSpPr>
        <p:spPr>
          <a:xfrm>
            <a:off x="3393616" y="2601292"/>
            <a:ext cx="2461443" cy="677108"/>
          </a:xfrm>
          <a:prstGeom prst="rect">
            <a:avLst/>
          </a:prstGeom>
        </p:spPr>
        <p:txBody>
          <a:bodyPr wrap="none">
            <a:spAutoFit/>
          </a:bodyPr>
          <a:lstStyle/>
          <a:p>
            <a:pPr algn="ctr"/>
            <a:r>
              <a:rPr lang="en-US" sz="2000" dirty="0">
                <a:latin typeface="Times New Roman"/>
                <a:cs typeface="Times New Roman"/>
              </a:rPr>
              <a:t>Mohamed Ali Abuella</a:t>
            </a:r>
          </a:p>
          <a:p>
            <a:pPr algn="ctr"/>
            <a:r>
              <a:rPr lang="en-US" dirty="0">
                <a:solidFill>
                  <a:srgbClr val="0070C0"/>
                </a:solidFill>
                <a:latin typeface="Times New Roman"/>
                <a:cs typeface="Times New Roman"/>
              </a:rPr>
              <a:t>mabuella@uncc.edu</a:t>
            </a:r>
          </a:p>
        </p:txBody>
      </p:sp>
      <p:sp>
        <p:nvSpPr>
          <p:cNvPr id="10" name="Rectangle 9">
            <a:extLst>
              <a:ext uri="{FF2B5EF4-FFF2-40B4-BE49-F238E27FC236}">
                <a16:creationId xmlns:a16="http://schemas.microsoft.com/office/drawing/2014/main" id="{E03D656E-9863-480C-BA72-02DFB3ABD1F7}"/>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 name="Rectangle 1"/>
          <p:cNvSpPr/>
          <p:nvPr/>
        </p:nvSpPr>
        <p:spPr>
          <a:xfrm>
            <a:off x="52338" y="1792296"/>
            <a:ext cx="9143999" cy="830997"/>
          </a:xfrm>
          <a:prstGeom prst="rect">
            <a:avLst/>
          </a:prstGeom>
        </p:spPr>
        <p:txBody>
          <a:bodyPr wrap="square">
            <a:spAutoFit/>
          </a:bodyPr>
          <a:lstStyle/>
          <a:p>
            <a:pPr algn="ctr"/>
            <a:r>
              <a:rPr lang="en-US" sz="2400" b="1" dirty="0">
                <a:latin typeface="Times New Roman" panose="02020603050405020304" pitchFamily="18" charset="0"/>
                <a:cs typeface="Times New Roman" panose="02020603050405020304" pitchFamily="18" charset="0"/>
              </a:rPr>
              <a:t>A Post-processing Approach for Solar Power Combined Forecasts of Ramp Events</a:t>
            </a:r>
          </a:p>
        </p:txBody>
      </p:sp>
    </p:spTree>
    <p:extLst>
      <p:ext uri="{BB962C8B-B14F-4D97-AF65-F5344CB8AC3E}">
        <p14:creationId xmlns:p14="http://schemas.microsoft.com/office/powerpoint/2010/main" val="3985852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3532" y="6046543"/>
            <a:ext cx="8681011" cy="523220"/>
          </a:xfrm>
          <a:prstGeom prst="rect">
            <a:avLst/>
          </a:prstGeom>
        </p:spPr>
        <p:txBody>
          <a:bodyPr wrap="square">
            <a:spAutoFit/>
          </a:bodyPr>
          <a:lstStyle/>
          <a:p>
            <a:r>
              <a:rPr lang="en-US" sz="1400" dirty="0">
                <a:solidFill>
                  <a:srgbClr val="FF0000"/>
                </a:solidFill>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Hong, Tao, et al. "Probabilistic energy forecasting: Global energy forecasting competition 2014 and beyond." </a:t>
            </a:r>
            <a:r>
              <a:rPr lang="en-US" sz="1400" i="1" dirty="0">
                <a:latin typeface="Times New Roman" panose="02020603050405020304" pitchFamily="18" charset="0"/>
                <a:cs typeface="Times New Roman" panose="02020603050405020304" pitchFamily="18" charset="0"/>
              </a:rPr>
              <a:t>International Journal of Forecasting</a:t>
            </a:r>
            <a:r>
              <a:rPr lang="en-US" sz="1400" dirty="0">
                <a:latin typeface="Times New Roman" panose="02020603050405020304" pitchFamily="18" charset="0"/>
                <a:cs typeface="Times New Roman" panose="02020603050405020304" pitchFamily="18" charset="0"/>
              </a:rPr>
              <a:t> 32.3 (2016): 896-913.</a:t>
            </a:r>
          </a:p>
        </p:txBody>
      </p:sp>
      <p:sp>
        <p:nvSpPr>
          <p:cNvPr id="8" name="Rectangle 7"/>
          <p:cNvSpPr/>
          <p:nvPr/>
        </p:nvSpPr>
        <p:spPr>
          <a:xfrm>
            <a:off x="243532" y="4637148"/>
            <a:ext cx="8900467" cy="830997"/>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Maturity quadrant of the energy forecasting subdomains (SPF: solar power forecasting; LTLF: long term load forecasting; EPF: electricity price forecasting; WPF: wind power forecasting; STLF: short term load forecasting) .</a:t>
            </a:r>
            <a:endParaRPr lang="en-US" sz="54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10038807-1F43-C242-97ED-819D14105488}" type="slidenum">
              <a:rPr lang="en-US" smtClean="0"/>
              <a:t>6</a:t>
            </a:fld>
            <a:endParaRPr lang="en-US" dirty="0"/>
          </a:p>
        </p:txBody>
      </p:sp>
      <p:grpSp>
        <p:nvGrpSpPr>
          <p:cNvPr id="9" name="Group 4"/>
          <p:cNvGrpSpPr>
            <a:grpSpLocks noChangeAspect="1"/>
          </p:cNvGrpSpPr>
          <p:nvPr/>
        </p:nvGrpSpPr>
        <p:grpSpPr bwMode="auto">
          <a:xfrm>
            <a:off x="2260614" y="554937"/>
            <a:ext cx="5607036" cy="3915191"/>
            <a:chOff x="0" y="149"/>
            <a:chExt cx="5760" cy="4022"/>
          </a:xfrm>
        </p:grpSpPr>
        <p:sp>
          <p:nvSpPr>
            <p:cNvPr id="10" name="AutoShape 3"/>
            <p:cNvSpPr>
              <a:spLocks noChangeAspect="1" noChangeArrowheads="1" noTextEdit="1"/>
            </p:cNvSpPr>
            <p:nvPr/>
          </p:nvSpPr>
          <p:spPr bwMode="auto">
            <a:xfrm>
              <a:off x="0" y="149"/>
              <a:ext cx="5760" cy="4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81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
              <a:ext cx="5767" cy="4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Rectangle 12">
            <a:extLst>
              <a:ext uri="{FF2B5EF4-FFF2-40B4-BE49-F238E27FC236}">
                <a16:creationId xmlns:a16="http://schemas.microsoft.com/office/drawing/2014/main" id="{39F5D41B-20E0-4EF8-8EA0-4BA26560B506}"/>
              </a:ext>
            </a:extLst>
          </p:cNvPr>
          <p:cNvSpPr/>
          <p:nvPr/>
        </p:nvSpPr>
        <p:spPr>
          <a:xfrm>
            <a:off x="1" y="-23446"/>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C0F8F749-C994-4C8C-9409-BD0B3A04A1E2}"/>
              </a:ext>
            </a:extLst>
          </p:cNvPr>
          <p:cNvSpPr/>
          <p:nvPr/>
        </p:nvSpPr>
        <p:spPr>
          <a:xfrm>
            <a:off x="7867650" y="288237"/>
            <a:ext cx="1104900" cy="533400"/>
          </a:xfrm>
          <a:prstGeom prst="rect">
            <a:avLst/>
          </a:prstGeom>
          <a:scene3d>
            <a:camera prst="orthographicFront"/>
            <a:lightRig rig="chilly" dir="t"/>
          </a:scene3d>
        </p:spPr>
        <p:style>
          <a:lnRef idx="2">
            <a:schemeClr val="accent5"/>
          </a:lnRef>
          <a:fillRef idx="1">
            <a:schemeClr val="lt1"/>
          </a:fillRef>
          <a:effectRef idx="0">
            <a:schemeClr val="accent5"/>
          </a:effectRef>
          <a:fontRef idx="minor">
            <a:schemeClr val="dk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b="1" dirty="0">
                <a:solidFill>
                  <a:srgbClr val="FF0000"/>
                </a:solidFill>
                <a:latin typeface="Times New Roman" charset="0"/>
                <a:ea typeface="Times New Roman" charset="0"/>
                <a:cs typeface="Times New Roman" charset="0"/>
              </a:rPr>
              <a:t>Challenges</a:t>
            </a:r>
            <a:endParaRPr lang="en-US" b="1" i="0" kern="1200" dirty="0">
              <a:solidFill>
                <a:srgbClr val="FF0000"/>
              </a:solidFill>
              <a:latin typeface="Times New Roman" charset="0"/>
              <a:ea typeface="Times New Roman" charset="0"/>
              <a:cs typeface="Times New Roman" charset="0"/>
            </a:endParaRPr>
          </a:p>
        </p:txBody>
      </p:sp>
      <p:sp>
        <p:nvSpPr>
          <p:cNvPr id="11" name="Rectangle 10">
            <a:extLst>
              <a:ext uri="{FF2B5EF4-FFF2-40B4-BE49-F238E27FC236}">
                <a16:creationId xmlns:a16="http://schemas.microsoft.com/office/drawing/2014/main" id="{2266A7C1-0FFB-4C47-A9A0-66B6CF7393BD}"/>
              </a:ext>
            </a:extLst>
          </p:cNvPr>
          <p:cNvSpPr/>
          <p:nvPr/>
        </p:nvSpPr>
        <p:spPr>
          <a:xfrm>
            <a:off x="3875335" y="45237"/>
            <a:ext cx="1393330" cy="400110"/>
          </a:xfrm>
          <a:prstGeom prst="rect">
            <a:avLst/>
          </a:prstGeom>
        </p:spPr>
        <p:txBody>
          <a:bodyPr wrap="none">
            <a:spAutoFit/>
          </a:bodyPr>
          <a:lstStyle/>
          <a:p>
            <a:r>
              <a:rPr lang="en-US" sz="20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Motivation</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5973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4502525" y="1207294"/>
            <a:ext cx="4648200" cy="2278062"/>
            <a:chOff x="2863" y="751"/>
            <a:chExt cx="2928" cy="1435"/>
          </a:xfrm>
        </p:grpSpPr>
        <p:sp>
          <p:nvSpPr>
            <p:cNvPr id="5" name="AutoShape 3"/>
            <p:cNvSpPr>
              <a:spLocks noChangeAspect="1" noChangeArrowheads="1" noTextEdit="1"/>
            </p:cNvSpPr>
            <p:nvPr/>
          </p:nvSpPr>
          <p:spPr bwMode="auto">
            <a:xfrm>
              <a:off x="3038" y="751"/>
              <a:ext cx="2723" cy="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6" name="Group 205"/>
            <p:cNvGrpSpPr>
              <a:grpSpLocks/>
            </p:cNvGrpSpPr>
            <p:nvPr/>
          </p:nvGrpSpPr>
          <p:grpSpPr bwMode="auto">
            <a:xfrm>
              <a:off x="2863" y="759"/>
              <a:ext cx="2928" cy="1427"/>
              <a:chOff x="2863" y="759"/>
              <a:chExt cx="2928" cy="1427"/>
            </a:xfrm>
          </p:grpSpPr>
          <p:sp>
            <p:nvSpPr>
              <p:cNvPr id="48" name="Freeform 5"/>
              <p:cNvSpPr>
                <a:spLocks/>
              </p:cNvSpPr>
              <p:nvPr/>
            </p:nvSpPr>
            <p:spPr bwMode="auto">
              <a:xfrm>
                <a:off x="2863" y="759"/>
                <a:ext cx="2928" cy="1427"/>
              </a:xfrm>
              <a:custGeom>
                <a:avLst/>
                <a:gdLst>
                  <a:gd name="T0" fmla="*/ 0 w 13014"/>
                  <a:gd name="T1" fmla="*/ 6267 h 6267"/>
                  <a:gd name="T2" fmla="*/ 0 w 13014"/>
                  <a:gd name="T3" fmla="*/ 6267 h 6267"/>
                  <a:gd name="T4" fmla="*/ 13014 w 13014"/>
                  <a:gd name="T5" fmla="*/ 6267 h 6267"/>
                  <a:gd name="T6" fmla="*/ 13014 w 13014"/>
                  <a:gd name="T7" fmla="*/ 0 h 6267"/>
                  <a:gd name="T8" fmla="*/ 0 w 13014"/>
                  <a:gd name="T9" fmla="*/ 0 h 6267"/>
                  <a:gd name="T10" fmla="*/ 0 w 13014"/>
                  <a:gd name="T11" fmla="*/ 6267 h 6267"/>
                </a:gdLst>
                <a:ahLst/>
                <a:cxnLst>
                  <a:cxn ang="0">
                    <a:pos x="T0" y="T1"/>
                  </a:cxn>
                  <a:cxn ang="0">
                    <a:pos x="T2" y="T3"/>
                  </a:cxn>
                  <a:cxn ang="0">
                    <a:pos x="T4" y="T5"/>
                  </a:cxn>
                  <a:cxn ang="0">
                    <a:pos x="T6" y="T7"/>
                  </a:cxn>
                  <a:cxn ang="0">
                    <a:pos x="T8" y="T9"/>
                  </a:cxn>
                  <a:cxn ang="0">
                    <a:pos x="T10" y="T11"/>
                  </a:cxn>
                </a:cxnLst>
                <a:rect l="0" t="0" r="r" b="b"/>
                <a:pathLst>
                  <a:path w="13014" h="6267">
                    <a:moveTo>
                      <a:pt x="0" y="6267"/>
                    </a:moveTo>
                    <a:lnTo>
                      <a:pt x="0" y="6267"/>
                    </a:lnTo>
                    <a:lnTo>
                      <a:pt x="13014" y="6267"/>
                    </a:lnTo>
                    <a:lnTo>
                      <a:pt x="13014" y="0"/>
                    </a:lnTo>
                    <a:lnTo>
                      <a:pt x="0" y="0"/>
                    </a:lnTo>
                    <a:lnTo>
                      <a:pt x="0" y="62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
              <p:cNvSpPr>
                <a:spLocks/>
              </p:cNvSpPr>
              <p:nvPr/>
            </p:nvSpPr>
            <p:spPr bwMode="auto">
              <a:xfrm>
                <a:off x="3227" y="874"/>
                <a:ext cx="2070" cy="1162"/>
              </a:xfrm>
              <a:custGeom>
                <a:avLst/>
                <a:gdLst>
                  <a:gd name="T0" fmla="*/ 0 w 9200"/>
                  <a:gd name="T1" fmla="*/ 0 h 5104"/>
                  <a:gd name="T2" fmla="*/ 0 w 9200"/>
                  <a:gd name="T3" fmla="*/ 0 h 5104"/>
                  <a:gd name="T4" fmla="*/ 9200 w 9200"/>
                  <a:gd name="T5" fmla="*/ 0 h 5104"/>
                  <a:gd name="T6" fmla="*/ 9200 w 9200"/>
                  <a:gd name="T7" fmla="*/ 5104 h 5104"/>
                  <a:gd name="T8" fmla="*/ 0 w 9200"/>
                  <a:gd name="T9" fmla="*/ 5104 h 5104"/>
                  <a:gd name="T10" fmla="*/ 0 w 9200"/>
                  <a:gd name="T11" fmla="*/ 0 h 5104"/>
                </a:gdLst>
                <a:ahLst/>
                <a:cxnLst>
                  <a:cxn ang="0">
                    <a:pos x="T0" y="T1"/>
                  </a:cxn>
                  <a:cxn ang="0">
                    <a:pos x="T2" y="T3"/>
                  </a:cxn>
                  <a:cxn ang="0">
                    <a:pos x="T4" y="T5"/>
                  </a:cxn>
                  <a:cxn ang="0">
                    <a:pos x="T6" y="T7"/>
                  </a:cxn>
                  <a:cxn ang="0">
                    <a:pos x="T8" y="T9"/>
                  </a:cxn>
                  <a:cxn ang="0">
                    <a:pos x="T10" y="T11"/>
                  </a:cxn>
                </a:cxnLst>
                <a:rect l="0" t="0" r="r" b="b"/>
                <a:pathLst>
                  <a:path w="9200" h="5104">
                    <a:moveTo>
                      <a:pt x="0" y="0"/>
                    </a:moveTo>
                    <a:lnTo>
                      <a:pt x="0" y="0"/>
                    </a:lnTo>
                    <a:lnTo>
                      <a:pt x="9200" y="0"/>
                    </a:lnTo>
                    <a:lnTo>
                      <a:pt x="9200" y="5104"/>
                    </a:lnTo>
                    <a:lnTo>
                      <a:pt x="0" y="5104"/>
                    </a:lnTo>
                    <a:lnTo>
                      <a:pt x="0"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7"/>
              <p:cNvSpPr>
                <a:spLocks/>
              </p:cNvSpPr>
              <p:nvPr/>
            </p:nvSpPr>
            <p:spPr bwMode="auto">
              <a:xfrm>
                <a:off x="3227" y="874"/>
                <a:ext cx="2070" cy="1162"/>
              </a:xfrm>
              <a:custGeom>
                <a:avLst/>
                <a:gdLst>
                  <a:gd name="T0" fmla="*/ 0 w 9200"/>
                  <a:gd name="T1" fmla="*/ 5104 h 5104"/>
                  <a:gd name="T2" fmla="*/ 0 w 9200"/>
                  <a:gd name="T3" fmla="*/ 5104 h 5104"/>
                  <a:gd name="T4" fmla="*/ 0 w 9200"/>
                  <a:gd name="T5" fmla="*/ 0 h 5104"/>
                  <a:gd name="T6" fmla="*/ 9200 w 9200"/>
                  <a:gd name="T7" fmla="*/ 0 h 5104"/>
                  <a:gd name="T8" fmla="*/ 9200 w 9200"/>
                  <a:gd name="T9" fmla="*/ 5104 h 5104"/>
                  <a:gd name="T10" fmla="*/ 0 w 9200"/>
                  <a:gd name="T11" fmla="*/ 5104 h 5104"/>
                </a:gdLst>
                <a:ahLst/>
                <a:cxnLst>
                  <a:cxn ang="0">
                    <a:pos x="T0" y="T1"/>
                  </a:cxn>
                  <a:cxn ang="0">
                    <a:pos x="T2" y="T3"/>
                  </a:cxn>
                  <a:cxn ang="0">
                    <a:pos x="T4" y="T5"/>
                  </a:cxn>
                  <a:cxn ang="0">
                    <a:pos x="T6" y="T7"/>
                  </a:cxn>
                  <a:cxn ang="0">
                    <a:pos x="T8" y="T9"/>
                  </a:cxn>
                  <a:cxn ang="0">
                    <a:pos x="T10" y="T11"/>
                  </a:cxn>
                </a:cxnLst>
                <a:rect l="0" t="0" r="r" b="b"/>
                <a:pathLst>
                  <a:path w="9200" h="5104">
                    <a:moveTo>
                      <a:pt x="0" y="5104"/>
                    </a:moveTo>
                    <a:lnTo>
                      <a:pt x="0" y="5104"/>
                    </a:lnTo>
                    <a:lnTo>
                      <a:pt x="0" y="0"/>
                    </a:lnTo>
                    <a:lnTo>
                      <a:pt x="9200" y="0"/>
                    </a:lnTo>
                    <a:lnTo>
                      <a:pt x="9200" y="5104"/>
                    </a:lnTo>
                    <a:lnTo>
                      <a:pt x="0" y="5104"/>
                    </a:lnTo>
                    <a:close/>
                  </a:path>
                </a:pathLst>
              </a:custGeom>
              <a:noFill/>
              <a:ln w="1588"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8"/>
              <p:cNvSpPr>
                <a:spLocks noEditPoints="1"/>
              </p:cNvSpPr>
              <p:nvPr/>
            </p:nvSpPr>
            <p:spPr bwMode="auto">
              <a:xfrm>
                <a:off x="3227" y="874"/>
                <a:ext cx="2058" cy="1162"/>
              </a:xfrm>
              <a:custGeom>
                <a:avLst/>
                <a:gdLst>
                  <a:gd name="T0" fmla="*/ 263 w 9147"/>
                  <a:gd name="T1" fmla="*/ 1037 h 5104"/>
                  <a:gd name="T2" fmla="*/ 526 w 9147"/>
                  <a:gd name="T3" fmla="*/ 2104 h 5104"/>
                  <a:gd name="T4" fmla="*/ 788 w 9147"/>
                  <a:gd name="T5" fmla="*/ 3157 h 5104"/>
                  <a:gd name="T6" fmla="*/ 1052 w 9147"/>
                  <a:gd name="T7" fmla="*/ 4171 h 5104"/>
                  <a:gd name="T8" fmla="*/ 1052 w 9147"/>
                  <a:gd name="T9" fmla="*/ 104 h 5104"/>
                  <a:gd name="T10" fmla="*/ 1314 w 9147"/>
                  <a:gd name="T11" fmla="*/ 1157 h 5104"/>
                  <a:gd name="T12" fmla="*/ 1577 w 9147"/>
                  <a:gd name="T13" fmla="*/ 2171 h 5104"/>
                  <a:gd name="T14" fmla="*/ 1840 w 9147"/>
                  <a:gd name="T15" fmla="*/ 3237 h 5104"/>
                  <a:gd name="T16" fmla="*/ 2103 w 9147"/>
                  <a:gd name="T17" fmla="*/ 4291 h 5104"/>
                  <a:gd name="T18" fmla="*/ 2103 w 9147"/>
                  <a:gd name="T19" fmla="*/ 171 h 5104"/>
                  <a:gd name="T20" fmla="*/ 2366 w 9147"/>
                  <a:gd name="T21" fmla="*/ 1237 h 5104"/>
                  <a:gd name="T22" fmla="*/ 2628 w 9147"/>
                  <a:gd name="T23" fmla="*/ 2291 h 5104"/>
                  <a:gd name="T24" fmla="*/ 2892 w 9147"/>
                  <a:gd name="T25" fmla="*/ 3304 h 5104"/>
                  <a:gd name="T26" fmla="*/ 3154 w 9147"/>
                  <a:gd name="T27" fmla="*/ 4371 h 5104"/>
                  <a:gd name="T28" fmla="*/ 3154 w 9147"/>
                  <a:gd name="T29" fmla="*/ 291 h 5104"/>
                  <a:gd name="T30" fmla="*/ 3417 w 9147"/>
                  <a:gd name="T31" fmla="*/ 1304 h 5104"/>
                  <a:gd name="T32" fmla="*/ 3680 w 9147"/>
                  <a:gd name="T33" fmla="*/ 2371 h 5104"/>
                  <a:gd name="T34" fmla="*/ 3943 w 9147"/>
                  <a:gd name="T35" fmla="*/ 3424 h 5104"/>
                  <a:gd name="T36" fmla="*/ 4206 w 9147"/>
                  <a:gd name="T37" fmla="*/ 4437 h 5104"/>
                  <a:gd name="T38" fmla="*/ 4206 w 9147"/>
                  <a:gd name="T39" fmla="*/ 371 h 5104"/>
                  <a:gd name="T40" fmla="*/ 4468 w 9147"/>
                  <a:gd name="T41" fmla="*/ 1424 h 5104"/>
                  <a:gd name="T42" fmla="*/ 4732 w 9147"/>
                  <a:gd name="T43" fmla="*/ 2437 h 5104"/>
                  <a:gd name="T44" fmla="*/ 4994 w 9147"/>
                  <a:gd name="T45" fmla="*/ 3504 h 5104"/>
                  <a:gd name="T46" fmla="*/ 5257 w 9147"/>
                  <a:gd name="T47" fmla="*/ 4557 h 5104"/>
                  <a:gd name="T48" fmla="*/ 5257 w 9147"/>
                  <a:gd name="T49" fmla="*/ 437 h 5104"/>
                  <a:gd name="T50" fmla="*/ 5520 w 9147"/>
                  <a:gd name="T51" fmla="*/ 1504 h 5104"/>
                  <a:gd name="T52" fmla="*/ 5783 w 9147"/>
                  <a:gd name="T53" fmla="*/ 2557 h 5104"/>
                  <a:gd name="T54" fmla="*/ 6046 w 9147"/>
                  <a:gd name="T55" fmla="*/ 3571 h 5104"/>
                  <a:gd name="T56" fmla="*/ 6308 w 9147"/>
                  <a:gd name="T57" fmla="*/ 4637 h 5104"/>
                  <a:gd name="T58" fmla="*/ 6308 w 9147"/>
                  <a:gd name="T59" fmla="*/ 557 h 5104"/>
                  <a:gd name="T60" fmla="*/ 6572 w 9147"/>
                  <a:gd name="T61" fmla="*/ 1571 h 5104"/>
                  <a:gd name="T62" fmla="*/ 6834 w 9147"/>
                  <a:gd name="T63" fmla="*/ 2637 h 5104"/>
                  <a:gd name="T64" fmla="*/ 7097 w 9147"/>
                  <a:gd name="T65" fmla="*/ 3691 h 5104"/>
                  <a:gd name="T66" fmla="*/ 7360 w 9147"/>
                  <a:gd name="T67" fmla="*/ 4704 h 5104"/>
                  <a:gd name="T68" fmla="*/ 7360 w 9147"/>
                  <a:gd name="T69" fmla="*/ 637 h 5104"/>
                  <a:gd name="T70" fmla="*/ 7623 w 9147"/>
                  <a:gd name="T71" fmla="*/ 1691 h 5104"/>
                  <a:gd name="T72" fmla="*/ 7886 w 9147"/>
                  <a:gd name="T73" fmla="*/ 2704 h 5104"/>
                  <a:gd name="T74" fmla="*/ 8148 w 9147"/>
                  <a:gd name="T75" fmla="*/ 3771 h 5104"/>
                  <a:gd name="T76" fmla="*/ 280 w 9147"/>
                  <a:gd name="T77" fmla="*/ 5104 h 5104"/>
                  <a:gd name="T78" fmla="*/ 4400 w 9147"/>
                  <a:gd name="T79" fmla="*/ 5104 h 5104"/>
                  <a:gd name="T80" fmla="*/ 8467 w 9147"/>
                  <a:gd name="T81" fmla="*/ 5104 h 5104"/>
                  <a:gd name="T82" fmla="*/ 3347 w 9147"/>
                  <a:gd name="T83" fmla="*/ 4593 h 5104"/>
                  <a:gd name="T84" fmla="*/ 7467 w 9147"/>
                  <a:gd name="T85" fmla="*/ 4593 h 5104"/>
                  <a:gd name="T86" fmla="*/ 2334 w 9147"/>
                  <a:gd name="T87" fmla="*/ 4083 h 5104"/>
                  <a:gd name="T88" fmla="*/ 6414 w 9147"/>
                  <a:gd name="T89" fmla="*/ 4083 h 5104"/>
                  <a:gd name="T90" fmla="*/ 1334 w 9147"/>
                  <a:gd name="T91" fmla="*/ 3572 h 5104"/>
                  <a:gd name="T92" fmla="*/ 5400 w 9147"/>
                  <a:gd name="T93" fmla="*/ 3572 h 5104"/>
                  <a:gd name="T94" fmla="*/ 280 w 9147"/>
                  <a:gd name="T95" fmla="*/ 3062 h 5104"/>
                  <a:gd name="T96" fmla="*/ 4400 w 9147"/>
                  <a:gd name="T97" fmla="*/ 3062 h 5104"/>
                  <a:gd name="T98" fmla="*/ 8467 w 9147"/>
                  <a:gd name="T99" fmla="*/ 3062 h 5104"/>
                  <a:gd name="T100" fmla="*/ 3347 w 9147"/>
                  <a:gd name="T101" fmla="*/ 2552 h 5104"/>
                  <a:gd name="T102" fmla="*/ 7467 w 9147"/>
                  <a:gd name="T103" fmla="*/ 2552 h 5104"/>
                  <a:gd name="T104" fmla="*/ 2334 w 9147"/>
                  <a:gd name="T105" fmla="*/ 2041 h 5104"/>
                  <a:gd name="T106" fmla="*/ 6414 w 9147"/>
                  <a:gd name="T107" fmla="*/ 2041 h 5104"/>
                  <a:gd name="T108" fmla="*/ 1334 w 9147"/>
                  <a:gd name="T109" fmla="*/ 1531 h 5104"/>
                  <a:gd name="T110" fmla="*/ 5400 w 9147"/>
                  <a:gd name="T111" fmla="*/ 1531 h 5104"/>
                  <a:gd name="T112" fmla="*/ 280 w 9147"/>
                  <a:gd name="T113" fmla="*/ 1020 h 5104"/>
                  <a:gd name="T114" fmla="*/ 4400 w 9147"/>
                  <a:gd name="T115" fmla="*/ 1020 h 5104"/>
                  <a:gd name="T116" fmla="*/ 8467 w 9147"/>
                  <a:gd name="T117" fmla="*/ 1020 h 5104"/>
                  <a:gd name="T118" fmla="*/ 3347 w 9147"/>
                  <a:gd name="T119" fmla="*/ 510 h 5104"/>
                  <a:gd name="T120" fmla="*/ 7467 w 9147"/>
                  <a:gd name="T121" fmla="*/ 510 h 5104"/>
                  <a:gd name="T122" fmla="*/ 2334 w 9147"/>
                  <a:gd name="T123" fmla="*/ 0 h 5104"/>
                  <a:gd name="T124" fmla="*/ 6414 w 9147"/>
                  <a:gd name="T125" fmla="*/ 0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147" h="5104">
                    <a:moveTo>
                      <a:pt x="263" y="5104"/>
                    </a:moveTo>
                    <a:lnTo>
                      <a:pt x="263" y="5104"/>
                    </a:lnTo>
                    <a:lnTo>
                      <a:pt x="263" y="5091"/>
                    </a:lnTo>
                    <a:moveTo>
                      <a:pt x="263" y="5037"/>
                    </a:moveTo>
                    <a:lnTo>
                      <a:pt x="263" y="5037"/>
                    </a:lnTo>
                    <a:lnTo>
                      <a:pt x="263" y="5024"/>
                    </a:lnTo>
                    <a:moveTo>
                      <a:pt x="263" y="4971"/>
                    </a:moveTo>
                    <a:lnTo>
                      <a:pt x="263" y="4971"/>
                    </a:lnTo>
                    <a:lnTo>
                      <a:pt x="263" y="4957"/>
                    </a:lnTo>
                    <a:moveTo>
                      <a:pt x="263" y="4904"/>
                    </a:moveTo>
                    <a:lnTo>
                      <a:pt x="263" y="4904"/>
                    </a:lnTo>
                    <a:lnTo>
                      <a:pt x="263" y="4891"/>
                    </a:lnTo>
                    <a:moveTo>
                      <a:pt x="263" y="4837"/>
                    </a:moveTo>
                    <a:lnTo>
                      <a:pt x="263" y="4837"/>
                    </a:lnTo>
                    <a:lnTo>
                      <a:pt x="263" y="4824"/>
                    </a:lnTo>
                    <a:moveTo>
                      <a:pt x="263" y="4771"/>
                    </a:moveTo>
                    <a:lnTo>
                      <a:pt x="263" y="4771"/>
                    </a:lnTo>
                    <a:lnTo>
                      <a:pt x="263" y="4757"/>
                    </a:lnTo>
                    <a:moveTo>
                      <a:pt x="263" y="4704"/>
                    </a:moveTo>
                    <a:lnTo>
                      <a:pt x="263" y="4704"/>
                    </a:lnTo>
                    <a:lnTo>
                      <a:pt x="263" y="4691"/>
                    </a:lnTo>
                    <a:moveTo>
                      <a:pt x="263" y="4637"/>
                    </a:moveTo>
                    <a:lnTo>
                      <a:pt x="263" y="4637"/>
                    </a:lnTo>
                    <a:lnTo>
                      <a:pt x="263" y="4624"/>
                    </a:lnTo>
                    <a:moveTo>
                      <a:pt x="263" y="4571"/>
                    </a:moveTo>
                    <a:lnTo>
                      <a:pt x="263" y="4571"/>
                    </a:lnTo>
                    <a:lnTo>
                      <a:pt x="263" y="4557"/>
                    </a:lnTo>
                    <a:moveTo>
                      <a:pt x="263" y="4504"/>
                    </a:moveTo>
                    <a:lnTo>
                      <a:pt x="263" y="4504"/>
                    </a:lnTo>
                    <a:lnTo>
                      <a:pt x="263" y="4491"/>
                    </a:lnTo>
                    <a:moveTo>
                      <a:pt x="263" y="4437"/>
                    </a:moveTo>
                    <a:lnTo>
                      <a:pt x="263" y="4437"/>
                    </a:lnTo>
                    <a:lnTo>
                      <a:pt x="263" y="4424"/>
                    </a:lnTo>
                    <a:moveTo>
                      <a:pt x="263" y="4371"/>
                    </a:moveTo>
                    <a:lnTo>
                      <a:pt x="263" y="4371"/>
                    </a:lnTo>
                    <a:lnTo>
                      <a:pt x="263" y="4357"/>
                    </a:lnTo>
                    <a:moveTo>
                      <a:pt x="263" y="4304"/>
                    </a:moveTo>
                    <a:lnTo>
                      <a:pt x="263" y="4304"/>
                    </a:lnTo>
                    <a:lnTo>
                      <a:pt x="263" y="4291"/>
                    </a:lnTo>
                    <a:moveTo>
                      <a:pt x="263" y="4237"/>
                    </a:moveTo>
                    <a:lnTo>
                      <a:pt x="263" y="4237"/>
                    </a:lnTo>
                    <a:lnTo>
                      <a:pt x="263" y="4224"/>
                    </a:lnTo>
                    <a:moveTo>
                      <a:pt x="263" y="4171"/>
                    </a:moveTo>
                    <a:lnTo>
                      <a:pt x="263" y="4171"/>
                    </a:lnTo>
                    <a:lnTo>
                      <a:pt x="263" y="4157"/>
                    </a:lnTo>
                    <a:moveTo>
                      <a:pt x="263" y="4104"/>
                    </a:moveTo>
                    <a:lnTo>
                      <a:pt x="263" y="4104"/>
                    </a:lnTo>
                    <a:lnTo>
                      <a:pt x="263" y="4091"/>
                    </a:lnTo>
                    <a:moveTo>
                      <a:pt x="263" y="4037"/>
                    </a:moveTo>
                    <a:lnTo>
                      <a:pt x="263" y="4037"/>
                    </a:lnTo>
                    <a:lnTo>
                      <a:pt x="263" y="4024"/>
                    </a:lnTo>
                    <a:moveTo>
                      <a:pt x="263" y="3971"/>
                    </a:moveTo>
                    <a:lnTo>
                      <a:pt x="263" y="3971"/>
                    </a:lnTo>
                    <a:lnTo>
                      <a:pt x="263" y="3957"/>
                    </a:lnTo>
                    <a:moveTo>
                      <a:pt x="263" y="3904"/>
                    </a:moveTo>
                    <a:lnTo>
                      <a:pt x="263" y="3904"/>
                    </a:lnTo>
                    <a:lnTo>
                      <a:pt x="263" y="3891"/>
                    </a:lnTo>
                    <a:moveTo>
                      <a:pt x="263" y="3837"/>
                    </a:moveTo>
                    <a:lnTo>
                      <a:pt x="263" y="3837"/>
                    </a:lnTo>
                    <a:lnTo>
                      <a:pt x="263" y="3824"/>
                    </a:lnTo>
                    <a:moveTo>
                      <a:pt x="263" y="3771"/>
                    </a:moveTo>
                    <a:lnTo>
                      <a:pt x="263" y="3771"/>
                    </a:lnTo>
                    <a:lnTo>
                      <a:pt x="263" y="3757"/>
                    </a:lnTo>
                    <a:moveTo>
                      <a:pt x="263" y="3704"/>
                    </a:moveTo>
                    <a:lnTo>
                      <a:pt x="263" y="3704"/>
                    </a:lnTo>
                    <a:lnTo>
                      <a:pt x="263" y="3691"/>
                    </a:lnTo>
                    <a:moveTo>
                      <a:pt x="263" y="3637"/>
                    </a:moveTo>
                    <a:lnTo>
                      <a:pt x="263" y="3637"/>
                    </a:lnTo>
                    <a:lnTo>
                      <a:pt x="263" y="3624"/>
                    </a:lnTo>
                    <a:moveTo>
                      <a:pt x="263" y="3571"/>
                    </a:moveTo>
                    <a:lnTo>
                      <a:pt x="263" y="3571"/>
                    </a:lnTo>
                    <a:lnTo>
                      <a:pt x="263" y="3557"/>
                    </a:lnTo>
                    <a:moveTo>
                      <a:pt x="263" y="3504"/>
                    </a:moveTo>
                    <a:lnTo>
                      <a:pt x="263" y="3504"/>
                    </a:lnTo>
                    <a:lnTo>
                      <a:pt x="263" y="3491"/>
                    </a:lnTo>
                    <a:moveTo>
                      <a:pt x="263" y="3437"/>
                    </a:moveTo>
                    <a:lnTo>
                      <a:pt x="263" y="3437"/>
                    </a:lnTo>
                    <a:lnTo>
                      <a:pt x="263" y="3424"/>
                    </a:lnTo>
                    <a:moveTo>
                      <a:pt x="263" y="3371"/>
                    </a:moveTo>
                    <a:lnTo>
                      <a:pt x="263" y="3371"/>
                    </a:lnTo>
                    <a:lnTo>
                      <a:pt x="263" y="3357"/>
                    </a:lnTo>
                    <a:moveTo>
                      <a:pt x="263" y="3304"/>
                    </a:moveTo>
                    <a:lnTo>
                      <a:pt x="263" y="3304"/>
                    </a:lnTo>
                    <a:lnTo>
                      <a:pt x="263" y="3291"/>
                    </a:lnTo>
                    <a:moveTo>
                      <a:pt x="263" y="3237"/>
                    </a:moveTo>
                    <a:lnTo>
                      <a:pt x="263" y="3237"/>
                    </a:lnTo>
                    <a:lnTo>
                      <a:pt x="263" y="3224"/>
                    </a:lnTo>
                    <a:moveTo>
                      <a:pt x="263" y="3171"/>
                    </a:moveTo>
                    <a:lnTo>
                      <a:pt x="263" y="3171"/>
                    </a:lnTo>
                    <a:lnTo>
                      <a:pt x="263" y="3157"/>
                    </a:lnTo>
                    <a:moveTo>
                      <a:pt x="263" y="3104"/>
                    </a:moveTo>
                    <a:lnTo>
                      <a:pt x="263" y="3104"/>
                    </a:lnTo>
                    <a:lnTo>
                      <a:pt x="263" y="3091"/>
                    </a:lnTo>
                    <a:moveTo>
                      <a:pt x="263" y="3037"/>
                    </a:moveTo>
                    <a:lnTo>
                      <a:pt x="263" y="3037"/>
                    </a:lnTo>
                    <a:lnTo>
                      <a:pt x="263" y="3024"/>
                    </a:lnTo>
                    <a:moveTo>
                      <a:pt x="263" y="2971"/>
                    </a:moveTo>
                    <a:lnTo>
                      <a:pt x="263" y="2971"/>
                    </a:lnTo>
                    <a:lnTo>
                      <a:pt x="263" y="2957"/>
                    </a:lnTo>
                    <a:moveTo>
                      <a:pt x="263" y="2904"/>
                    </a:moveTo>
                    <a:lnTo>
                      <a:pt x="263" y="2904"/>
                    </a:lnTo>
                    <a:lnTo>
                      <a:pt x="263" y="2891"/>
                    </a:lnTo>
                    <a:moveTo>
                      <a:pt x="263" y="2837"/>
                    </a:moveTo>
                    <a:lnTo>
                      <a:pt x="263" y="2837"/>
                    </a:lnTo>
                    <a:lnTo>
                      <a:pt x="263" y="2824"/>
                    </a:lnTo>
                    <a:moveTo>
                      <a:pt x="263" y="2771"/>
                    </a:moveTo>
                    <a:lnTo>
                      <a:pt x="263" y="2771"/>
                    </a:lnTo>
                    <a:lnTo>
                      <a:pt x="263" y="2757"/>
                    </a:lnTo>
                    <a:moveTo>
                      <a:pt x="263" y="2704"/>
                    </a:moveTo>
                    <a:lnTo>
                      <a:pt x="263" y="2704"/>
                    </a:lnTo>
                    <a:lnTo>
                      <a:pt x="263" y="2691"/>
                    </a:lnTo>
                    <a:moveTo>
                      <a:pt x="263" y="2637"/>
                    </a:moveTo>
                    <a:lnTo>
                      <a:pt x="263" y="2637"/>
                    </a:lnTo>
                    <a:lnTo>
                      <a:pt x="263" y="2624"/>
                    </a:lnTo>
                    <a:moveTo>
                      <a:pt x="263" y="2571"/>
                    </a:moveTo>
                    <a:lnTo>
                      <a:pt x="263" y="2571"/>
                    </a:lnTo>
                    <a:lnTo>
                      <a:pt x="263" y="2557"/>
                    </a:lnTo>
                    <a:moveTo>
                      <a:pt x="263" y="2504"/>
                    </a:moveTo>
                    <a:lnTo>
                      <a:pt x="263" y="2504"/>
                    </a:lnTo>
                    <a:lnTo>
                      <a:pt x="263" y="2491"/>
                    </a:lnTo>
                    <a:moveTo>
                      <a:pt x="263" y="2437"/>
                    </a:moveTo>
                    <a:lnTo>
                      <a:pt x="263" y="2437"/>
                    </a:lnTo>
                    <a:lnTo>
                      <a:pt x="263" y="2424"/>
                    </a:lnTo>
                    <a:moveTo>
                      <a:pt x="263" y="2371"/>
                    </a:moveTo>
                    <a:lnTo>
                      <a:pt x="263" y="2371"/>
                    </a:lnTo>
                    <a:lnTo>
                      <a:pt x="263" y="2357"/>
                    </a:lnTo>
                    <a:moveTo>
                      <a:pt x="263" y="2304"/>
                    </a:moveTo>
                    <a:lnTo>
                      <a:pt x="263" y="2304"/>
                    </a:lnTo>
                    <a:lnTo>
                      <a:pt x="263" y="2291"/>
                    </a:lnTo>
                    <a:moveTo>
                      <a:pt x="263" y="2237"/>
                    </a:moveTo>
                    <a:lnTo>
                      <a:pt x="263" y="2237"/>
                    </a:lnTo>
                    <a:lnTo>
                      <a:pt x="263" y="2224"/>
                    </a:lnTo>
                    <a:moveTo>
                      <a:pt x="263" y="2171"/>
                    </a:moveTo>
                    <a:lnTo>
                      <a:pt x="263" y="2171"/>
                    </a:lnTo>
                    <a:lnTo>
                      <a:pt x="263" y="2157"/>
                    </a:lnTo>
                    <a:moveTo>
                      <a:pt x="263" y="2104"/>
                    </a:moveTo>
                    <a:lnTo>
                      <a:pt x="263" y="2104"/>
                    </a:lnTo>
                    <a:lnTo>
                      <a:pt x="263" y="2091"/>
                    </a:lnTo>
                    <a:moveTo>
                      <a:pt x="263" y="2037"/>
                    </a:moveTo>
                    <a:lnTo>
                      <a:pt x="263" y="2037"/>
                    </a:lnTo>
                    <a:lnTo>
                      <a:pt x="263" y="2024"/>
                    </a:lnTo>
                    <a:moveTo>
                      <a:pt x="263" y="1971"/>
                    </a:moveTo>
                    <a:lnTo>
                      <a:pt x="263" y="1971"/>
                    </a:lnTo>
                    <a:lnTo>
                      <a:pt x="263" y="1957"/>
                    </a:lnTo>
                    <a:moveTo>
                      <a:pt x="263" y="1904"/>
                    </a:moveTo>
                    <a:lnTo>
                      <a:pt x="263" y="1904"/>
                    </a:lnTo>
                    <a:lnTo>
                      <a:pt x="263" y="1891"/>
                    </a:lnTo>
                    <a:moveTo>
                      <a:pt x="263" y="1837"/>
                    </a:moveTo>
                    <a:lnTo>
                      <a:pt x="263" y="1837"/>
                    </a:lnTo>
                    <a:lnTo>
                      <a:pt x="263" y="1824"/>
                    </a:lnTo>
                    <a:moveTo>
                      <a:pt x="263" y="1771"/>
                    </a:moveTo>
                    <a:lnTo>
                      <a:pt x="263" y="1771"/>
                    </a:lnTo>
                    <a:lnTo>
                      <a:pt x="263" y="1757"/>
                    </a:lnTo>
                    <a:moveTo>
                      <a:pt x="263" y="1704"/>
                    </a:moveTo>
                    <a:lnTo>
                      <a:pt x="263" y="1704"/>
                    </a:lnTo>
                    <a:lnTo>
                      <a:pt x="263" y="1691"/>
                    </a:lnTo>
                    <a:moveTo>
                      <a:pt x="263" y="1637"/>
                    </a:moveTo>
                    <a:lnTo>
                      <a:pt x="263" y="1637"/>
                    </a:lnTo>
                    <a:lnTo>
                      <a:pt x="263" y="1624"/>
                    </a:lnTo>
                    <a:moveTo>
                      <a:pt x="263" y="1571"/>
                    </a:moveTo>
                    <a:lnTo>
                      <a:pt x="263" y="1571"/>
                    </a:lnTo>
                    <a:lnTo>
                      <a:pt x="263" y="1557"/>
                    </a:lnTo>
                    <a:moveTo>
                      <a:pt x="263" y="1504"/>
                    </a:moveTo>
                    <a:lnTo>
                      <a:pt x="263" y="1504"/>
                    </a:lnTo>
                    <a:lnTo>
                      <a:pt x="263" y="1491"/>
                    </a:lnTo>
                    <a:moveTo>
                      <a:pt x="263" y="1437"/>
                    </a:moveTo>
                    <a:lnTo>
                      <a:pt x="263" y="1437"/>
                    </a:lnTo>
                    <a:lnTo>
                      <a:pt x="263" y="1424"/>
                    </a:lnTo>
                    <a:moveTo>
                      <a:pt x="263" y="1371"/>
                    </a:moveTo>
                    <a:lnTo>
                      <a:pt x="263" y="1371"/>
                    </a:lnTo>
                    <a:lnTo>
                      <a:pt x="263" y="1357"/>
                    </a:lnTo>
                    <a:moveTo>
                      <a:pt x="263" y="1304"/>
                    </a:moveTo>
                    <a:lnTo>
                      <a:pt x="263" y="1304"/>
                    </a:lnTo>
                    <a:lnTo>
                      <a:pt x="263" y="1291"/>
                    </a:lnTo>
                    <a:moveTo>
                      <a:pt x="263" y="1237"/>
                    </a:moveTo>
                    <a:lnTo>
                      <a:pt x="263" y="1237"/>
                    </a:lnTo>
                    <a:lnTo>
                      <a:pt x="263" y="1224"/>
                    </a:lnTo>
                    <a:moveTo>
                      <a:pt x="263" y="1171"/>
                    </a:moveTo>
                    <a:lnTo>
                      <a:pt x="263" y="1171"/>
                    </a:lnTo>
                    <a:lnTo>
                      <a:pt x="263" y="1157"/>
                    </a:lnTo>
                    <a:moveTo>
                      <a:pt x="263" y="1104"/>
                    </a:moveTo>
                    <a:lnTo>
                      <a:pt x="263" y="1104"/>
                    </a:lnTo>
                    <a:lnTo>
                      <a:pt x="263" y="1091"/>
                    </a:lnTo>
                    <a:moveTo>
                      <a:pt x="263" y="1037"/>
                    </a:moveTo>
                    <a:lnTo>
                      <a:pt x="263" y="1037"/>
                    </a:lnTo>
                    <a:lnTo>
                      <a:pt x="263" y="1024"/>
                    </a:lnTo>
                    <a:moveTo>
                      <a:pt x="263" y="971"/>
                    </a:moveTo>
                    <a:lnTo>
                      <a:pt x="263" y="971"/>
                    </a:lnTo>
                    <a:lnTo>
                      <a:pt x="263" y="957"/>
                    </a:lnTo>
                    <a:moveTo>
                      <a:pt x="263" y="904"/>
                    </a:moveTo>
                    <a:lnTo>
                      <a:pt x="263" y="904"/>
                    </a:lnTo>
                    <a:lnTo>
                      <a:pt x="263" y="891"/>
                    </a:lnTo>
                    <a:moveTo>
                      <a:pt x="263" y="837"/>
                    </a:moveTo>
                    <a:lnTo>
                      <a:pt x="263" y="837"/>
                    </a:lnTo>
                    <a:lnTo>
                      <a:pt x="263" y="824"/>
                    </a:lnTo>
                    <a:moveTo>
                      <a:pt x="263" y="771"/>
                    </a:moveTo>
                    <a:lnTo>
                      <a:pt x="263" y="771"/>
                    </a:lnTo>
                    <a:lnTo>
                      <a:pt x="263" y="757"/>
                    </a:lnTo>
                    <a:moveTo>
                      <a:pt x="263" y="704"/>
                    </a:moveTo>
                    <a:lnTo>
                      <a:pt x="263" y="704"/>
                    </a:lnTo>
                    <a:lnTo>
                      <a:pt x="263" y="691"/>
                    </a:lnTo>
                    <a:moveTo>
                      <a:pt x="263" y="637"/>
                    </a:moveTo>
                    <a:lnTo>
                      <a:pt x="263" y="637"/>
                    </a:lnTo>
                    <a:lnTo>
                      <a:pt x="263" y="624"/>
                    </a:lnTo>
                    <a:moveTo>
                      <a:pt x="263" y="571"/>
                    </a:moveTo>
                    <a:lnTo>
                      <a:pt x="263" y="571"/>
                    </a:lnTo>
                    <a:lnTo>
                      <a:pt x="263" y="557"/>
                    </a:lnTo>
                    <a:moveTo>
                      <a:pt x="263" y="504"/>
                    </a:moveTo>
                    <a:lnTo>
                      <a:pt x="263" y="504"/>
                    </a:lnTo>
                    <a:lnTo>
                      <a:pt x="263" y="491"/>
                    </a:lnTo>
                    <a:moveTo>
                      <a:pt x="263" y="437"/>
                    </a:moveTo>
                    <a:lnTo>
                      <a:pt x="263" y="437"/>
                    </a:lnTo>
                    <a:lnTo>
                      <a:pt x="263" y="424"/>
                    </a:lnTo>
                    <a:moveTo>
                      <a:pt x="263" y="371"/>
                    </a:moveTo>
                    <a:lnTo>
                      <a:pt x="263" y="371"/>
                    </a:lnTo>
                    <a:lnTo>
                      <a:pt x="263" y="357"/>
                    </a:lnTo>
                    <a:moveTo>
                      <a:pt x="263" y="304"/>
                    </a:moveTo>
                    <a:lnTo>
                      <a:pt x="263" y="304"/>
                    </a:lnTo>
                    <a:lnTo>
                      <a:pt x="263" y="291"/>
                    </a:lnTo>
                    <a:moveTo>
                      <a:pt x="263" y="237"/>
                    </a:moveTo>
                    <a:lnTo>
                      <a:pt x="263" y="237"/>
                    </a:lnTo>
                    <a:lnTo>
                      <a:pt x="263" y="224"/>
                    </a:lnTo>
                    <a:moveTo>
                      <a:pt x="263" y="171"/>
                    </a:moveTo>
                    <a:lnTo>
                      <a:pt x="263" y="171"/>
                    </a:lnTo>
                    <a:lnTo>
                      <a:pt x="263" y="157"/>
                    </a:lnTo>
                    <a:moveTo>
                      <a:pt x="263" y="104"/>
                    </a:moveTo>
                    <a:lnTo>
                      <a:pt x="263" y="104"/>
                    </a:lnTo>
                    <a:lnTo>
                      <a:pt x="263" y="91"/>
                    </a:lnTo>
                    <a:moveTo>
                      <a:pt x="263" y="37"/>
                    </a:moveTo>
                    <a:lnTo>
                      <a:pt x="263" y="37"/>
                    </a:lnTo>
                    <a:lnTo>
                      <a:pt x="263" y="24"/>
                    </a:lnTo>
                    <a:moveTo>
                      <a:pt x="526" y="5104"/>
                    </a:moveTo>
                    <a:lnTo>
                      <a:pt x="526" y="5104"/>
                    </a:lnTo>
                    <a:lnTo>
                      <a:pt x="526" y="5091"/>
                    </a:lnTo>
                    <a:moveTo>
                      <a:pt x="526" y="5037"/>
                    </a:moveTo>
                    <a:lnTo>
                      <a:pt x="526" y="5037"/>
                    </a:lnTo>
                    <a:lnTo>
                      <a:pt x="526" y="5024"/>
                    </a:lnTo>
                    <a:moveTo>
                      <a:pt x="526" y="4971"/>
                    </a:moveTo>
                    <a:lnTo>
                      <a:pt x="526" y="4971"/>
                    </a:lnTo>
                    <a:lnTo>
                      <a:pt x="526" y="4957"/>
                    </a:lnTo>
                    <a:moveTo>
                      <a:pt x="526" y="4904"/>
                    </a:moveTo>
                    <a:lnTo>
                      <a:pt x="526" y="4904"/>
                    </a:lnTo>
                    <a:lnTo>
                      <a:pt x="526" y="4891"/>
                    </a:lnTo>
                    <a:moveTo>
                      <a:pt x="526" y="4837"/>
                    </a:moveTo>
                    <a:lnTo>
                      <a:pt x="526" y="4837"/>
                    </a:lnTo>
                    <a:lnTo>
                      <a:pt x="526" y="4824"/>
                    </a:lnTo>
                    <a:moveTo>
                      <a:pt x="526" y="4771"/>
                    </a:moveTo>
                    <a:lnTo>
                      <a:pt x="526" y="4771"/>
                    </a:lnTo>
                    <a:lnTo>
                      <a:pt x="526" y="4757"/>
                    </a:lnTo>
                    <a:moveTo>
                      <a:pt x="526" y="4704"/>
                    </a:moveTo>
                    <a:lnTo>
                      <a:pt x="526" y="4704"/>
                    </a:lnTo>
                    <a:lnTo>
                      <a:pt x="526" y="4691"/>
                    </a:lnTo>
                    <a:moveTo>
                      <a:pt x="526" y="4637"/>
                    </a:moveTo>
                    <a:lnTo>
                      <a:pt x="526" y="4637"/>
                    </a:lnTo>
                    <a:lnTo>
                      <a:pt x="526" y="4624"/>
                    </a:lnTo>
                    <a:moveTo>
                      <a:pt x="526" y="4571"/>
                    </a:moveTo>
                    <a:lnTo>
                      <a:pt x="526" y="4571"/>
                    </a:lnTo>
                    <a:lnTo>
                      <a:pt x="526" y="4557"/>
                    </a:lnTo>
                    <a:moveTo>
                      <a:pt x="526" y="4504"/>
                    </a:moveTo>
                    <a:lnTo>
                      <a:pt x="526" y="4504"/>
                    </a:lnTo>
                    <a:lnTo>
                      <a:pt x="526" y="4491"/>
                    </a:lnTo>
                    <a:moveTo>
                      <a:pt x="526" y="4437"/>
                    </a:moveTo>
                    <a:lnTo>
                      <a:pt x="526" y="4437"/>
                    </a:lnTo>
                    <a:lnTo>
                      <a:pt x="526" y="4424"/>
                    </a:lnTo>
                    <a:moveTo>
                      <a:pt x="526" y="4371"/>
                    </a:moveTo>
                    <a:lnTo>
                      <a:pt x="526" y="4371"/>
                    </a:lnTo>
                    <a:lnTo>
                      <a:pt x="526" y="4357"/>
                    </a:lnTo>
                    <a:moveTo>
                      <a:pt x="526" y="4304"/>
                    </a:moveTo>
                    <a:lnTo>
                      <a:pt x="526" y="4304"/>
                    </a:lnTo>
                    <a:lnTo>
                      <a:pt x="526" y="4291"/>
                    </a:lnTo>
                    <a:moveTo>
                      <a:pt x="526" y="4237"/>
                    </a:moveTo>
                    <a:lnTo>
                      <a:pt x="526" y="4237"/>
                    </a:lnTo>
                    <a:lnTo>
                      <a:pt x="526" y="4224"/>
                    </a:lnTo>
                    <a:moveTo>
                      <a:pt x="526" y="4171"/>
                    </a:moveTo>
                    <a:lnTo>
                      <a:pt x="526" y="4171"/>
                    </a:lnTo>
                    <a:lnTo>
                      <a:pt x="526" y="4157"/>
                    </a:lnTo>
                    <a:moveTo>
                      <a:pt x="526" y="4104"/>
                    </a:moveTo>
                    <a:lnTo>
                      <a:pt x="526" y="4104"/>
                    </a:lnTo>
                    <a:lnTo>
                      <a:pt x="526" y="4091"/>
                    </a:lnTo>
                    <a:moveTo>
                      <a:pt x="526" y="4037"/>
                    </a:moveTo>
                    <a:lnTo>
                      <a:pt x="526" y="4037"/>
                    </a:lnTo>
                    <a:lnTo>
                      <a:pt x="526" y="4024"/>
                    </a:lnTo>
                    <a:moveTo>
                      <a:pt x="526" y="3971"/>
                    </a:moveTo>
                    <a:lnTo>
                      <a:pt x="526" y="3971"/>
                    </a:lnTo>
                    <a:lnTo>
                      <a:pt x="526" y="3957"/>
                    </a:lnTo>
                    <a:moveTo>
                      <a:pt x="526" y="3904"/>
                    </a:moveTo>
                    <a:lnTo>
                      <a:pt x="526" y="3904"/>
                    </a:lnTo>
                    <a:lnTo>
                      <a:pt x="526" y="3891"/>
                    </a:lnTo>
                    <a:moveTo>
                      <a:pt x="526" y="3837"/>
                    </a:moveTo>
                    <a:lnTo>
                      <a:pt x="526" y="3837"/>
                    </a:lnTo>
                    <a:lnTo>
                      <a:pt x="526" y="3824"/>
                    </a:lnTo>
                    <a:moveTo>
                      <a:pt x="526" y="3771"/>
                    </a:moveTo>
                    <a:lnTo>
                      <a:pt x="526" y="3771"/>
                    </a:lnTo>
                    <a:lnTo>
                      <a:pt x="526" y="3757"/>
                    </a:lnTo>
                    <a:moveTo>
                      <a:pt x="526" y="3704"/>
                    </a:moveTo>
                    <a:lnTo>
                      <a:pt x="526" y="3704"/>
                    </a:lnTo>
                    <a:lnTo>
                      <a:pt x="526" y="3691"/>
                    </a:lnTo>
                    <a:moveTo>
                      <a:pt x="526" y="3637"/>
                    </a:moveTo>
                    <a:lnTo>
                      <a:pt x="526" y="3637"/>
                    </a:lnTo>
                    <a:lnTo>
                      <a:pt x="526" y="3624"/>
                    </a:lnTo>
                    <a:moveTo>
                      <a:pt x="526" y="3571"/>
                    </a:moveTo>
                    <a:lnTo>
                      <a:pt x="526" y="3571"/>
                    </a:lnTo>
                    <a:lnTo>
                      <a:pt x="526" y="3557"/>
                    </a:lnTo>
                    <a:moveTo>
                      <a:pt x="526" y="3504"/>
                    </a:moveTo>
                    <a:lnTo>
                      <a:pt x="526" y="3504"/>
                    </a:lnTo>
                    <a:lnTo>
                      <a:pt x="526" y="3491"/>
                    </a:lnTo>
                    <a:moveTo>
                      <a:pt x="526" y="3437"/>
                    </a:moveTo>
                    <a:lnTo>
                      <a:pt x="526" y="3437"/>
                    </a:lnTo>
                    <a:lnTo>
                      <a:pt x="526" y="3424"/>
                    </a:lnTo>
                    <a:moveTo>
                      <a:pt x="526" y="3371"/>
                    </a:moveTo>
                    <a:lnTo>
                      <a:pt x="526" y="3371"/>
                    </a:lnTo>
                    <a:lnTo>
                      <a:pt x="526" y="3357"/>
                    </a:lnTo>
                    <a:moveTo>
                      <a:pt x="526" y="3304"/>
                    </a:moveTo>
                    <a:lnTo>
                      <a:pt x="526" y="3304"/>
                    </a:lnTo>
                    <a:lnTo>
                      <a:pt x="526" y="3291"/>
                    </a:lnTo>
                    <a:moveTo>
                      <a:pt x="526" y="3237"/>
                    </a:moveTo>
                    <a:lnTo>
                      <a:pt x="526" y="3237"/>
                    </a:lnTo>
                    <a:lnTo>
                      <a:pt x="526" y="3224"/>
                    </a:lnTo>
                    <a:moveTo>
                      <a:pt x="526" y="3171"/>
                    </a:moveTo>
                    <a:lnTo>
                      <a:pt x="526" y="3171"/>
                    </a:lnTo>
                    <a:lnTo>
                      <a:pt x="526" y="3157"/>
                    </a:lnTo>
                    <a:moveTo>
                      <a:pt x="526" y="3104"/>
                    </a:moveTo>
                    <a:lnTo>
                      <a:pt x="526" y="3104"/>
                    </a:lnTo>
                    <a:lnTo>
                      <a:pt x="526" y="3091"/>
                    </a:lnTo>
                    <a:moveTo>
                      <a:pt x="526" y="3037"/>
                    </a:moveTo>
                    <a:lnTo>
                      <a:pt x="526" y="3037"/>
                    </a:lnTo>
                    <a:lnTo>
                      <a:pt x="526" y="3024"/>
                    </a:lnTo>
                    <a:moveTo>
                      <a:pt x="526" y="2971"/>
                    </a:moveTo>
                    <a:lnTo>
                      <a:pt x="526" y="2971"/>
                    </a:lnTo>
                    <a:lnTo>
                      <a:pt x="526" y="2957"/>
                    </a:lnTo>
                    <a:moveTo>
                      <a:pt x="526" y="2904"/>
                    </a:moveTo>
                    <a:lnTo>
                      <a:pt x="526" y="2904"/>
                    </a:lnTo>
                    <a:lnTo>
                      <a:pt x="526" y="2891"/>
                    </a:lnTo>
                    <a:moveTo>
                      <a:pt x="526" y="2837"/>
                    </a:moveTo>
                    <a:lnTo>
                      <a:pt x="526" y="2837"/>
                    </a:lnTo>
                    <a:lnTo>
                      <a:pt x="526" y="2824"/>
                    </a:lnTo>
                    <a:moveTo>
                      <a:pt x="526" y="2771"/>
                    </a:moveTo>
                    <a:lnTo>
                      <a:pt x="526" y="2771"/>
                    </a:lnTo>
                    <a:lnTo>
                      <a:pt x="526" y="2757"/>
                    </a:lnTo>
                    <a:moveTo>
                      <a:pt x="526" y="2704"/>
                    </a:moveTo>
                    <a:lnTo>
                      <a:pt x="526" y="2704"/>
                    </a:lnTo>
                    <a:lnTo>
                      <a:pt x="526" y="2691"/>
                    </a:lnTo>
                    <a:moveTo>
                      <a:pt x="526" y="2637"/>
                    </a:moveTo>
                    <a:lnTo>
                      <a:pt x="526" y="2637"/>
                    </a:lnTo>
                    <a:lnTo>
                      <a:pt x="526" y="2624"/>
                    </a:lnTo>
                    <a:moveTo>
                      <a:pt x="526" y="2571"/>
                    </a:moveTo>
                    <a:lnTo>
                      <a:pt x="526" y="2571"/>
                    </a:lnTo>
                    <a:lnTo>
                      <a:pt x="526" y="2557"/>
                    </a:lnTo>
                    <a:moveTo>
                      <a:pt x="526" y="2504"/>
                    </a:moveTo>
                    <a:lnTo>
                      <a:pt x="526" y="2504"/>
                    </a:lnTo>
                    <a:lnTo>
                      <a:pt x="526" y="2491"/>
                    </a:lnTo>
                    <a:moveTo>
                      <a:pt x="526" y="2437"/>
                    </a:moveTo>
                    <a:lnTo>
                      <a:pt x="526" y="2437"/>
                    </a:lnTo>
                    <a:lnTo>
                      <a:pt x="526" y="2424"/>
                    </a:lnTo>
                    <a:moveTo>
                      <a:pt x="526" y="2371"/>
                    </a:moveTo>
                    <a:lnTo>
                      <a:pt x="526" y="2371"/>
                    </a:lnTo>
                    <a:lnTo>
                      <a:pt x="526" y="2357"/>
                    </a:lnTo>
                    <a:moveTo>
                      <a:pt x="526" y="2304"/>
                    </a:moveTo>
                    <a:lnTo>
                      <a:pt x="526" y="2304"/>
                    </a:lnTo>
                    <a:lnTo>
                      <a:pt x="526" y="2291"/>
                    </a:lnTo>
                    <a:moveTo>
                      <a:pt x="526" y="2237"/>
                    </a:moveTo>
                    <a:lnTo>
                      <a:pt x="526" y="2237"/>
                    </a:lnTo>
                    <a:lnTo>
                      <a:pt x="526" y="2224"/>
                    </a:lnTo>
                    <a:moveTo>
                      <a:pt x="526" y="2171"/>
                    </a:moveTo>
                    <a:lnTo>
                      <a:pt x="526" y="2171"/>
                    </a:lnTo>
                    <a:lnTo>
                      <a:pt x="526" y="2157"/>
                    </a:lnTo>
                    <a:moveTo>
                      <a:pt x="526" y="2104"/>
                    </a:moveTo>
                    <a:lnTo>
                      <a:pt x="526" y="2104"/>
                    </a:lnTo>
                    <a:lnTo>
                      <a:pt x="526" y="2091"/>
                    </a:lnTo>
                    <a:moveTo>
                      <a:pt x="526" y="2037"/>
                    </a:moveTo>
                    <a:lnTo>
                      <a:pt x="526" y="2037"/>
                    </a:lnTo>
                    <a:lnTo>
                      <a:pt x="526" y="2024"/>
                    </a:lnTo>
                    <a:moveTo>
                      <a:pt x="526" y="1971"/>
                    </a:moveTo>
                    <a:lnTo>
                      <a:pt x="526" y="1971"/>
                    </a:lnTo>
                    <a:lnTo>
                      <a:pt x="526" y="1957"/>
                    </a:lnTo>
                    <a:moveTo>
                      <a:pt x="526" y="1904"/>
                    </a:moveTo>
                    <a:lnTo>
                      <a:pt x="526" y="1904"/>
                    </a:lnTo>
                    <a:lnTo>
                      <a:pt x="526" y="1891"/>
                    </a:lnTo>
                    <a:moveTo>
                      <a:pt x="526" y="1837"/>
                    </a:moveTo>
                    <a:lnTo>
                      <a:pt x="526" y="1837"/>
                    </a:lnTo>
                    <a:lnTo>
                      <a:pt x="526" y="1824"/>
                    </a:lnTo>
                    <a:moveTo>
                      <a:pt x="526" y="1771"/>
                    </a:moveTo>
                    <a:lnTo>
                      <a:pt x="526" y="1771"/>
                    </a:lnTo>
                    <a:lnTo>
                      <a:pt x="526" y="1757"/>
                    </a:lnTo>
                    <a:moveTo>
                      <a:pt x="526" y="1704"/>
                    </a:moveTo>
                    <a:lnTo>
                      <a:pt x="526" y="1704"/>
                    </a:lnTo>
                    <a:lnTo>
                      <a:pt x="526" y="1691"/>
                    </a:lnTo>
                    <a:moveTo>
                      <a:pt x="526" y="1637"/>
                    </a:moveTo>
                    <a:lnTo>
                      <a:pt x="526" y="1637"/>
                    </a:lnTo>
                    <a:lnTo>
                      <a:pt x="526" y="1624"/>
                    </a:lnTo>
                    <a:moveTo>
                      <a:pt x="526" y="1571"/>
                    </a:moveTo>
                    <a:lnTo>
                      <a:pt x="526" y="1571"/>
                    </a:lnTo>
                    <a:lnTo>
                      <a:pt x="526" y="1557"/>
                    </a:lnTo>
                    <a:moveTo>
                      <a:pt x="526" y="1504"/>
                    </a:moveTo>
                    <a:lnTo>
                      <a:pt x="526" y="1504"/>
                    </a:lnTo>
                    <a:lnTo>
                      <a:pt x="526" y="1491"/>
                    </a:lnTo>
                    <a:moveTo>
                      <a:pt x="526" y="1437"/>
                    </a:moveTo>
                    <a:lnTo>
                      <a:pt x="526" y="1437"/>
                    </a:lnTo>
                    <a:lnTo>
                      <a:pt x="526" y="1424"/>
                    </a:lnTo>
                    <a:moveTo>
                      <a:pt x="526" y="1371"/>
                    </a:moveTo>
                    <a:lnTo>
                      <a:pt x="526" y="1371"/>
                    </a:lnTo>
                    <a:lnTo>
                      <a:pt x="526" y="1357"/>
                    </a:lnTo>
                    <a:moveTo>
                      <a:pt x="526" y="1304"/>
                    </a:moveTo>
                    <a:lnTo>
                      <a:pt x="526" y="1304"/>
                    </a:lnTo>
                    <a:lnTo>
                      <a:pt x="526" y="1291"/>
                    </a:lnTo>
                    <a:moveTo>
                      <a:pt x="526" y="1237"/>
                    </a:moveTo>
                    <a:lnTo>
                      <a:pt x="526" y="1237"/>
                    </a:lnTo>
                    <a:lnTo>
                      <a:pt x="526" y="1224"/>
                    </a:lnTo>
                    <a:moveTo>
                      <a:pt x="526" y="1171"/>
                    </a:moveTo>
                    <a:lnTo>
                      <a:pt x="526" y="1171"/>
                    </a:lnTo>
                    <a:lnTo>
                      <a:pt x="526" y="1157"/>
                    </a:lnTo>
                    <a:moveTo>
                      <a:pt x="526" y="1104"/>
                    </a:moveTo>
                    <a:lnTo>
                      <a:pt x="526" y="1104"/>
                    </a:lnTo>
                    <a:lnTo>
                      <a:pt x="526" y="1091"/>
                    </a:lnTo>
                    <a:moveTo>
                      <a:pt x="526" y="1037"/>
                    </a:moveTo>
                    <a:lnTo>
                      <a:pt x="526" y="1037"/>
                    </a:lnTo>
                    <a:lnTo>
                      <a:pt x="526" y="1024"/>
                    </a:lnTo>
                    <a:moveTo>
                      <a:pt x="526" y="971"/>
                    </a:moveTo>
                    <a:lnTo>
                      <a:pt x="526" y="971"/>
                    </a:lnTo>
                    <a:lnTo>
                      <a:pt x="526" y="957"/>
                    </a:lnTo>
                    <a:moveTo>
                      <a:pt x="526" y="904"/>
                    </a:moveTo>
                    <a:lnTo>
                      <a:pt x="526" y="904"/>
                    </a:lnTo>
                    <a:lnTo>
                      <a:pt x="526" y="891"/>
                    </a:lnTo>
                    <a:moveTo>
                      <a:pt x="526" y="837"/>
                    </a:moveTo>
                    <a:lnTo>
                      <a:pt x="526" y="837"/>
                    </a:lnTo>
                    <a:lnTo>
                      <a:pt x="526" y="824"/>
                    </a:lnTo>
                    <a:moveTo>
                      <a:pt x="526" y="771"/>
                    </a:moveTo>
                    <a:lnTo>
                      <a:pt x="526" y="771"/>
                    </a:lnTo>
                    <a:lnTo>
                      <a:pt x="526" y="757"/>
                    </a:lnTo>
                    <a:moveTo>
                      <a:pt x="526" y="704"/>
                    </a:moveTo>
                    <a:lnTo>
                      <a:pt x="526" y="704"/>
                    </a:lnTo>
                    <a:lnTo>
                      <a:pt x="526" y="691"/>
                    </a:lnTo>
                    <a:moveTo>
                      <a:pt x="526" y="637"/>
                    </a:moveTo>
                    <a:lnTo>
                      <a:pt x="526" y="637"/>
                    </a:lnTo>
                    <a:lnTo>
                      <a:pt x="526" y="624"/>
                    </a:lnTo>
                    <a:moveTo>
                      <a:pt x="526" y="571"/>
                    </a:moveTo>
                    <a:lnTo>
                      <a:pt x="526" y="571"/>
                    </a:lnTo>
                    <a:lnTo>
                      <a:pt x="526" y="557"/>
                    </a:lnTo>
                    <a:moveTo>
                      <a:pt x="526" y="504"/>
                    </a:moveTo>
                    <a:lnTo>
                      <a:pt x="526" y="504"/>
                    </a:lnTo>
                    <a:lnTo>
                      <a:pt x="526" y="491"/>
                    </a:lnTo>
                    <a:moveTo>
                      <a:pt x="526" y="437"/>
                    </a:moveTo>
                    <a:lnTo>
                      <a:pt x="526" y="437"/>
                    </a:lnTo>
                    <a:lnTo>
                      <a:pt x="526" y="424"/>
                    </a:lnTo>
                    <a:moveTo>
                      <a:pt x="526" y="371"/>
                    </a:moveTo>
                    <a:lnTo>
                      <a:pt x="526" y="371"/>
                    </a:lnTo>
                    <a:lnTo>
                      <a:pt x="526" y="357"/>
                    </a:lnTo>
                    <a:moveTo>
                      <a:pt x="526" y="304"/>
                    </a:moveTo>
                    <a:lnTo>
                      <a:pt x="526" y="304"/>
                    </a:lnTo>
                    <a:lnTo>
                      <a:pt x="526" y="291"/>
                    </a:lnTo>
                    <a:moveTo>
                      <a:pt x="526" y="237"/>
                    </a:moveTo>
                    <a:lnTo>
                      <a:pt x="526" y="237"/>
                    </a:lnTo>
                    <a:lnTo>
                      <a:pt x="526" y="224"/>
                    </a:lnTo>
                    <a:moveTo>
                      <a:pt x="526" y="171"/>
                    </a:moveTo>
                    <a:lnTo>
                      <a:pt x="526" y="171"/>
                    </a:lnTo>
                    <a:lnTo>
                      <a:pt x="526" y="157"/>
                    </a:lnTo>
                    <a:moveTo>
                      <a:pt x="526" y="104"/>
                    </a:moveTo>
                    <a:lnTo>
                      <a:pt x="526" y="104"/>
                    </a:lnTo>
                    <a:lnTo>
                      <a:pt x="526" y="91"/>
                    </a:lnTo>
                    <a:moveTo>
                      <a:pt x="526" y="37"/>
                    </a:moveTo>
                    <a:lnTo>
                      <a:pt x="526" y="37"/>
                    </a:lnTo>
                    <a:lnTo>
                      <a:pt x="526" y="24"/>
                    </a:lnTo>
                    <a:moveTo>
                      <a:pt x="788" y="5104"/>
                    </a:moveTo>
                    <a:lnTo>
                      <a:pt x="788" y="5104"/>
                    </a:lnTo>
                    <a:lnTo>
                      <a:pt x="788" y="5091"/>
                    </a:lnTo>
                    <a:moveTo>
                      <a:pt x="788" y="5037"/>
                    </a:moveTo>
                    <a:lnTo>
                      <a:pt x="788" y="5037"/>
                    </a:lnTo>
                    <a:lnTo>
                      <a:pt x="788" y="5024"/>
                    </a:lnTo>
                    <a:moveTo>
                      <a:pt x="788" y="4971"/>
                    </a:moveTo>
                    <a:lnTo>
                      <a:pt x="788" y="4971"/>
                    </a:lnTo>
                    <a:lnTo>
                      <a:pt x="788" y="4957"/>
                    </a:lnTo>
                    <a:moveTo>
                      <a:pt x="788" y="4904"/>
                    </a:moveTo>
                    <a:lnTo>
                      <a:pt x="788" y="4904"/>
                    </a:lnTo>
                    <a:lnTo>
                      <a:pt x="788" y="4891"/>
                    </a:lnTo>
                    <a:moveTo>
                      <a:pt x="788" y="4837"/>
                    </a:moveTo>
                    <a:lnTo>
                      <a:pt x="788" y="4837"/>
                    </a:lnTo>
                    <a:lnTo>
                      <a:pt x="788" y="4824"/>
                    </a:lnTo>
                    <a:moveTo>
                      <a:pt x="788" y="4771"/>
                    </a:moveTo>
                    <a:lnTo>
                      <a:pt x="788" y="4771"/>
                    </a:lnTo>
                    <a:lnTo>
                      <a:pt x="788" y="4757"/>
                    </a:lnTo>
                    <a:moveTo>
                      <a:pt x="788" y="4704"/>
                    </a:moveTo>
                    <a:lnTo>
                      <a:pt x="788" y="4704"/>
                    </a:lnTo>
                    <a:lnTo>
                      <a:pt x="788" y="4691"/>
                    </a:lnTo>
                    <a:moveTo>
                      <a:pt x="788" y="4637"/>
                    </a:moveTo>
                    <a:lnTo>
                      <a:pt x="788" y="4637"/>
                    </a:lnTo>
                    <a:lnTo>
                      <a:pt x="788" y="4624"/>
                    </a:lnTo>
                    <a:moveTo>
                      <a:pt x="788" y="4571"/>
                    </a:moveTo>
                    <a:lnTo>
                      <a:pt x="788" y="4571"/>
                    </a:lnTo>
                    <a:lnTo>
                      <a:pt x="788" y="4557"/>
                    </a:lnTo>
                    <a:moveTo>
                      <a:pt x="788" y="4504"/>
                    </a:moveTo>
                    <a:lnTo>
                      <a:pt x="788" y="4504"/>
                    </a:lnTo>
                    <a:lnTo>
                      <a:pt x="788" y="4491"/>
                    </a:lnTo>
                    <a:moveTo>
                      <a:pt x="788" y="4437"/>
                    </a:moveTo>
                    <a:lnTo>
                      <a:pt x="788" y="4437"/>
                    </a:lnTo>
                    <a:lnTo>
                      <a:pt x="788" y="4424"/>
                    </a:lnTo>
                    <a:moveTo>
                      <a:pt x="788" y="4371"/>
                    </a:moveTo>
                    <a:lnTo>
                      <a:pt x="788" y="4371"/>
                    </a:lnTo>
                    <a:lnTo>
                      <a:pt x="788" y="4357"/>
                    </a:lnTo>
                    <a:moveTo>
                      <a:pt x="788" y="4304"/>
                    </a:moveTo>
                    <a:lnTo>
                      <a:pt x="788" y="4304"/>
                    </a:lnTo>
                    <a:lnTo>
                      <a:pt x="788" y="4291"/>
                    </a:lnTo>
                    <a:moveTo>
                      <a:pt x="788" y="4237"/>
                    </a:moveTo>
                    <a:lnTo>
                      <a:pt x="788" y="4237"/>
                    </a:lnTo>
                    <a:lnTo>
                      <a:pt x="788" y="4224"/>
                    </a:lnTo>
                    <a:moveTo>
                      <a:pt x="788" y="4171"/>
                    </a:moveTo>
                    <a:lnTo>
                      <a:pt x="788" y="4171"/>
                    </a:lnTo>
                    <a:lnTo>
                      <a:pt x="788" y="4157"/>
                    </a:lnTo>
                    <a:moveTo>
                      <a:pt x="788" y="4104"/>
                    </a:moveTo>
                    <a:lnTo>
                      <a:pt x="788" y="4104"/>
                    </a:lnTo>
                    <a:lnTo>
                      <a:pt x="788" y="4091"/>
                    </a:lnTo>
                    <a:moveTo>
                      <a:pt x="788" y="4037"/>
                    </a:moveTo>
                    <a:lnTo>
                      <a:pt x="788" y="4037"/>
                    </a:lnTo>
                    <a:lnTo>
                      <a:pt x="788" y="4024"/>
                    </a:lnTo>
                    <a:moveTo>
                      <a:pt x="788" y="3971"/>
                    </a:moveTo>
                    <a:lnTo>
                      <a:pt x="788" y="3971"/>
                    </a:lnTo>
                    <a:lnTo>
                      <a:pt x="788" y="3957"/>
                    </a:lnTo>
                    <a:moveTo>
                      <a:pt x="788" y="3904"/>
                    </a:moveTo>
                    <a:lnTo>
                      <a:pt x="788" y="3904"/>
                    </a:lnTo>
                    <a:lnTo>
                      <a:pt x="788" y="3891"/>
                    </a:lnTo>
                    <a:moveTo>
                      <a:pt x="788" y="3837"/>
                    </a:moveTo>
                    <a:lnTo>
                      <a:pt x="788" y="3837"/>
                    </a:lnTo>
                    <a:lnTo>
                      <a:pt x="788" y="3824"/>
                    </a:lnTo>
                    <a:moveTo>
                      <a:pt x="788" y="3771"/>
                    </a:moveTo>
                    <a:lnTo>
                      <a:pt x="788" y="3771"/>
                    </a:lnTo>
                    <a:lnTo>
                      <a:pt x="788" y="3757"/>
                    </a:lnTo>
                    <a:moveTo>
                      <a:pt x="788" y="3704"/>
                    </a:moveTo>
                    <a:lnTo>
                      <a:pt x="788" y="3704"/>
                    </a:lnTo>
                    <a:lnTo>
                      <a:pt x="788" y="3691"/>
                    </a:lnTo>
                    <a:moveTo>
                      <a:pt x="788" y="3637"/>
                    </a:moveTo>
                    <a:lnTo>
                      <a:pt x="788" y="3637"/>
                    </a:lnTo>
                    <a:lnTo>
                      <a:pt x="788" y="3624"/>
                    </a:lnTo>
                    <a:moveTo>
                      <a:pt x="788" y="3571"/>
                    </a:moveTo>
                    <a:lnTo>
                      <a:pt x="788" y="3571"/>
                    </a:lnTo>
                    <a:lnTo>
                      <a:pt x="788" y="3557"/>
                    </a:lnTo>
                    <a:moveTo>
                      <a:pt x="788" y="3504"/>
                    </a:moveTo>
                    <a:lnTo>
                      <a:pt x="788" y="3504"/>
                    </a:lnTo>
                    <a:lnTo>
                      <a:pt x="788" y="3491"/>
                    </a:lnTo>
                    <a:moveTo>
                      <a:pt x="788" y="3437"/>
                    </a:moveTo>
                    <a:lnTo>
                      <a:pt x="788" y="3437"/>
                    </a:lnTo>
                    <a:lnTo>
                      <a:pt x="788" y="3424"/>
                    </a:lnTo>
                    <a:moveTo>
                      <a:pt x="788" y="3371"/>
                    </a:moveTo>
                    <a:lnTo>
                      <a:pt x="788" y="3371"/>
                    </a:lnTo>
                    <a:lnTo>
                      <a:pt x="788" y="3357"/>
                    </a:lnTo>
                    <a:moveTo>
                      <a:pt x="788" y="3304"/>
                    </a:moveTo>
                    <a:lnTo>
                      <a:pt x="788" y="3304"/>
                    </a:lnTo>
                    <a:lnTo>
                      <a:pt x="788" y="3291"/>
                    </a:lnTo>
                    <a:moveTo>
                      <a:pt x="788" y="3237"/>
                    </a:moveTo>
                    <a:lnTo>
                      <a:pt x="788" y="3237"/>
                    </a:lnTo>
                    <a:lnTo>
                      <a:pt x="788" y="3224"/>
                    </a:lnTo>
                    <a:moveTo>
                      <a:pt x="788" y="3171"/>
                    </a:moveTo>
                    <a:lnTo>
                      <a:pt x="788" y="3171"/>
                    </a:lnTo>
                    <a:lnTo>
                      <a:pt x="788" y="3157"/>
                    </a:lnTo>
                    <a:moveTo>
                      <a:pt x="788" y="3104"/>
                    </a:moveTo>
                    <a:lnTo>
                      <a:pt x="788" y="3104"/>
                    </a:lnTo>
                    <a:lnTo>
                      <a:pt x="788" y="3091"/>
                    </a:lnTo>
                    <a:moveTo>
                      <a:pt x="788" y="3037"/>
                    </a:moveTo>
                    <a:lnTo>
                      <a:pt x="788" y="3037"/>
                    </a:lnTo>
                    <a:lnTo>
                      <a:pt x="788" y="3024"/>
                    </a:lnTo>
                    <a:moveTo>
                      <a:pt x="788" y="2971"/>
                    </a:moveTo>
                    <a:lnTo>
                      <a:pt x="788" y="2971"/>
                    </a:lnTo>
                    <a:lnTo>
                      <a:pt x="788" y="2957"/>
                    </a:lnTo>
                    <a:moveTo>
                      <a:pt x="788" y="2904"/>
                    </a:moveTo>
                    <a:lnTo>
                      <a:pt x="788" y="2904"/>
                    </a:lnTo>
                    <a:lnTo>
                      <a:pt x="788" y="2891"/>
                    </a:lnTo>
                    <a:moveTo>
                      <a:pt x="788" y="2837"/>
                    </a:moveTo>
                    <a:lnTo>
                      <a:pt x="788" y="2837"/>
                    </a:lnTo>
                    <a:lnTo>
                      <a:pt x="788" y="2824"/>
                    </a:lnTo>
                    <a:moveTo>
                      <a:pt x="788" y="2771"/>
                    </a:moveTo>
                    <a:lnTo>
                      <a:pt x="788" y="2771"/>
                    </a:lnTo>
                    <a:lnTo>
                      <a:pt x="788" y="2757"/>
                    </a:lnTo>
                    <a:moveTo>
                      <a:pt x="788" y="2704"/>
                    </a:moveTo>
                    <a:lnTo>
                      <a:pt x="788" y="2704"/>
                    </a:lnTo>
                    <a:lnTo>
                      <a:pt x="788" y="2691"/>
                    </a:lnTo>
                    <a:moveTo>
                      <a:pt x="788" y="2637"/>
                    </a:moveTo>
                    <a:lnTo>
                      <a:pt x="788" y="2637"/>
                    </a:lnTo>
                    <a:lnTo>
                      <a:pt x="788" y="2624"/>
                    </a:lnTo>
                    <a:moveTo>
                      <a:pt x="788" y="2571"/>
                    </a:moveTo>
                    <a:lnTo>
                      <a:pt x="788" y="2571"/>
                    </a:lnTo>
                    <a:lnTo>
                      <a:pt x="788" y="2557"/>
                    </a:lnTo>
                    <a:moveTo>
                      <a:pt x="788" y="2504"/>
                    </a:moveTo>
                    <a:lnTo>
                      <a:pt x="788" y="2504"/>
                    </a:lnTo>
                    <a:lnTo>
                      <a:pt x="788" y="2491"/>
                    </a:lnTo>
                    <a:moveTo>
                      <a:pt x="788" y="2437"/>
                    </a:moveTo>
                    <a:lnTo>
                      <a:pt x="788" y="2437"/>
                    </a:lnTo>
                    <a:lnTo>
                      <a:pt x="788" y="2424"/>
                    </a:lnTo>
                    <a:moveTo>
                      <a:pt x="788" y="2371"/>
                    </a:moveTo>
                    <a:lnTo>
                      <a:pt x="788" y="2371"/>
                    </a:lnTo>
                    <a:lnTo>
                      <a:pt x="788" y="2357"/>
                    </a:lnTo>
                    <a:moveTo>
                      <a:pt x="788" y="2304"/>
                    </a:moveTo>
                    <a:lnTo>
                      <a:pt x="788" y="2304"/>
                    </a:lnTo>
                    <a:lnTo>
                      <a:pt x="788" y="2291"/>
                    </a:lnTo>
                    <a:moveTo>
                      <a:pt x="788" y="2237"/>
                    </a:moveTo>
                    <a:lnTo>
                      <a:pt x="788" y="2237"/>
                    </a:lnTo>
                    <a:lnTo>
                      <a:pt x="788" y="2224"/>
                    </a:lnTo>
                    <a:moveTo>
                      <a:pt x="788" y="2171"/>
                    </a:moveTo>
                    <a:lnTo>
                      <a:pt x="788" y="2171"/>
                    </a:lnTo>
                    <a:lnTo>
                      <a:pt x="788" y="2157"/>
                    </a:lnTo>
                    <a:moveTo>
                      <a:pt x="788" y="2104"/>
                    </a:moveTo>
                    <a:lnTo>
                      <a:pt x="788" y="2104"/>
                    </a:lnTo>
                    <a:lnTo>
                      <a:pt x="788" y="2091"/>
                    </a:lnTo>
                    <a:moveTo>
                      <a:pt x="788" y="2037"/>
                    </a:moveTo>
                    <a:lnTo>
                      <a:pt x="788" y="2037"/>
                    </a:lnTo>
                    <a:lnTo>
                      <a:pt x="788" y="2024"/>
                    </a:lnTo>
                    <a:moveTo>
                      <a:pt x="788" y="1971"/>
                    </a:moveTo>
                    <a:lnTo>
                      <a:pt x="788" y="1971"/>
                    </a:lnTo>
                    <a:lnTo>
                      <a:pt x="788" y="1957"/>
                    </a:lnTo>
                    <a:moveTo>
                      <a:pt x="788" y="1904"/>
                    </a:moveTo>
                    <a:lnTo>
                      <a:pt x="788" y="1904"/>
                    </a:lnTo>
                    <a:lnTo>
                      <a:pt x="788" y="1891"/>
                    </a:lnTo>
                    <a:moveTo>
                      <a:pt x="788" y="1837"/>
                    </a:moveTo>
                    <a:lnTo>
                      <a:pt x="788" y="1837"/>
                    </a:lnTo>
                    <a:lnTo>
                      <a:pt x="788" y="1824"/>
                    </a:lnTo>
                    <a:moveTo>
                      <a:pt x="788" y="1771"/>
                    </a:moveTo>
                    <a:lnTo>
                      <a:pt x="788" y="1771"/>
                    </a:lnTo>
                    <a:lnTo>
                      <a:pt x="788" y="1757"/>
                    </a:lnTo>
                    <a:moveTo>
                      <a:pt x="788" y="1704"/>
                    </a:moveTo>
                    <a:lnTo>
                      <a:pt x="788" y="1704"/>
                    </a:lnTo>
                    <a:lnTo>
                      <a:pt x="788" y="1691"/>
                    </a:lnTo>
                    <a:moveTo>
                      <a:pt x="788" y="1637"/>
                    </a:moveTo>
                    <a:lnTo>
                      <a:pt x="788" y="1637"/>
                    </a:lnTo>
                    <a:lnTo>
                      <a:pt x="788" y="1624"/>
                    </a:lnTo>
                    <a:moveTo>
                      <a:pt x="788" y="1571"/>
                    </a:moveTo>
                    <a:lnTo>
                      <a:pt x="788" y="1571"/>
                    </a:lnTo>
                    <a:lnTo>
                      <a:pt x="788" y="1557"/>
                    </a:lnTo>
                    <a:moveTo>
                      <a:pt x="788" y="1504"/>
                    </a:moveTo>
                    <a:lnTo>
                      <a:pt x="788" y="1504"/>
                    </a:lnTo>
                    <a:lnTo>
                      <a:pt x="788" y="1491"/>
                    </a:lnTo>
                    <a:moveTo>
                      <a:pt x="788" y="1437"/>
                    </a:moveTo>
                    <a:lnTo>
                      <a:pt x="788" y="1437"/>
                    </a:lnTo>
                    <a:lnTo>
                      <a:pt x="788" y="1424"/>
                    </a:lnTo>
                    <a:moveTo>
                      <a:pt x="788" y="1371"/>
                    </a:moveTo>
                    <a:lnTo>
                      <a:pt x="788" y="1371"/>
                    </a:lnTo>
                    <a:lnTo>
                      <a:pt x="788" y="1357"/>
                    </a:lnTo>
                    <a:moveTo>
                      <a:pt x="788" y="1304"/>
                    </a:moveTo>
                    <a:lnTo>
                      <a:pt x="788" y="1304"/>
                    </a:lnTo>
                    <a:lnTo>
                      <a:pt x="788" y="1291"/>
                    </a:lnTo>
                    <a:moveTo>
                      <a:pt x="788" y="1237"/>
                    </a:moveTo>
                    <a:lnTo>
                      <a:pt x="788" y="1237"/>
                    </a:lnTo>
                    <a:lnTo>
                      <a:pt x="788" y="1224"/>
                    </a:lnTo>
                    <a:moveTo>
                      <a:pt x="788" y="1171"/>
                    </a:moveTo>
                    <a:lnTo>
                      <a:pt x="788" y="1171"/>
                    </a:lnTo>
                    <a:lnTo>
                      <a:pt x="788" y="1157"/>
                    </a:lnTo>
                    <a:moveTo>
                      <a:pt x="788" y="1104"/>
                    </a:moveTo>
                    <a:lnTo>
                      <a:pt x="788" y="1104"/>
                    </a:lnTo>
                    <a:lnTo>
                      <a:pt x="788" y="1091"/>
                    </a:lnTo>
                    <a:moveTo>
                      <a:pt x="788" y="1037"/>
                    </a:moveTo>
                    <a:lnTo>
                      <a:pt x="788" y="1037"/>
                    </a:lnTo>
                    <a:lnTo>
                      <a:pt x="788" y="1024"/>
                    </a:lnTo>
                    <a:moveTo>
                      <a:pt x="788" y="971"/>
                    </a:moveTo>
                    <a:lnTo>
                      <a:pt x="788" y="971"/>
                    </a:lnTo>
                    <a:lnTo>
                      <a:pt x="788" y="957"/>
                    </a:lnTo>
                    <a:moveTo>
                      <a:pt x="788" y="904"/>
                    </a:moveTo>
                    <a:lnTo>
                      <a:pt x="788" y="904"/>
                    </a:lnTo>
                    <a:lnTo>
                      <a:pt x="788" y="891"/>
                    </a:lnTo>
                    <a:moveTo>
                      <a:pt x="788" y="837"/>
                    </a:moveTo>
                    <a:lnTo>
                      <a:pt x="788" y="837"/>
                    </a:lnTo>
                    <a:lnTo>
                      <a:pt x="788" y="824"/>
                    </a:lnTo>
                    <a:moveTo>
                      <a:pt x="788" y="771"/>
                    </a:moveTo>
                    <a:lnTo>
                      <a:pt x="788" y="771"/>
                    </a:lnTo>
                    <a:lnTo>
                      <a:pt x="788" y="757"/>
                    </a:lnTo>
                    <a:moveTo>
                      <a:pt x="788" y="704"/>
                    </a:moveTo>
                    <a:lnTo>
                      <a:pt x="788" y="704"/>
                    </a:lnTo>
                    <a:lnTo>
                      <a:pt x="788" y="691"/>
                    </a:lnTo>
                    <a:moveTo>
                      <a:pt x="788" y="637"/>
                    </a:moveTo>
                    <a:lnTo>
                      <a:pt x="788" y="637"/>
                    </a:lnTo>
                    <a:lnTo>
                      <a:pt x="788" y="624"/>
                    </a:lnTo>
                    <a:moveTo>
                      <a:pt x="788" y="571"/>
                    </a:moveTo>
                    <a:lnTo>
                      <a:pt x="788" y="571"/>
                    </a:lnTo>
                    <a:lnTo>
                      <a:pt x="788" y="557"/>
                    </a:lnTo>
                    <a:moveTo>
                      <a:pt x="788" y="504"/>
                    </a:moveTo>
                    <a:lnTo>
                      <a:pt x="788" y="504"/>
                    </a:lnTo>
                    <a:lnTo>
                      <a:pt x="788" y="491"/>
                    </a:lnTo>
                    <a:moveTo>
                      <a:pt x="788" y="437"/>
                    </a:moveTo>
                    <a:lnTo>
                      <a:pt x="788" y="437"/>
                    </a:lnTo>
                    <a:lnTo>
                      <a:pt x="788" y="424"/>
                    </a:lnTo>
                    <a:moveTo>
                      <a:pt x="788" y="371"/>
                    </a:moveTo>
                    <a:lnTo>
                      <a:pt x="788" y="371"/>
                    </a:lnTo>
                    <a:lnTo>
                      <a:pt x="788" y="357"/>
                    </a:lnTo>
                    <a:moveTo>
                      <a:pt x="788" y="304"/>
                    </a:moveTo>
                    <a:lnTo>
                      <a:pt x="788" y="304"/>
                    </a:lnTo>
                    <a:lnTo>
                      <a:pt x="788" y="291"/>
                    </a:lnTo>
                    <a:moveTo>
                      <a:pt x="788" y="237"/>
                    </a:moveTo>
                    <a:lnTo>
                      <a:pt x="788" y="237"/>
                    </a:lnTo>
                    <a:lnTo>
                      <a:pt x="788" y="224"/>
                    </a:lnTo>
                    <a:moveTo>
                      <a:pt x="788" y="171"/>
                    </a:moveTo>
                    <a:lnTo>
                      <a:pt x="788" y="171"/>
                    </a:lnTo>
                    <a:lnTo>
                      <a:pt x="788" y="157"/>
                    </a:lnTo>
                    <a:moveTo>
                      <a:pt x="788" y="104"/>
                    </a:moveTo>
                    <a:lnTo>
                      <a:pt x="788" y="104"/>
                    </a:lnTo>
                    <a:lnTo>
                      <a:pt x="788" y="91"/>
                    </a:lnTo>
                    <a:moveTo>
                      <a:pt x="788" y="37"/>
                    </a:moveTo>
                    <a:lnTo>
                      <a:pt x="788" y="37"/>
                    </a:lnTo>
                    <a:lnTo>
                      <a:pt x="788" y="24"/>
                    </a:lnTo>
                    <a:moveTo>
                      <a:pt x="1052" y="5104"/>
                    </a:moveTo>
                    <a:lnTo>
                      <a:pt x="1052" y="5104"/>
                    </a:lnTo>
                    <a:lnTo>
                      <a:pt x="1052" y="5091"/>
                    </a:lnTo>
                    <a:moveTo>
                      <a:pt x="1052" y="5037"/>
                    </a:moveTo>
                    <a:lnTo>
                      <a:pt x="1052" y="5037"/>
                    </a:lnTo>
                    <a:lnTo>
                      <a:pt x="1052" y="5024"/>
                    </a:lnTo>
                    <a:moveTo>
                      <a:pt x="1052" y="4971"/>
                    </a:moveTo>
                    <a:lnTo>
                      <a:pt x="1052" y="4971"/>
                    </a:lnTo>
                    <a:lnTo>
                      <a:pt x="1052" y="4957"/>
                    </a:lnTo>
                    <a:moveTo>
                      <a:pt x="1052" y="4904"/>
                    </a:moveTo>
                    <a:lnTo>
                      <a:pt x="1052" y="4904"/>
                    </a:lnTo>
                    <a:lnTo>
                      <a:pt x="1052" y="4891"/>
                    </a:lnTo>
                    <a:moveTo>
                      <a:pt x="1052" y="4837"/>
                    </a:moveTo>
                    <a:lnTo>
                      <a:pt x="1052" y="4837"/>
                    </a:lnTo>
                    <a:lnTo>
                      <a:pt x="1052" y="4824"/>
                    </a:lnTo>
                    <a:moveTo>
                      <a:pt x="1052" y="4771"/>
                    </a:moveTo>
                    <a:lnTo>
                      <a:pt x="1052" y="4771"/>
                    </a:lnTo>
                    <a:lnTo>
                      <a:pt x="1052" y="4757"/>
                    </a:lnTo>
                    <a:moveTo>
                      <a:pt x="1052" y="4704"/>
                    </a:moveTo>
                    <a:lnTo>
                      <a:pt x="1052" y="4704"/>
                    </a:lnTo>
                    <a:lnTo>
                      <a:pt x="1052" y="4691"/>
                    </a:lnTo>
                    <a:moveTo>
                      <a:pt x="1052" y="4637"/>
                    </a:moveTo>
                    <a:lnTo>
                      <a:pt x="1052" y="4637"/>
                    </a:lnTo>
                    <a:lnTo>
                      <a:pt x="1052" y="4624"/>
                    </a:lnTo>
                    <a:moveTo>
                      <a:pt x="1052" y="4571"/>
                    </a:moveTo>
                    <a:lnTo>
                      <a:pt x="1052" y="4571"/>
                    </a:lnTo>
                    <a:lnTo>
                      <a:pt x="1052" y="4557"/>
                    </a:lnTo>
                    <a:moveTo>
                      <a:pt x="1052" y="4504"/>
                    </a:moveTo>
                    <a:lnTo>
                      <a:pt x="1052" y="4504"/>
                    </a:lnTo>
                    <a:lnTo>
                      <a:pt x="1052" y="4491"/>
                    </a:lnTo>
                    <a:moveTo>
                      <a:pt x="1052" y="4437"/>
                    </a:moveTo>
                    <a:lnTo>
                      <a:pt x="1052" y="4437"/>
                    </a:lnTo>
                    <a:lnTo>
                      <a:pt x="1052" y="4424"/>
                    </a:lnTo>
                    <a:moveTo>
                      <a:pt x="1052" y="4371"/>
                    </a:moveTo>
                    <a:lnTo>
                      <a:pt x="1052" y="4371"/>
                    </a:lnTo>
                    <a:lnTo>
                      <a:pt x="1052" y="4357"/>
                    </a:lnTo>
                    <a:moveTo>
                      <a:pt x="1052" y="4304"/>
                    </a:moveTo>
                    <a:lnTo>
                      <a:pt x="1052" y="4304"/>
                    </a:lnTo>
                    <a:lnTo>
                      <a:pt x="1052" y="4291"/>
                    </a:lnTo>
                    <a:moveTo>
                      <a:pt x="1052" y="4237"/>
                    </a:moveTo>
                    <a:lnTo>
                      <a:pt x="1052" y="4237"/>
                    </a:lnTo>
                    <a:lnTo>
                      <a:pt x="1052" y="4224"/>
                    </a:lnTo>
                    <a:moveTo>
                      <a:pt x="1052" y="4171"/>
                    </a:moveTo>
                    <a:lnTo>
                      <a:pt x="1052" y="4171"/>
                    </a:lnTo>
                    <a:lnTo>
                      <a:pt x="1052" y="4157"/>
                    </a:lnTo>
                    <a:moveTo>
                      <a:pt x="1052" y="4104"/>
                    </a:moveTo>
                    <a:lnTo>
                      <a:pt x="1052" y="4104"/>
                    </a:lnTo>
                    <a:lnTo>
                      <a:pt x="1052" y="4091"/>
                    </a:lnTo>
                    <a:moveTo>
                      <a:pt x="1052" y="4037"/>
                    </a:moveTo>
                    <a:lnTo>
                      <a:pt x="1052" y="4037"/>
                    </a:lnTo>
                    <a:lnTo>
                      <a:pt x="1052" y="4024"/>
                    </a:lnTo>
                    <a:moveTo>
                      <a:pt x="1052" y="3971"/>
                    </a:moveTo>
                    <a:lnTo>
                      <a:pt x="1052" y="3971"/>
                    </a:lnTo>
                    <a:lnTo>
                      <a:pt x="1052" y="3957"/>
                    </a:lnTo>
                    <a:moveTo>
                      <a:pt x="1052" y="3904"/>
                    </a:moveTo>
                    <a:lnTo>
                      <a:pt x="1052" y="3904"/>
                    </a:lnTo>
                    <a:lnTo>
                      <a:pt x="1052" y="3891"/>
                    </a:lnTo>
                    <a:moveTo>
                      <a:pt x="1052" y="3837"/>
                    </a:moveTo>
                    <a:lnTo>
                      <a:pt x="1052" y="3837"/>
                    </a:lnTo>
                    <a:lnTo>
                      <a:pt x="1052" y="3824"/>
                    </a:lnTo>
                    <a:moveTo>
                      <a:pt x="1052" y="3771"/>
                    </a:moveTo>
                    <a:lnTo>
                      <a:pt x="1052" y="3771"/>
                    </a:lnTo>
                    <a:lnTo>
                      <a:pt x="1052" y="3757"/>
                    </a:lnTo>
                    <a:moveTo>
                      <a:pt x="1052" y="3704"/>
                    </a:moveTo>
                    <a:lnTo>
                      <a:pt x="1052" y="3704"/>
                    </a:lnTo>
                    <a:lnTo>
                      <a:pt x="1052" y="3691"/>
                    </a:lnTo>
                    <a:moveTo>
                      <a:pt x="1052" y="3637"/>
                    </a:moveTo>
                    <a:lnTo>
                      <a:pt x="1052" y="3637"/>
                    </a:lnTo>
                    <a:lnTo>
                      <a:pt x="1052" y="3624"/>
                    </a:lnTo>
                    <a:moveTo>
                      <a:pt x="1052" y="3571"/>
                    </a:moveTo>
                    <a:lnTo>
                      <a:pt x="1052" y="3571"/>
                    </a:lnTo>
                    <a:lnTo>
                      <a:pt x="1052" y="3557"/>
                    </a:lnTo>
                    <a:moveTo>
                      <a:pt x="1052" y="3504"/>
                    </a:moveTo>
                    <a:lnTo>
                      <a:pt x="1052" y="3504"/>
                    </a:lnTo>
                    <a:lnTo>
                      <a:pt x="1052" y="3491"/>
                    </a:lnTo>
                    <a:moveTo>
                      <a:pt x="1052" y="3437"/>
                    </a:moveTo>
                    <a:lnTo>
                      <a:pt x="1052" y="3437"/>
                    </a:lnTo>
                    <a:lnTo>
                      <a:pt x="1052" y="3424"/>
                    </a:lnTo>
                    <a:moveTo>
                      <a:pt x="1052" y="3371"/>
                    </a:moveTo>
                    <a:lnTo>
                      <a:pt x="1052" y="3371"/>
                    </a:lnTo>
                    <a:lnTo>
                      <a:pt x="1052" y="3357"/>
                    </a:lnTo>
                    <a:moveTo>
                      <a:pt x="1052" y="3304"/>
                    </a:moveTo>
                    <a:lnTo>
                      <a:pt x="1052" y="3304"/>
                    </a:lnTo>
                    <a:lnTo>
                      <a:pt x="1052" y="3291"/>
                    </a:lnTo>
                    <a:moveTo>
                      <a:pt x="1052" y="3237"/>
                    </a:moveTo>
                    <a:lnTo>
                      <a:pt x="1052" y="3237"/>
                    </a:lnTo>
                    <a:lnTo>
                      <a:pt x="1052" y="3224"/>
                    </a:lnTo>
                    <a:moveTo>
                      <a:pt x="1052" y="3171"/>
                    </a:moveTo>
                    <a:lnTo>
                      <a:pt x="1052" y="3171"/>
                    </a:lnTo>
                    <a:lnTo>
                      <a:pt x="1052" y="3157"/>
                    </a:lnTo>
                    <a:moveTo>
                      <a:pt x="1052" y="3104"/>
                    </a:moveTo>
                    <a:lnTo>
                      <a:pt x="1052" y="3104"/>
                    </a:lnTo>
                    <a:lnTo>
                      <a:pt x="1052" y="3091"/>
                    </a:lnTo>
                    <a:moveTo>
                      <a:pt x="1052" y="3037"/>
                    </a:moveTo>
                    <a:lnTo>
                      <a:pt x="1052" y="3037"/>
                    </a:lnTo>
                    <a:lnTo>
                      <a:pt x="1052" y="3024"/>
                    </a:lnTo>
                    <a:moveTo>
                      <a:pt x="1052" y="2971"/>
                    </a:moveTo>
                    <a:lnTo>
                      <a:pt x="1052" y="2971"/>
                    </a:lnTo>
                    <a:lnTo>
                      <a:pt x="1052" y="2957"/>
                    </a:lnTo>
                    <a:moveTo>
                      <a:pt x="1052" y="2904"/>
                    </a:moveTo>
                    <a:lnTo>
                      <a:pt x="1052" y="2904"/>
                    </a:lnTo>
                    <a:lnTo>
                      <a:pt x="1052" y="2891"/>
                    </a:lnTo>
                    <a:moveTo>
                      <a:pt x="1052" y="2837"/>
                    </a:moveTo>
                    <a:lnTo>
                      <a:pt x="1052" y="2837"/>
                    </a:lnTo>
                    <a:lnTo>
                      <a:pt x="1052" y="2824"/>
                    </a:lnTo>
                    <a:moveTo>
                      <a:pt x="1052" y="2771"/>
                    </a:moveTo>
                    <a:lnTo>
                      <a:pt x="1052" y="2771"/>
                    </a:lnTo>
                    <a:lnTo>
                      <a:pt x="1052" y="2757"/>
                    </a:lnTo>
                    <a:moveTo>
                      <a:pt x="1052" y="2704"/>
                    </a:moveTo>
                    <a:lnTo>
                      <a:pt x="1052" y="2704"/>
                    </a:lnTo>
                    <a:lnTo>
                      <a:pt x="1052" y="2691"/>
                    </a:lnTo>
                    <a:moveTo>
                      <a:pt x="1052" y="2637"/>
                    </a:moveTo>
                    <a:lnTo>
                      <a:pt x="1052" y="2637"/>
                    </a:lnTo>
                    <a:lnTo>
                      <a:pt x="1052" y="2624"/>
                    </a:lnTo>
                    <a:moveTo>
                      <a:pt x="1052" y="2571"/>
                    </a:moveTo>
                    <a:lnTo>
                      <a:pt x="1052" y="2571"/>
                    </a:lnTo>
                    <a:lnTo>
                      <a:pt x="1052" y="2557"/>
                    </a:lnTo>
                    <a:moveTo>
                      <a:pt x="1052" y="2504"/>
                    </a:moveTo>
                    <a:lnTo>
                      <a:pt x="1052" y="2504"/>
                    </a:lnTo>
                    <a:lnTo>
                      <a:pt x="1052" y="2491"/>
                    </a:lnTo>
                    <a:moveTo>
                      <a:pt x="1052" y="2437"/>
                    </a:moveTo>
                    <a:lnTo>
                      <a:pt x="1052" y="2437"/>
                    </a:lnTo>
                    <a:lnTo>
                      <a:pt x="1052" y="2424"/>
                    </a:lnTo>
                    <a:moveTo>
                      <a:pt x="1052" y="2371"/>
                    </a:moveTo>
                    <a:lnTo>
                      <a:pt x="1052" y="2371"/>
                    </a:lnTo>
                    <a:lnTo>
                      <a:pt x="1052" y="2357"/>
                    </a:lnTo>
                    <a:moveTo>
                      <a:pt x="1052" y="2304"/>
                    </a:moveTo>
                    <a:lnTo>
                      <a:pt x="1052" y="2304"/>
                    </a:lnTo>
                    <a:lnTo>
                      <a:pt x="1052" y="2291"/>
                    </a:lnTo>
                    <a:moveTo>
                      <a:pt x="1052" y="2237"/>
                    </a:moveTo>
                    <a:lnTo>
                      <a:pt x="1052" y="2237"/>
                    </a:lnTo>
                    <a:lnTo>
                      <a:pt x="1052" y="2224"/>
                    </a:lnTo>
                    <a:moveTo>
                      <a:pt x="1052" y="2171"/>
                    </a:moveTo>
                    <a:lnTo>
                      <a:pt x="1052" y="2171"/>
                    </a:lnTo>
                    <a:lnTo>
                      <a:pt x="1052" y="2157"/>
                    </a:lnTo>
                    <a:moveTo>
                      <a:pt x="1052" y="2104"/>
                    </a:moveTo>
                    <a:lnTo>
                      <a:pt x="1052" y="2104"/>
                    </a:lnTo>
                    <a:lnTo>
                      <a:pt x="1052" y="2091"/>
                    </a:lnTo>
                    <a:moveTo>
                      <a:pt x="1052" y="2037"/>
                    </a:moveTo>
                    <a:lnTo>
                      <a:pt x="1052" y="2037"/>
                    </a:lnTo>
                    <a:lnTo>
                      <a:pt x="1052" y="2024"/>
                    </a:lnTo>
                    <a:moveTo>
                      <a:pt x="1052" y="1971"/>
                    </a:moveTo>
                    <a:lnTo>
                      <a:pt x="1052" y="1971"/>
                    </a:lnTo>
                    <a:lnTo>
                      <a:pt x="1052" y="1957"/>
                    </a:lnTo>
                    <a:moveTo>
                      <a:pt x="1052" y="1904"/>
                    </a:moveTo>
                    <a:lnTo>
                      <a:pt x="1052" y="1904"/>
                    </a:lnTo>
                    <a:lnTo>
                      <a:pt x="1052" y="1891"/>
                    </a:lnTo>
                    <a:moveTo>
                      <a:pt x="1052" y="1837"/>
                    </a:moveTo>
                    <a:lnTo>
                      <a:pt x="1052" y="1837"/>
                    </a:lnTo>
                    <a:lnTo>
                      <a:pt x="1052" y="1824"/>
                    </a:lnTo>
                    <a:moveTo>
                      <a:pt x="1052" y="1771"/>
                    </a:moveTo>
                    <a:lnTo>
                      <a:pt x="1052" y="1771"/>
                    </a:lnTo>
                    <a:lnTo>
                      <a:pt x="1052" y="1757"/>
                    </a:lnTo>
                    <a:moveTo>
                      <a:pt x="1052" y="1704"/>
                    </a:moveTo>
                    <a:lnTo>
                      <a:pt x="1052" y="1704"/>
                    </a:lnTo>
                    <a:lnTo>
                      <a:pt x="1052" y="1691"/>
                    </a:lnTo>
                    <a:moveTo>
                      <a:pt x="1052" y="1637"/>
                    </a:moveTo>
                    <a:lnTo>
                      <a:pt x="1052" y="1637"/>
                    </a:lnTo>
                    <a:lnTo>
                      <a:pt x="1052" y="1624"/>
                    </a:lnTo>
                    <a:moveTo>
                      <a:pt x="1052" y="1571"/>
                    </a:moveTo>
                    <a:lnTo>
                      <a:pt x="1052" y="1571"/>
                    </a:lnTo>
                    <a:lnTo>
                      <a:pt x="1052" y="1557"/>
                    </a:lnTo>
                    <a:moveTo>
                      <a:pt x="1052" y="1504"/>
                    </a:moveTo>
                    <a:lnTo>
                      <a:pt x="1052" y="1504"/>
                    </a:lnTo>
                    <a:lnTo>
                      <a:pt x="1052" y="1491"/>
                    </a:lnTo>
                    <a:moveTo>
                      <a:pt x="1052" y="1437"/>
                    </a:moveTo>
                    <a:lnTo>
                      <a:pt x="1052" y="1437"/>
                    </a:lnTo>
                    <a:lnTo>
                      <a:pt x="1052" y="1424"/>
                    </a:lnTo>
                    <a:moveTo>
                      <a:pt x="1052" y="1371"/>
                    </a:moveTo>
                    <a:lnTo>
                      <a:pt x="1052" y="1371"/>
                    </a:lnTo>
                    <a:lnTo>
                      <a:pt x="1052" y="1357"/>
                    </a:lnTo>
                    <a:moveTo>
                      <a:pt x="1052" y="1304"/>
                    </a:moveTo>
                    <a:lnTo>
                      <a:pt x="1052" y="1304"/>
                    </a:lnTo>
                    <a:lnTo>
                      <a:pt x="1052" y="1291"/>
                    </a:lnTo>
                    <a:moveTo>
                      <a:pt x="1052" y="1237"/>
                    </a:moveTo>
                    <a:lnTo>
                      <a:pt x="1052" y="1237"/>
                    </a:lnTo>
                    <a:lnTo>
                      <a:pt x="1052" y="1224"/>
                    </a:lnTo>
                    <a:moveTo>
                      <a:pt x="1052" y="1171"/>
                    </a:moveTo>
                    <a:lnTo>
                      <a:pt x="1052" y="1171"/>
                    </a:lnTo>
                    <a:lnTo>
                      <a:pt x="1052" y="1157"/>
                    </a:lnTo>
                    <a:moveTo>
                      <a:pt x="1052" y="1104"/>
                    </a:moveTo>
                    <a:lnTo>
                      <a:pt x="1052" y="1104"/>
                    </a:lnTo>
                    <a:lnTo>
                      <a:pt x="1052" y="1091"/>
                    </a:lnTo>
                    <a:moveTo>
                      <a:pt x="1052" y="1037"/>
                    </a:moveTo>
                    <a:lnTo>
                      <a:pt x="1052" y="1037"/>
                    </a:lnTo>
                    <a:lnTo>
                      <a:pt x="1052" y="1024"/>
                    </a:lnTo>
                    <a:moveTo>
                      <a:pt x="1052" y="971"/>
                    </a:moveTo>
                    <a:lnTo>
                      <a:pt x="1052" y="971"/>
                    </a:lnTo>
                    <a:lnTo>
                      <a:pt x="1052" y="957"/>
                    </a:lnTo>
                    <a:moveTo>
                      <a:pt x="1052" y="904"/>
                    </a:moveTo>
                    <a:lnTo>
                      <a:pt x="1052" y="904"/>
                    </a:lnTo>
                    <a:lnTo>
                      <a:pt x="1052" y="891"/>
                    </a:lnTo>
                    <a:moveTo>
                      <a:pt x="1052" y="837"/>
                    </a:moveTo>
                    <a:lnTo>
                      <a:pt x="1052" y="837"/>
                    </a:lnTo>
                    <a:lnTo>
                      <a:pt x="1052" y="824"/>
                    </a:lnTo>
                    <a:moveTo>
                      <a:pt x="1052" y="771"/>
                    </a:moveTo>
                    <a:lnTo>
                      <a:pt x="1052" y="771"/>
                    </a:lnTo>
                    <a:lnTo>
                      <a:pt x="1052" y="757"/>
                    </a:lnTo>
                    <a:moveTo>
                      <a:pt x="1052" y="704"/>
                    </a:moveTo>
                    <a:lnTo>
                      <a:pt x="1052" y="704"/>
                    </a:lnTo>
                    <a:lnTo>
                      <a:pt x="1052" y="691"/>
                    </a:lnTo>
                    <a:moveTo>
                      <a:pt x="1052" y="637"/>
                    </a:moveTo>
                    <a:lnTo>
                      <a:pt x="1052" y="637"/>
                    </a:lnTo>
                    <a:lnTo>
                      <a:pt x="1052" y="624"/>
                    </a:lnTo>
                    <a:moveTo>
                      <a:pt x="1052" y="571"/>
                    </a:moveTo>
                    <a:lnTo>
                      <a:pt x="1052" y="571"/>
                    </a:lnTo>
                    <a:lnTo>
                      <a:pt x="1052" y="557"/>
                    </a:lnTo>
                    <a:moveTo>
                      <a:pt x="1052" y="504"/>
                    </a:moveTo>
                    <a:lnTo>
                      <a:pt x="1052" y="504"/>
                    </a:lnTo>
                    <a:lnTo>
                      <a:pt x="1052" y="491"/>
                    </a:lnTo>
                    <a:moveTo>
                      <a:pt x="1052" y="437"/>
                    </a:moveTo>
                    <a:lnTo>
                      <a:pt x="1052" y="437"/>
                    </a:lnTo>
                    <a:lnTo>
                      <a:pt x="1052" y="424"/>
                    </a:lnTo>
                    <a:moveTo>
                      <a:pt x="1052" y="371"/>
                    </a:moveTo>
                    <a:lnTo>
                      <a:pt x="1052" y="371"/>
                    </a:lnTo>
                    <a:lnTo>
                      <a:pt x="1052" y="357"/>
                    </a:lnTo>
                    <a:moveTo>
                      <a:pt x="1052" y="304"/>
                    </a:moveTo>
                    <a:lnTo>
                      <a:pt x="1052" y="304"/>
                    </a:lnTo>
                    <a:lnTo>
                      <a:pt x="1052" y="291"/>
                    </a:lnTo>
                    <a:moveTo>
                      <a:pt x="1052" y="237"/>
                    </a:moveTo>
                    <a:lnTo>
                      <a:pt x="1052" y="237"/>
                    </a:lnTo>
                    <a:lnTo>
                      <a:pt x="1052" y="224"/>
                    </a:lnTo>
                    <a:moveTo>
                      <a:pt x="1052" y="171"/>
                    </a:moveTo>
                    <a:lnTo>
                      <a:pt x="1052" y="171"/>
                    </a:lnTo>
                    <a:lnTo>
                      <a:pt x="1052" y="157"/>
                    </a:lnTo>
                    <a:moveTo>
                      <a:pt x="1052" y="104"/>
                    </a:moveTo>
                    <a:lnTo>
                      <a:pt x="1052" y="104"/>
                    </a:lnTo>
                    <a:lnTo>
                      <a:pt x="1052" y="91"/>
                    </a:lnTo>
                    <a:moveTo>
                      <a:pt x="1052" y="37"/>
                    </a:moveTo>
                    <a:lnTo>
                      <a:pt x="1052" y="37"/>
                    </a:lnTo>
                    <a:lnTo>
                      <a:pt x="1052" y="24"/>
                    </a:lnTo>
                    <a:moveTo>
                      <a:pt x="1314" y="5104"/>
                    </a:moveTo>
                    <a:lnTo>
                      <a:pt x="1314" y="5104"/>
                    </a:lnTo>
                    <a:lnTo>
                      <a:pt x="1314" y="5091"/>
                    </a:lnTo>
                    <a:moveTo>
                      <a:pt x="1314" y="5037"/>
                    </a:moveTo>
                    <a:lnTo>
                      <a:pt x="1314" y="5037"/>
                    </a:lnTo>
                    <a:lnTo>
                      <a:pt x="1314" y="5024"/>
                    </a:lnTo>
                    <a:moveTo>
                      <a:pt x="1314" y="4971"/>
                    </a:moveTo>
                    <a:lnTo>
                      <a:pt x="1314" y="4971"/>
                    </a:lnTo>
                    <a:lnTo>
                      <a:pt x="1314" y="4957"/>
                    </a:lnTo>
                    <a:moveTo>
                      <a:pt x="1314" y="4904"/>
                    </a:moveTo>
                    <a:lnTo>
                      <a:pt x="1314" y="4904"/>
                    </a:lnTo>
                    <a:lnTo>
                      <a:pt x="1314" y="4891"/>
                    </a:lnTo>
                    <a:moveTo>
                      <a:pt x="1314" y="4837"/>
                    </a:moveTo>
                    <a:lnTo>
                      <a:pt x="1314" y="4837"/>
                    </a:lnTo>
                    <a:lnTo>
                      <a:pt x="1314" y="4824"/>
                    </a:lnTo>
                    <a:moveTo>
                      <a:pt x="1314" y="4771"/>
                    </a:moveTo>
                    <a:lnTo>
                      <a:pt x="1314" y="4771"/>
                    </a:lnTo>
                    <a:lnTo>
                      <a:pt x="1314" y="4757"/>
                    </a:lnTo>
                    <a:moveTo>
                      <a:pt x="1314" y="4704"/>
                    </a:moveTo>
                    <a:lnTo>
                      <a:pt x="1314" y="4704"/>
                    </a:lnTo>
                    <a:lnTo>
                      <a:pt x="1314" y="4691"/>
                    </a:lnTo>
                    <a:moveTo>
                      <a:pt x="1314" y="4637"/>
                    </a:moveTo>
                    <a:lnTo>
                      <a:pt x="1314" y="4637"/>
                    </a:lnTo>
                    <a:lnTo>
                      <a:pt x="1314" y="4624"/>
                    </a:lnTo>
                    <a:moveTo>
                      <a:pt x="1314" y="4571"/>
                    </a:moveTo>
                    <a:lnTo>
                      <a:pt x="1314" y="4571"/>
                    </a:lnTo>
                    <a:lnTo>
                      <a:pt x="1314" y="4557"/>
                    </a:lnTo>
                    <a:moveTo>
                      <a:pt x="1314" y="4504"/>
                    </a:moveTo>
                    <a:lnTo>
                      <a:pt x="1314" y="4504"/>
                    </a:lnTo>
                    <a:lnTo>
                      <a:pt x="1314" y="4491"/>
                    </a:lnTo>
                    <a:moveTo>
                      <a:pt x="1314" y="4437"/>
                    </a:moveTo>
                    <a:lnTo>
                      <a:pt x="1314" y="4437"/>
                    </a:lnTo>
                    <a:lnTo>
                      <a:pt x="1314" y="4424"/>
                    </a:lnTo>
                    <a:moveTo>
                      <a:pt x="1314" y="4371"/>
                    </a:moveTo>
                    <a:lnTo>
                      <a:pt x="1314" y="4371"/>
                    </a:lnTo>
                    <a:lnTo>
                      <a:pt x="1314" y="4357"/>
                    </a:lnTo>
                    <a:moveTo>
                      <a:pt x="1314" y="4304"/>
                    </a:moveTo>
                    <a:lnTo>
                      <a:pt x="1314" y="4304"/>
                    </a:lnTo>
                    <a:lnTo>
                      <a:pt x="1314" y="4291"/>
                    </a:lnTo>
                    <a:moveTo>
                      <a:pt x="1314" y="4237"/>
                    </a:moveTo>
                    <a:lnTo>
                      <a:pt x="1314" y="4237"/>
                    </a:lnTo>
                    <a:lnTo>
                      <a:pt x="1314" y="4224"/>
                    </a:lnTo>
                    <a:moveTo>
                      <a:pt x="1314" y="4171"/>
                    </a:moveTo>
                    <a:lnTo>
                      <a:pt x="1314" y="4171"/>
                    </a:lnTo>
                    <a:lnTo>
                      <a:pt x="1314" y="4157"/>
                    </a:lnTo>
                    <a:moveTo>
                      <a:pt x="1314" y="4104"/>
                    </a:moveTo>
                    <a:lnTo>
                      <a:pt x="1314" y="4104"/>
                    </a:lnTo>
                    <a:lnTo>
                      <a:pt x="1314" y="4091"/>
                    </a:lnTo>
                    <a:moveTo>
                      <a:pt x="1314" y="4037"/>
                    </a:moveTo>
                    <a:lnTo>
                      <a:pt x="1314" y="4037"/>
                    </a:lnTo>
                    <a:lnTo>
                      <a:pt x="1314" y="4024"/>
                    </a:lnTo>
                    <a:moveTo>
                      <a:pt x="1314" y="3971"/>
                    </a:moveTo>
                    <a:lnTo>
                      <a:pt x="1314" y="3971"/>
                    </a:lnTo>
                    <a:lnTo>
                      <a:pt x="1314" y="3957"/>
                    </a:lnTo>
                    <a:moveTo>
                      <a:pt x="1314" y="3904"/>
                    </a:moveTo>
                    <a:lnTo>
                      <a:pt x="1314" y="3904"/>
                    </a:lnTo>
                    <a:lnTo>
                      <a:pt x="1314" y="3891"/>
                    </a:lnTo>
                    <a:moveTo>
                      <a:pt x="1314" y="3837"/>
                    </a:moveTo>
                    <a:lnTo>
                      <a:pt x="1314" y="3837"/>
                    </a:lnTo>
                    <a:lnTo>
                      <a:pt x="1314" y="3824"/>
                    </a:lnTo>
                    <a:moveTo>
                      <a:pt x="1314" y="3771"/>
                    </a:moveTo>
                    <a:lnTo>
                      <a:pt x="1314" y="3771"/>
                    </a:lnTo>
                    <a:lnTo>
                      <a:pt x="1314" y="3757"/>
                    </a:lnTo>
                    <a:moveTo>
                      <a:pt x="1314" y="3704"/>
                    </a:moveTo>
                    <a:lnTo>
                      <a:pt x="1314" y="3704"/>
                    </a:lnTo>
                    <a:lnTo>
                      <a:pt x="1314" y="3691"/>
                    </a:lnTo>
                    <a:moveTo>
                      <a:pt x="1314" y="3637"/>
                    </a:moveTo>
                    <a:lnTo>
                      <a:pt x="1314" y="3637"/>
                    </a:lnTo>
                    <a:lnTo>
                      <a:pt x="1314" y="3624"/>
                    </a:lnTo>
                    <a:moveTo>
                      <a:pt x="1314" y="3571"/>
                    </a:moveTo>
                    <a:lnTo>
                      <a:pt x="1314" y="3571"/>
                    </a:lnTo>
                    <a:lnTo>
                      <a:pt x="1314" y="3557"/>
                    </a:lnTo>
                    <a:moveTo>
                      <a:pt x="1314" y="3504"/>
                    </a:moveTo>
                    <a:lnTo>
                      <a:pt x="1314" y="3504"/>
                    </a:lnTo>
                    <a:lnTo>
                      <a:pt x="1314" y="3491"/>
                    </a:lnTo>
                    <a:moveTo>
                      <a:pt x="1314" y="3437"/>
                    </a:moveTo>
                    <a:lnTo>
                      <a:pt x="1314" y="3437"/>
                    </a:lnTo>
                    <a:lnTo>
                      <a:pt x="1314" y="3424"/>
                    </a:lnTo>
                    <a:moveTo>
                      <a:pt x="1314" y="3371"/>
                    </a:moveTo>
                    <a:lnTo>
                      <a:pt x="1314" y="3371"/>
                    </a:lnTo>
                    <a:lnTo>
                      <a:pt x="1314" y="3357"/>
                    </a:lnTo>
                    <a:moveTo>
                      <a:pt x="1314" y="3304"/>
                    </a:moveTo>
                    <a:lnTo>
                      <a:pt x="1314" y="3304"/>
                    </a:lnTo>
                    <a:lnTo>
                      <a:pt x="1314" y="3291"/>
                    </a:lnTo>
                    <a:moveTo>
                      <a:pt x="1314" y="3237"/>
                    </a:moveTo>
                    <a:lnTo>
                      <a:pt x="1314" y="3237"/>
                    </a:lnTo>
                    <a:lnTo>
                      <a:pt x="1314" y="3224"/>
                    </a:lnTo>
                    <a:moveTo>
                      <a:pt x="1314" y="3171"/>
                    </a:moveTo>
                    <a:lnTo>
                      <a:pt x="1314" y="3171"/>
                    </a:lnTo>
                    <a:lnTo>
                      <a:pt x="1314" y="3157"/>
                    </a:lnTo>
                    <a:moveTo>
                      <a:pt x="1314" y="3104"/>
                    </a:moveTo>
                    <a:lnTo>
                      <a:pt x="1314" y="3104"/>
                    </a:lnTo>
                    <a:lnTo>
                      <a:pt x="1314" y="3091"/>
                    </a:lnTo>
                    <a:moveTo>
                      <a:pt x="1314" y="3037"/>
                    </a:moveTo>
                    <a:lnTo>
                      <a:pt x="1314" y="3037"/>
                    </a:lnTo>
                    <a:lnTo>
                      <a:pt x="1314" y="3024"/>
                    </a:lnTo>
                    <a:moveTo>
                      <a:pt x="1314" y="2971"/>
                    </a:moveTo>
                    <a:lnTo>
                      <a:pt x="1314" y="2971"/>
                    </a:lnTo>
                    <a:lnTo>
                      <a:pt x="1314" y="2957"/>
                    </a:lnTo>
                    <a:moveTo>
                      <a:pt x="1314" y="2904"/>
                    </a:moveTo>
                    <a:lnTo>
                      <a:pt x="1314" y="2904"/>
                    </a:lnTo>
                    <a:lnTo>
                      <a:pt x="1314" y="2891"/>
                    </a:lnTo>
                    <a:moveTo>
                      <a:pt x="1314" y="2837"/>
                    </a:moveTo>
                    <a:lnTo>
                      <a:pt x="1314" y="2837"/>
                    </a:lnTo>
                    <a:lnTo>
                      <a:pt x="1314" y="2824"/>
                    </a:lnTo>
                    <a:moveTo>
                      <a:pt x="1314" y="2771"/>
                    </a:moveTo>
                    <a:lnTo>
                      <a:pt x="1314" y="2771"/>
                    </a:lnTo>
                    <a:lnTo>
                      <a:pt x="1314" y="2757"/>
                    </a:lnTo>
                    <a:moveTo>
                      <a:pt x="1314" y="2704"/>
                    </a:moveTo>
                    <a:lnTo>
                      <a:pt x="1314" y="2704"/>
                    </a:lnTo>
                    <a:lnTo>
                      <a:pt x="1314" y="2691"/>
                    </a:lnTo>
                    <a:moveTo>
                      <a:pt x="1314" y="2637"/>
                    </a:moveTo>
                    <a:lnTo>
                      <a:pt x="1314" y="2637"/>
                    </a:lnTo>
                    <a:lnTo>
                      <a:pt x="1314" y="2624"/>
                    </a:lnTo>
                    <a:moveTo>
                      <a:pt x="1314" y="2571"/>
                    </a:moveTo>
                    <a:lnTo>
                      <a:pt x="1314" y="2571"/>
                    </a:lnTo>
                    <a:lnTo>
                      <a:pt x="1314" y="2557"/>
                    </a:lnTo>
                    <a:moveTo>
                      <a:pt x="1314" y="2504"/>
                    </a:moveTo>
                    <a:lnTo>
                      <a:pt x="1314" y="2504"/>
                    </a:lnTo>
                    <a:lnTo>
                      <a:pt x="1314" y="2491"/>
                    </a:lnTo>
                    <a:moveTo>
                      <a:pt x="1314" y="2437"/>
                    </a:moveTo>
                    <a:lnTo>
                      <a:pt x="1314" y="2437"/>
                    </a:lnTo>
                    <a:lnTo>
                      <a:pt x="1314" y="2424"/>
                    </a:lnTo>
                    <a:moveTo>
                      <a:pt x="1314" y="2371"/>
                    </a:moveTo>
                    <a:lnTo>
                      <a:pt x="1314" y="2371"/>
                    </a:lnTo>
                    <a:lnTo>
                      <a:pt x="1314" y="2357"/>
                    </a:lnTo>
                    <a:moveTo>
                      <a:pt x="1314" y="2304"/>
                    </a:moveTo>
                    <a:lnTo>
                      <a:pt x="1314" y="2304"/>
                    </a:lnTo>
                    <a:lnTo>
                      <a:pt x="1314" y="2291"/>
                    </a:lnTo>
                    <a:moveTo>
                      <a:pt x="1314" y="2237"/>
                    </a:moveTo>
                    <a:lnTo>
                      <a:pt x="1314" y="2237"/>
                    </a:lnTo>
                    <a:lnTo>
                      <a:pt x="1314" y="2224"/>
                    </a:lnTo>
                    <a:moveTo>
                      <a:pt x="1314" y="2171"/>
                    </a:moveTo>
                    <a:lnTo>
                      <a:pt x="1314" y="2171"/>
                    </a:lnTo>
                    <a:lnTo>
                      <a:pt x="1314" y="2157"/>
                    </a:lnTo>
                    <a:moveTo>
                      <a:pt x="1314" y="2104"/>
                    </a:moveTo>
                    <a:lnTo>
                      <a:pt x="1314" y="2104"/>
                    </a:lnTo>
                    <a:lnTo>
                      <a:pt x="1314" y="2091"/>
                    </a:lnTo>
                    <a:moveTo>
                      <a:pt x="1314" y="2037"/>
                    </a:moveTo>
                    <a:lnTo>
                      <a:pt x="1314" y="2037"/>
                    </a:lnTo>
                    <a:lnTo>
                      <a:pt x="1314" y="2024"/>
                    </a:lnTo>
                    <a:moveTo>
                      <a:pt x="1314" y="1971"/>
                    </a:moveTo>
                    <a:lnTo>
                      <a:pt x="1314" y="1971"/>
                    </a:lnTo>
                    <a:lnTo>
                      <a:pt x="1314" y="1957"/>
                    </a:lnTo>
                    <a:moveTo>
                      <a:pt x="1314" y="1904"/>
                    </a:moveTo>
                    <a:lnTo>
                      <a:pt x="1314" y="1904"/>
                    </a:lnTo>
                    <a:lnTo>
                      <a:pt x="1314" y="1891"/>
                    </a:lnTo>
                    <a:moveTo>
                      <a:pt x="1314" y="1837"/>
                    </a:moveTo>
                    <a:lnTo>
                      <a:pt x="1314" y="1837"/>
                    </a:lnTo>
                    <a:lnTo>
                      <a:pt x="1314" y="1824"/>
                    </a:lnTo>
                    <a:moveTo>
                      <a:pt x="1314" y="1771"/>
                    </a:moveTo>
                    <a:lnTo>
                      <a:pt x="1314" y="1771"/>
                    </a:lnTo>
                    <a:lnTo>
                      <a:pt x="1314" y="1757"/>
                    </a:lnTo>
                    <a:moveTo>
                      <a:pt x="1314" y="1704"/>
                    </a:moveTo>
                    <a:lnTo>
                      <a:pt x="1314" y="1704"/>
                    </a:lnTo>
                    <a:lnTo>
                      <a:pt x="1314" y="1691"/>
                    </a:lnTo>
                    <a:moveTo>
                      <a:pt x="1314" y="1637"/>
                    </a:moveTo>
                    <a:lnTo>
                      <a:pt x="1314" y="1637"/>
                    </a:lnTo>
                    <a:lnTo>
                      <a:pt x="1314" y="1624"/>
                    </a:lnTo>
                    <a:moveTo>
                      <a:pt x="1314" y="1571"/>
                    </a:moveTo>
                    <a:lnTo>
                      <a:pt x="1314" y="1571"/>
                    </a:lnTo>
                    <a:lnTo>
                      <a:pt x="1314" y="1557"/>
                    </a:lnTo>
                    <a:moveTo>
                      <a:pt x="1314" y="1504"/>
                    </a:moveTo>
                    <a:lnTo>
                      <a:pt x="1314" y="1504"/>
                    </a:lnTo>
                    <a:lnTo>
                      <a:pt x="1314" y="1491"/>
                    </a:lnTo>
                    <a:moveTo>
                      <a:pt x="1314" y="1437"/>
                    </a:moveTo>
                    <a:lnTo>
                      <a:pt x="1314" y="1437"/>
                    </a:lnTo>
                    <a:lnTo>
                      <a:pt x="1314" y="1424"/>
                    </a:lnTo>
                    <a:moveTo>
                      <a:pt x="1314" y="1371"/>
                    </a:moveTo>
                    <a:lnTo>
                      <a:pt x="1314" y="1371"/>
                    </a:lnTo>
                    <a:lnTo>
                      <a:pt x="1314" y="1357"/>
                    </a:lnTo>
                    <a:moveTo>
                      <a:pt x="1314" y="1304"/>
                    </a:moveTo>
                    <a:lnTo>
                      <a:pt x="1314" y="1304"/>
                    </a:lnTo>
                    <a:lnTo>
                      <a:pt x="1314" y="1291"/>
                    </a:lnTo>
                    <a:moveTo>
                      <a:pt x="1314" y="1237"/>
                    </a:moveTo>
                    <a:lnTo>
                      <a:pt x="1314" y="1237"/>
                    </a:lnTo>
                    <a:lnTo>
                      <a:pt x="1314" y="1224"/>
                    </a:lnTo>
                    <a:moveTo>
                      <a:pt x="1314" y="1171"/>
                    </a:moveTo>
                    <a:lnTo>
                      <a:pt x="1314" y="1171"/>
                    </a:lnTo>
                    <a:lnTo>
                      <a:pt x="1314" y="1157"/>
                    </a:lnTo>
                    <a:moveTo>
                      <a:pt x="1314" y="1104"/>
                    </a:moveTo>
                    <a:lnTo>
                      <a:pt x="1314" y="1104"/>
                    </a:lnTo>
                    <a:lnTo>
                      <a:pt x="1314" y="1091"/>
                    </a:lnTo>
                    <a:moveTo>
                      <a:pt x="1314" y="1037"/>
                    </a:moveTo>
                    <a:lnTo>
                      <a:pt x="1314" y="1037"/>
                    </a:lnTo>
                    <a:lnTo>
                      <a:pt x="1314" y="1024"/>
                    </a:lnTo>
                    <a:moveTo>
                      <a:pt x="1314" y="971"/>
                    </a:moveTo>
                    <a:lnTo>
                      <a:pt x="1314" y="971"/>
                    </a:lnTo>
                    <a:lnTo>
                      <a:pt x="1314" y="957"/>
                    </a:lnTo>
                    <a:moveTo>
                      <a:pt x="1314" y="904"/>
                    </a:moveTo>
                    <a:lnTo>
                      <a:pt x="1314" y="904"/>
                    </a:lnTo>
                    <a:lnTo>
                      <a:pt x="1314" y="891"/>
                    </a:lnTo>
                    <a:moveTo>
                      <a:pt x="1314" y="837"/>
                    </a:moveTo>
                    <a:lnTo>
                      <a:pt x="1314" y="837"/>
                    </a:lnTo>
                    <a:lnTo>
                      <a:pt x="1314" y="824"/>
                    </a:lnTo>
                    <a:moveTo>
                      <a:pt x="1314" y="771"/>
                    </a:moveTo>
                    <a:lnTo>
                      <a:pt x="1314" y="771"/>
                    </a:lnTo>
                    <a:lnTo>
                      <a:pt x="1314" y="757"/>
                    </a:lnTo>
                    <a:moveTo>
                      <a:pt x="1314" y="704"/>
                    </a:moveTo>
                    <a:lnTo>
                      <a:pt x="1314" y="704"/>
                    </a:lnTo>
                    <a:lnTo>
                      <a:pt x="1314" y="691"/>
                    </a:lnTo>
                    <a:moveTo>
                      <a:pt x="1314" y="637"/>
                    </a:moveTo>
                    <a:lnTo>
                      <a:pt x="1314" y="637"/>
                    </a:lnTo>
                    <a:lnTo>
                      <a:pt x="1314" y="624"/>
                    </a:lnTo>
                    <a:moveTo>
                      <a:pt x="1314" y="571"/>
                    </a:moveTo>
                    <a:lnTo>
                      <a:pt x="1314" y="571"/>
                    </a:lnTo>
                    <a:lnTo>
                      <a:pt x="1314" y="557"/>
                    </a:lnTo>
                    <a:moveTo>
                      <a:pt x="1314" y="504"/>
                    </a:moveTo>
                    <a:lnTo>
                      <a:pt x="1314" y="504"/>
                    </a:lnTo>
                    <a:lnTo>
                      <a:pt x="1314" y="491"/>
                    </a:lnTo>
                    <a:moveTo>
                      <a:pt x="1314" y="437"/>
                    </a:moveTo>
                    <a:lnTo>
                      <a:pt x="1314" y="437"/>
                    </a:lnTo>
                    <a:lnTo>
                      <a:pt x="1314" y="424"/>
                    </a:lnTo>
                    <a:moveTo>
                      <a:pt x="1314" y="371"/>
                    </a:moveTo>
                    <a:lnTo>
                      <a:pt x="1314" y="371"/>
                    </a:lnTo>
                    <a:lnTo>
                      <a:pt x="1314" y="357"/>
                    </a:lnTo>
                    <a:moveTo>
                      <a:pt x="1314" y="304"/>
                    </a:moveTo>
                    <a:lnTo>
                      <a:pt x="1314" y="304"/>
                    </a:lnTo>
                    <a:lnTo>
                      <a:pt x="1314" y="291"/>
                    </a:lnTo>
                    <a:moveTo>
                      <a:pt x="1314" y="237"/>
                    </a:moveTo>
                    <a:lnTo>
                      <a:pt x="1314" y="237"/>
                    </a:lnTo>
                    <a:lnTo>
                      <a:pt x="1314" y="224"/>
                    </a:lnTo>
                    <a:moveTo>
                      <a:pt x="1314" y="171"/>
                    </a:moveTo>
                    <a:lnTo>
                      <a:pt x="1314" y="171"/>
                    </a:lnTo>
                    <a:lnTo>
                      <a:pt x="1314" y="157"/>
                    </a:lnTo>
                    <a:moveTo>
                      <a:pt x="1314" y="104"/>
                    </a:moveTo>
                    <a:lnTo>
                      <a:pt x="1314" y="104"/>
                    </a:lnTo>
                    <a:lnTo>
                      <a:pt x="1314" y="91"/>
                    </a:lnTo>
                    <a:moveTo>
                      <a:pt x="1314" y="37"/>
                    </a:moveTo>
                    <a:lnTo>
                      <a:pt x="1314" y="37"/>
                    </a:lnTo>
                    <a:lnTo>
                      <a:pt x="1314" y="24"/>
                    </a:lnTo>
                    <a:moveTo>
                      <a:pt x="1577" y="5104"/>
                    </a:moveTo>
                    <a:lnTo>
                      <a:pt x="1577" y="5104"/>
                    </a:lnTo>
                    <a:lnTo>
                      <a:pt x="1577" y="5091"/>
                    </a:lnTo>
                    <a:moveTo>
                      <a:pt x="1577" y="5037"/>
                    </a:moveTo>
                    <a:lnTo>
                      <a:pt x="1577" y="5037"/>
                    </a:lnTo>
                    <a:lnTo>
                      <a:pt x="1577" y="5024"/>
                    </a:lnTo>
                    <a:moveTo>
                      <a:pt x="1577" y="4971"/>
                    </a:moveTo>
                    <a:lnTo>
                      <a:pt x="1577" y="4971"/>
                    </a:lnTo>
                    <a:lnTo>
                      <a:pt x="1577" y="4957"/>
                    </a:lnTo>
                    <a:moveTo>
                      <a:pt x="1577" y="4904"/>
                    </a:moveTo>
                    <a:lnTo>
                      <a:pt x="1577" y="4904"/>
                    </a:lnTo>
                    <a:lnTo>
                      <a:pt x="1577" y="4891"/>
                    </a:lnTo>
                    <a:moveTo>
                      <a:pt x="1577" y="4837"/>
                    </a:moveTo>
                    <a:lnTo>
                      <a:pt x="1577" y="4837"/>
                    </a:lnTo>
                    <a:lnTo>
                      <a:pt x="1577" y="4824"/>
                    </a:lnTo>
                    <a:moveTo>
                      <a:pt x="1577" y="4771"/>
                    </a:moveTo>
                    <a:lnTo>
                      <a:pt x="1577" y="4771"/>
                    </a:lnTo>
                    <a:lnTo>
                      <a:pt x="1577" y="4757"/>
                    </a:lnTo>
                    <a:moveTo>
                      <a:pt x="1577" y="4704"/>
                    </a:moveTo>
                    <a:lnTo>
                      <a:pt x="1577" y="4704"/>
                    </a:lnTo>
                    <a:lnTo>
                      <a:pt x="1577" y="4691"/>
                    </a:lnTo>
                    <a:moveTo>
                      <a:pt x="1577" y="4637"/>
                    </a:moveTo>
                    <a:lnTo>
                      <a:pt x="1577" y="4637"/>
                    </a:lnTo>
                    <a:lnTo>
                      <a:pt x="1577" y="4624"/>
                    </a:lnTo>
                    <a:moveTo>
                      <a:pt x="1577" y="4571"/>
                    </a:moveTo>
                    <a:lnTo>
                      <a:pt x="1577" y="4571"/>
                    </a:lnTo>
                    <a:lnTo>
                      <a:pt x="1577" y="4557"/>
                    </a:lnTo>
                    <a:moveTo>
                      <a:pt x="1577" y="4504"/>
                    </a:moveTo>
                    <a:lnTo>
                      <a:pt x="1577" y="4504"/>
                    </a:lnTo>
                    <a:lnTo>
                      <a:pt x="1577" y="4491"/>
                    </a:lnTo>
                    <a:moveTo>
                      <a:pt x="1577" y="4437"/>
                    </a:moveTo>
                    <a:lnTo>
                      <a:pt x="1577" y="4437"/>
                    </a:lnTo>
                    <a:lnTo>
                      <a:pt x="1577" y="4424"/>
                    </a:lnTo>
                    <a:moveTo>
                      <a:pt x="1577" y="4371"/>
                    </a:moveTo>
                    <a:lnTo>
                      <a:pt x="1577" y="4371"/>
                    </a:lnTo>
                    <a:lnTo>
                      <a:pt x="1577" y="4357"/>
                    </a:lnTo>
                    <a:moveTo>
                      <a:pt x="1577" y="4304"/>
                    </a:moveTo>
                    <a:lnTo>
                      <a:pt x="1577" y="4304"/>
                    </a:lnTo>
                    <a:lnTo>
                      <a:pt x="1577" y="4291"/>
                    </a:lnTo>
                    <a:moveTo>
                      <a:pt x="1577" y="4237"/>
                    </a:moveTo>
                    <a:lnTo>
                      <a:pt x="1577" y="4237"/>
                    </a:lnTo>
                    <a:lnTo>
                      <a:pt x="1577" y="4224"/>
                    </a:lnTo>
                    <a:moveTo>
                      <a:pt x="1577" y="4171"/>
                    </a:moveTo>
                    <a:lnTo>
                      <a:pt x="1577" y="4171"/>
                    </a:lnTo>
                    <a:lnTo>
                      <a:pt x="1577" y="4157"/>
                    </a:lnTo>
                    <a:moveTo>
                      <a:pt x="1577" y="4104"/>
                    </a:moveTo>
                    <a:lnTo>
                      <a:pt x="1577" y="4104"/>
                    </a:lnTo>
                    <a:lnTo>
                      <a:pt x="1577" y="4091"/>
                    </a:lnTo>
                    <a:moveTo>
                      <a:pt x="1577" y="4037"/>
                    </a:moveTo>
                    <a:lnTo>
                      <a:pt x="1577" y="4037"/>
                    </a:lnTo>
                    <a:lnTo>
                      <a:pt x="1577" y="4024"/>
                    </a:lnTo>
                    <a:moveTo>
                      <a:pt x="1577" y="3971"/>
                    </a:moveTo>
                    <a:lnTo>
                      <a:pt x="1577" y="3971"/>
                    </a:lnTo>
                    <a:lnTo>
                      <a:pt x="1577" y="3957"/>
                    </a:lnTo>
                    <a:moveTo>
                      <a:pt x="1577" y="3904"/>
                    </a:moveTo>
                    <a:lnTo>
                      <a:pt x="1577" y="3904"/>
                    </a:lnTo>
                    <a:lnTo>
                      <a:pt x="1577" y="3891"/>
                    </a:lnTo>
                    <a:moveTo>
                      <a:pt x="1577" y="3837"/>
                    </a:moveTo>
                    <a:lnTo>
                      <a:pt x="1577" y="3837"/>
                    </a:lnTo>
                    <a:lnTo>
                      <a:pt x="1577" y="3824"/>
                    </a:lnTo>
                    <a:moveTo>
                      <a:pt x="1577" y="3771"/>
                    </a:moveTo>
                    <a:lnTo>
                      <a:pt x="1577" y="3771"/>
                    </a:lnTo>
                    <a:lnTo>
                      <a:pt x="1577" y="3757"/>
                    </a:lnTo>
                    <a:moveTo>
                      <a:pt x="1577" y="3704"/>
                    </a:moveTo>
                    <a:lnTo>
                      <a:pt x="1577" y="3704"/>
                    </a:lnTo>
                    <a:lnTo>
                      <a:pt x="1577" y="3691"/>
                    </a:lnTo>
                    <a:moveTo>
                      <a:pt x="1577" y="3637"/>
                    </a:moveTo>
                    <a:lnTo>
                      <a:pt x="1577" y="3637"/>
                    </a:lnTo>
                    <a:lnTo>
                      <a:pt x="1577" y="3624"/>
                    </a:lnTo>
                    <a:moveTo>
                      <a:pt x="1577" y="3571"/>
                    </a:moveTo>
                    <a:lnTo>
                      <a:pt x="1577" y="3571"/>
                    </a:lnTo>
                    <a:lnTo>
                      <a:pt x="1577" y="3557"/>
                    </a:lnTo>
                    <a:moveTo>
                      <a:pt x="1577" y="3504"/>
                    </a:moveTo>
                    <a:lnTo>
                      <a:pt x="1577" y="3504"/>
                    </a:lnTo>
                    <a:lnTo>
                      <a:pt x="1577" y="3491"/>
                    </a:lnTo>
                    <a:moveTo>
                      <a:pt x="1577" y="3437"/>
                    </a:moveTo>
                    <a:lnTo>
                      <a:pt x="1577" y="3437"/>
                    </a:lnTo>
                    <a:lnTo>
                      <a:pt x="1577" y="3424"/>
                    </a:lnTo>
                    <a:moveTo>
                      <a:pt x="1577" y="3371"/>
                    </a:moveTo>
                    <a:lnTo>
                      <a:pt x="1577" y="3371"/>
                    </a:lnTo>
                    <a:lnTo>
                      <a:pt x="1577" y="3357"/>
                    </a:lnTo>
                    <a:moveTo>
                      <a:pt x="1577" y="3304"/>
                    </a:moveTo>
                    <a:lnTo>
                      <a:pt x="1577" y="3304"/>
                    </a:lnTo>
                    <a:lnTo>
                      <a:pt x="1577" y="3291"/>
                    </a:lnTo>
                    <a:moveTo>
                      <a:pt x="1577" y="3237"/>
                    </a:moveTo>
                    <a:lnTo>
                      <a:pt x="1577" y="3237"/>
                    </a:lnTo>
                    <a:lnTo>
                      <a:pt x="1577" y="3224"/>
                    </a:lnTo>
                    <a:moveTo>
                      <a:pt x="1577" y="3171"/>
                    </a:moveTo>
                    <a:lnTo>
                      <a:pt x="1577" y="3171"/>
                    </a:lnTo>
                    <a:lnTo>
                      <a:pt x="1577" y="3157"/>
                    </a:lnTo>
                    <a:moveTo>
                      <a:pt x="1577" y="3104"/>
                    </a:moveTo>
                    <a:lnTo>
                      <a:pt x="1577" y="3104"/>
                    </a:lnTo>
                    <a:lnTo>
                      <a:pt x="1577" y="3091"/>
                    </a:lnTo>
                    <a:moveTo>
                      <a:pt x="1577" y="3037"/>
                    </a:moveTo>
                    <a:lnTo>
                      <a:pt x="1577" y="3037"/>
                    </a:lnTo>
                    <a:lnTo>
                      <a:pt x="1577" y="3024"/>
                    </a:lnTo>
                    <a:moveTo>
                      <a:pt x="1577" y="2971"/>
                    </a:moveTo>
                    <a:lnTo>
                      <a:pt x="1577" y="2971"/>
                    </a:lnTo>
                    <a:lnTo>
                      <a:pt x="1577" y="2957"/>
                    </a:lnTo>
                    <a:moveTo>
                      <a:pt x="1577" y="2904"/>
                    </a:moveTo>
                    <a:lnTo>
                      <a:pt x="1577" y="2904"/>
                    </a:lnTo>
                    <a:lnTo>
                      <a:pt x="1577" y="2891"/>
                    </a:lnTo>
                    <a:moveTo>
                      <a:pt x="1577" y="2837"/>
                    </a:moveTo>
                    <a:lnTo>
                      <a:pt x="1577" y="2837"/>
                    </a:lnTo>
                    <a:lnTo>
                      <a:pt x="1577" y="2824"/>
                    </a:lnTo>
                    <a:moveTo>
                      <a:pt x="1577" y="2771"/>
                    </a:moveTo>
                    <a:lnTo>
                      <a:pt x="1577" y="2771"/>
                    </a:lnTo>
                    <a:lnTo>
                      <a:pt x="1577" y="2757"/>
                    </a:lnTo>
                    <a:moveTo>
                      <a:pt x="1577" y="2704"/>
                    </a:moveTo>
                    <a:lnTo>
                      <a:pt x="1577" y="2704"/>
                    </a:lnTo>
                    <a:lnTo>
                      <a:pt x="1577" y="2691"/>
                    </a:lnTo>
                    <a:moveTo>
                      <a:pt x="1577" y="2637"/>
                    </a:moveTo>
                    <a:lnTo>
                      <a:pt x="1577" y="2637"/>
                    </a:lnTo>
                    <a:lnTo>
                      <a:pt x="1577" y="2624"/>
                    </a:lnTo>
                    <a:moveTo>
                      <a:pt x="1577" y="2571"/>
                    </a:moveTo>
                    <a:lnTo>
                      <a:pt x="1577" y="2571"/>
                    </a:lnTo>
                    <a:lnTo>
                      <a:pt x="1577" y="2557"/>
                    </a:lnTo>
                    <a:moveTo>
                      <a:pt x="1577" y="2504"/>
                    </a:moveTo>
                    <a:lnTo>
                      <a:pt x="1577" y="2504"/>
                    </a:lnTo>
                    <a:lnTo>
                      <a:pt x="1577" y="2491"/>
                    </a:lnTo>
                    <a:moveTo>
                      <a:pt x="1577" y="2437"/>
                    </a:moveTo>
                    <a:lnTo>
                      <a:pt x="1577" y="2437"/>
                    </a:lnTo>
                    <a:lnTo>
                      <a:pt x="1577" y="2424"/>
                    </a:lnTo>
                    <a:moveTo>
                      <a:pt x="1577" y="2371"/>
                    </a:moveTo>
                    <a:lnTo>
                      <a:pt x="1577" y="2371"/>
                    </a:lnTo>
                    <a:lnTo>
                      <a:pt x="1577" y="2357"/>
                    </a:lnTo>
                    <a:moveTo>
                      <a:pt x="1577" y="2304"/>
                    </a:moveTo>
                    <a:lnTo>
                      <a:pt x="1577" y="2304"/>
                    </a:lnTo>
                    <a:lnTo>
                      <a:pt x="1577" y="2291"/>
                    </a:lnTo>
                    <a:moveTo>
                      <a:pt x="1577" y="2237"/>
                    </a:moveTo>
                    <a:lnTo>
                      <a:pt x="1577" y="2237"/>
                    </a:lnTo>
                    <a:lnTo>
                      <a:pt x="1577" y="2224"/>
                    </a:lnTo>
                    <a:moveTo>
                      <a:pt x="1577" y="2171"/>
                    </a:moveTo>
                    <a:lnTo>
                      <a:pt x="1577" y="2171"/>
                    </a:lnTo>
                    <a:lnTo>
                      <a:pt x="1577" y="2157"/>
                    </a:lnTo>
                    <a:moveTo>
                      <a:pt x="1577" y="2104"/>
                    </a:moveTo>
                    <a:lnTo>
                      <a:pt x="1577" y="2104"/>
                    </a:lnTo>
                    <a:lnTo>
                      <a:pt x="1577" y="2091"/>
                    </a:lnTo>
                    <a:moveTo>
                      <a:pt x="1577" y="2037"/>
                    </a:moveTo>
                    <a:lnTo>
                      <a:pt x="1577" y="2037"/>
                    </a:lnTo>
                    <a:lnTo>
                      <a:pt x="1577" y="2024"/>
                    </a:lnTo>
                    <a:moveTo>
                      <a:pt x="1577" y="1971"/>
                    </a:moveTo>
                    <a:lnTo>
                      <a:pt x="1577" y="1971"/>
                    </a:lnTo>
                    <a:lnTo>
                      <a:pt x="1577" y="1957"/>
                    </a:lnTo>
                    <a:moveTo>
                      <a:pt x="1577" y="1904"/>
                    </a:moveTo>
                    <a:lnTo>
                      <a:pt x="1577" y="1904"/>
                    </a:lnTo>
                    <a:lnTo>
                      <a:pt x="1577" y="1891"/>
                    </a:lnTo>
                    <a:moveTo>
                      <a:pt x="1577" y="1837"/>
                    </a:moveTo>
                    <a:lnTo>
                      <a:pt x="1577" y="1837"/>
                    </a:lnTo>
                    <a:lnTo>
                      <a:pt x="1577" y="1824"/>
                    </a:lnTo>
                    <a:moveTo>
                      <a:pt x="1577" y="1771"/>
                    </a:moveTo>
                    <a:lnTo>
                      <a:pt x="1577" y="1771"/>
                    </a:lnTo>
                    <a:lnTo>
                      <a:pt x="1577" y="1757"/>
                    </a:lnTo>
                    <a:moveTo>
                      <a:pt x="1577" y="1704"/>
                    </a:moveTo>
                    <a:lnTo>
                      <a:pt x="1577" y="1704"/>
                    </a:lnTo>
                    <a:lnTo>
                      <a:pt x="1577" y="1691"/>
                    </a:lnTo>
                    <a:moveTo>
                      <a:pt x="1577" y="1637"/>
                    </a:moveTo>
                    <a:lnTo>
                      <a:pt x="1577" y="1637"/>
                    </a:lnTo>
                    <a:lnTo>
                      <a:pt x="1577" y="1624"/>
                    </a:lnTo>
                    <a:moveTo>
                      <a:pt x="1577" y="1571"/>
                    </a:moveTo>
                    <a:lnTo>
                      <a:pt x="1577" y="1571"/>
                    </a:lnTo>
                    <a:lnTo>
                      <a:pt x="1577" y="1557"/>
                    </a:lnTo>
                    <a:moveTo>
                      <a:pt x="1577" y="1504"/>
                    </a:moveTo>
                    <a:lnTo>
                      <a:pt x="1577" y="1504"/>
                    </a:lnTo>
                    <a:lnTo>
                      <a:pt x="1577" y="1491"/>
                    </a:lnTo>
                    <a:moveTo>
                      <a:pt x="1577" y="1437"/>
                    </a:moveTo>
                    <a:lnTo>
                      <a:pt x="1577" y="1437"/>
                    </a:lnTo>
                    <a:lnTo>
                      <a:pt x="1577" y="1424"/>
                    </a:lnTo>
                    <a:moveTo>
                      <a:pt x="1577" y="1371"/>
                    </a:moveTo>
                    <a:lnTo>
                      <a:pt x="1577" y="1371"/>
                    </a:lnTo>
                    <a:lnTo>
                      <a:pt x="1577" y="1357"/>
                    </a:lnTo>
                    <a:moveTo>
                      <a:pt x="1577" y="1304"/>
                    </a:moveTo>
                    <a:lnTo>
                      <a:pt x="1577" y="1304"/>
                    </a:lnTo>
                    <a:lnTo>
                      <a:pt x="1577" y="1291"/>
                    </a:lnTo>
                    <a:moveTo>
                      <a:pt x="1577" y="1237"/>
                    </a:moveTo>
                    <a:lnTo>
                      <a:pt x="1577" y="1237"/>
                    </a:lnTo>
                    <a:lnTo>
                      <a:pt x="1577" y="1224"/>
                    </a:lnTo>
                    <a:moveTo>
                      <a:pt x="1577" y="1171"/>
                    </a:moveTo>
                    <a:lnTo>
                      <a:pt x="1577" y="1171"/>
                    </a:lnTo>
                    <a:lnTo>
                      <a:pt x="1577" y="1157"/>
                    </a:lnTo>
                    <a:moveTo>
                      <a:pt x="1577" y="1104"/>
                    </a:moveTo>
                    <a:lnTo>
                      <a:pt x="1577" y="1104"/>
                    </a:lnTo>
                    <a:lnTo>
                      <a:pt x="1577" y="1091"/>
                    </a:lnTo>
                    <a:moveTo>
                      <a:pt x="1577" y="1037"/>
                    </a:moveTo>
                    <a:lnTo>
                      <a:pt x="1577" y="1037"/>
                    </a:lnTo>
                    <a:lnTo>
                      <a:pt x="1577" y="1024"/>
                    </a:lnTo>
                    <a:moveTo>
                      <a:pt x="1577" y="971"/>
                    </a:moveTo>
                    <a:lnTo>
                      <a:pt x="1577" y="971"/>
                    </a:lnTo>
                    <a:lnTo>
                      <a:pt x="1577" y="957"/>
                    </a:lnTo>
                    <a:moveTo>
                      <a:pt x="1577" y="904"/>
                    </a:moveTo>
                    <a:lnTo>
                      <a:pt x="1577" y="904"/>
                    </a:lnTo>
                    <a:lnTo>
                      <a:pt x="1577" y="891"/>
                    </a:lnTo>
                    <a:moveTo>
                      <a:pt x="1577" y="837"/>
                    </a:moveTo>
                    <a:lnTo>
                      <a:pt x="1577" y="837"/>
                    </a:lnTo>
                    <a:lnTo>
                      <a:pt x="1577" y="824"/>
                    </a:lnTo>
                    <a:moveTo>
                      <a:pt x="1577" y="771"/>
                    </a:moveTo>
                    <a:lnTo>
                      <a:pt x="1577" y="771"/>
                    </a:lnTo>
                    <a:lnTo>
                      <a:pt x="1577" y="757"/>
                    </a:lnTo>
                    <a:moveTo>
                      <a:pt x="1577" y="704"/>
                    </a:moveTo>
                    <a:lnTo>
                      <a:pt x="1577" y="704"/>
                    </a:lnTo>
                    <a:lnTo>
                      <a:pt x="1577" y="691"/>
                    </a:lnTo>
                    <a:moveTo>
                      <a:pt x="1577" y="637"/>
                    </a:moveTo>
                    <a:lnTo>
                      <a:pt x="1577" y="637"/>
                    </a:lnTo>
                    <a:lnTo>
                      <a:pt x="1577" y="624"/>
                    </a:lnTo>
                    <a:moveTo>
                      <a:pt x="1577" y="571"/>
                    </a:moveTo>
                    <a:lnTo>
                      <a:pt x="1577" y="571"/>
                    </a:lnTo>
                    <a:lnTo>
                      <a:pt x="1577" y="557"/>
                    </a:lnTo>
                    <a:moveTo>
                      <a:pt x="1577" y="504"/>
                    </a:moveTo>
                    <a:lnTo>
                      <a:pt x="1577" y="504"/>
                    </a:lnTo>
                    <a:lnTo>
                      <a:pt x="1577" y="491"/>
                    </a:lnTo>
                    <a:moveTo>
                      <a:pt x="1577" y="437"/>
                    </a:moveTo>
                    <a:lnTo>
                      <a:pt x="1577" y="437"/>
                    </a:lnTo>
                    <a:lnTo>
                      <a:pt x="1577" y="424"/>
                    </a:lnTo>
                    <a:moveTo>
                      <a:pt x="1577" y="371"/>
                    </a:moveTo>
                    <a:lnTo>
                      <a:pt x="1577" y="371"/>
                    </a:lnTo>
                    <a:lnTo>
                      <a:pt x="1577" y="357"/>
                    </a:lnTo>
                    <a:moveTo>
                      <a:pt x="1577" y="304"/>
                    </a:moveTo>
                    <a:lnTo>
                      <a:pt x="1577" y="304"/>
                    </a:lnTo>
                    <a:lnTo>
                      <a:pt x="1577" y="291"/>
                    </a:lnTo>
                    <a:moveTo>
                      <a:pt x="1577" y="237"/>
                    </a:moveTo>
                    <a:lnTo>
                      <a:pt x="1577" y="237"/>
                    </a:lnTo>
                    <a:lnTo>
                      <a:pt x="1577" y="224"/>
                    </a:lnTo>
                    <a:moveTo>
                      <a:pt x="1577" y="171"/>
                    </a:moveTo>
                    <a:lnTo>
                      <a:pt x="1577" y="171"/>
                    </a:lnTo>
                    <a:lnTo>
                      <a:pt x="1577" y="157"/>
                    </a:lnTo>
                    <a:moveTo>
                      <a:pt x="1577" y="104"/>
                    </a:moveTo>
                    <a:lnTo>
                      <a:pt x="1577" y="104"/>
                    </a:lnTo>
                    <a:lnTo>
                      <a:pt x="1577" y="91"/>
                    </a:lnTo>
                    <a:moveTo>
                      <a:pt x="1577" y="37"/>
                    </a:moveTo>
                    <a:lnTo>
                      <a:pt x="1577" y="37"/>
                    </a:lnTo>
                    <a:lnTo>
                      <a:pt x="1577" y="24"/>
                    </a:lnTo>
                    <a:moveTo>
                      <a:pt x="1840" y="5104"/>
                    </a:moveTo>
                    <a:lnTo>
                      <a:pt x="1840" y="5104"/>
                    </a:lnTo>
                    <a:lnTo>
                      <a:pt x="1840" y="5091"/>
                    </a:lnTo>
                    <a:moveTo>
                      <a:pt x="1840" y="5037"/>
                    </a:moveTo>
                    <a:lnTo>
                      <a:pt x="1840" y="5037"/>
                    </a:lnTo>
                    <a:lnTo>
                      <a:pt x="1840" y="5024"/>
                    </a:lnTo>
                    <a:moveTo>
                      <a:pt x="1840" y="4971"/>
                    </a:moveTo>
                    <a:lnTo>
                      <a:pt x="1840" y="4971"/>
                    </a:lnTo>
                    <a:lnTo>
                      <a:pt x="1840" y="4957"/>
                    </a:lnTo>
                    <a:moveTo>
                      <a:pt x="1840" y="4904"/>
                    </a:moveTo>
                    <a:lnTo>
                      <a:pt x="1840" y="4904"/>
                    </a:lnTo>
                    <a:lnTo>
                      <a:pt x="1840" y="4891"/>
                    </a:lnTo>
                    <a:moveTo>
                      <a:pt x="1840" y="4837"/>
                    </a:moveTo>
                    <a:lnTo>
                      <a:pt x="1840" y="4837"/>
                    </a:lnTo>
                    <a:lnTo>
                      <a:pt x="1840" y="4824"/>
                    </a:lnTo>
                    <a:moveTo>
                      <a:pt x="1840" y="4771"/>
                    </a:moveTo>
                    <a:lnTo>
                      <a:pt x="1840" y="4771"/>
                    </a:lnTo>
                    <a:lnTo>
                      <a:pt x="1840" y="4757"/>
                    </a:lnTo>
                    <a:moveTo>
                      <a:pt x="1840" y="4704"/>
                    </a:moveTo>
                    <a:lnTo>
                      <a:pt x="1840" y="4704"/>
                    </a:lnTo>
                    <a:lnTo>
                      <a:pt x="1840" y="4691"/>
                    </a:lnTo>
                    <a:moveTo>
                      <a:pt x="1840" y="4637"/>
                    </a:moveTo>
                    <a:lnTo>
                      <a:pt x="1840" y="4637"/>
                    </a:lnTo>
                    <a:lnTo>
                      <a:pt x="1840" y="4624"/>
                    </a:lnTo>
                    <a:moveTo>
                      <a:pt x="1840" y="4571"/>
                    </a:moveTo>
                    <a:lnTo>
                      <a:pt x="1840" y="4571"/>
                    </a:lnTo>
                    <a:lnTo>
                      <a:pt x="1840" y="4557"/>
                    </a:lnTo>
                    <a:moveTo>
                      <a:pt x="1840" y="4504"/>
                    </a:moveTo>
                    <a:lnTo>
                      <a:pt x="1840" y="4504"/>
                    </a:lnTo>
                    <a:lnTo>
                      <a:pt x="1840" y="4491"/>
                    </a:lnTo>
                    <a:moveTo>
                      <a:pt x="1840" y="4437"/>
                    </a:moveTo>
                    <a:lnTo>
                      <a:pt x="1840" y="4437"/>
                    </a:lnTo>
                    <a:lnTo>
                      <a:pt x="1840" y="4424"/>
                    </a:lnTo>
                    <a:moveTo>
                      <a:pt x="1840" y="4371"/>
                    </a:moveTo>
                    <a:lnTo>
                      <a:pt x="1840" y="4371"/>
                    </a:lnTo>
                    <a:lnTo>
                      <a:pt x="1840" y="4357"/>
                    </a:lnTo>
                    <a:moveTo>
                      <a:pt x="1840" y="4304"/>
                    </a:moveTo>
                    <a:lnTo>
                      <a:pt x="1840" y="4304"/>
                    </a:lnTo>
                    <a:lnTo>
                      <a:pt x="1840" y="4291"/>
                    </a:lnTo>
                    <a:moveTo>
                      <a:pt x="1840" y="4237"/>
                    </a:moveTo>
                    <a:lnTo>
                      <a:pt x="1840" y="4237"/>
                    </a:lnTo>
                    <a:lnTo>
                      <a:pt x="1840" y="4224"/>
                    </a:lnTo>
                    <a:moveTo>
                      <a:pt x="1840" y="4171"/>
                    </a:moveTo>
                    <a:lnTo>
                      <a:pt x="1840" y="4171"/>
                    </a:lnTo>
                    <a:lnTo>
                      <a:pt x="1840" y="4157"/>
                    </a:lnTo>
                    <a:moveTo>
                      <a:pt x="1840" y="4104"/>
                    </a:moveTo>
                    <a:lnTo>
                      <a:pt x="1840" y="4104"/>
                    </a:lnTo>
                    <a:lnTo>
                      <a:pt x="1840" y="4091"/>
                    </a:lnTo>
                    <a:moveTo>
                      <a:pt x="1840" y="4037"/>
                    </a:moveTo>
                    <a:lnTo>
                      <a:pt x="1840" y="4037"/>
                    </a:lnTo>
                    <a:lnTo>
                      <a:pt x="1840" y="4024"/>
                    </a:lnTo>
                    <a:moveTo>
                      <a:pt x="1840" y="3971"/>
                    </a:moveTo>
                    <a:lnTo>
                      <a:pt x="1840" y="3971"/>
                    </a:lnTo>
                    <a:lnTo>
                      <a:pt x="1840" y="3957"/>
                    </a:lnTo>
                    <a:moveTo>
                      <a:pt x="1840" y="3904"/>
                    </a:moveTo>
                    <a:lnTo>
                      <a:pt x="1840" y="3904"/>
                    </a:lnTo>
                    <a:lnTo>
                      <a:pt x="1840" y="3891"/>
                    </a:lnTo>
                    <a:moveTo>
                      <a:pt x="1840" y="3837"/>
                    </a:moveTo>
                    <a:lnTo>
                      <a:pt x="1840" y="3837"/>
                    </a:lnTo>
                    <a:lnTo>
                      <a:pt x="1840" y="3824"/>
                    </a:lnTo>
                    <a:moveTo>
                      <a:pt x="1840" y="3771"/>
                    </a:moveTo>
                    <a:lnTo>
                      <a:pt x="1840" y="3771"/>
                    </a:lnTo>
                    <a:lnTo>
                      <a:pt x="1840" y="3757"/>
                    </a:lnTo>
                    <a:moveTo>
                      <a:pt x="1840" y="3704"/>
                    </a:moveTo>
                    <a:lnTo>
                      <a:pt x="1840" y="3704"/>
                    </a:lnTo>
                    <a:lnTo>
                      <a:pt x="1840" y="3691"/>
                    </a:lnTo>
                    <a:moveTo>
                      <a:pt x="1840" y="3637"/>
                    </a:moveTo>
                    <a:lnTo>
                      <a:pt x="1840" y="3637"/>
                    </a:lnTo>
                    <a:lnTo>
                      <a:pt x="1840" y="3624"/>
                    </a:lnTo>
                    <a:moveTo>
                      <a:pt x="1840" y="3571"/>
                    </a:moveTo>
                    <a:lnTo>
                      <a:pt x="1840" y="3571"/>
                    </a:lnTo>
                    <a:lnTo>
                      <a:pt x="1840" y="3557"/>
                    </a:lnTo>
                    <a:moveTo>
                      <a:pt x="1840" y="3504"/>
                    </a:moveTo>
                    <a:lnTo>
                      <a:pt x="1840" y="3504"/>
                    </a:lnTo>
                    <a:lnTo>
                      <a:pt x="1840" y="3491"/>
                    </a:lnTo>
                    <a:moveTo>
                      <a:pt x="1840" y="3437"/>
                    </a:moveTo>
                    <a:lnTo>
                      <a:pt x="1840" y="3437"/>
                    </a:lnTo>
                    <a:lnTo>
                      <a:pt x="1840" y="3424"/>
                    </a:lnTo>
                    <a:moveTo>
                      <a:pt x="1840" y="3371"/>
                    </a:moveTo>
                    <a:lnTo>
                      <a:pt x="1840" y="3371"/>
                    </a:lnTo>
                    <a:lnTo>
                      <a:pt x="1840" y="3357"/>
                    </a:lnTo>
                    <a:moveTo>
                      <a:pt x="1840" y="3304"/>
                    </a:moveTo>
                    <a:lnTo>
                      <a:pt x="1840" y="3304"/>
                    </a:lnTo>
                    <a:lnTo>
                      <a:pt x="1840" y="3291"/>
                    </a:lnTo>
                    <a:moveTo>
                      <a:pt x="1840" y="3237"/>
                    </a:moveTo>
                    <a:lnTo>
                      <a:pt x="1840" y="3237"/>
                    </a:lnTo>
                    <a:lnTo>
                      <a:pt x="1840" y="3224"/>
                    </a:lnTo>
                    <a:moveTo>
                      <a:pt x="1840" y="3171"/>
                    </a:moveTo>
                    <a:lnTo>
                      <a:pt x="1840" y="3171"/>
                    </a:lnTo>
                    <a:lnTo>
                      <a:pt x="1840" y="3157"/>
                    </a:lnTo>
                    <a:moveTo>
                      <a:pt x="1840" y="3104"/>
                    </a:moveTo>
                    <a:lnTo>
                      <a:pt x="1840" y="3104"/>
                    </a:lnTo>
                    <a:lnTo>
                      <a:pt x="1840" y="3091"/>
                    </a:lnTo>
                    <a:moveTo>
                      <a:pt x="1840" y="3037"/>
                    </a:moveTo>
                    <a:lnTo>
                      <a:pt x="1840" y="3037"/>
                    </a:lnTo>
                    <a:lnTo>
                      <a:pt x="1840" y="3024"/>
                    </a:lnTo>
                    <a:moveTo>
                      <a:pt x="1840" y="2971"/>
                    </a:moveTo>
                    <a:lnTo>
                      <a:pt x="1840" y="2971"/>
                    </a:lnTo>
                    <a:lnTo>
                      <a:pt x="1840" y="2957"/>
                    </a:lnTo>
                    <a:moveTo>
                      <a:pt x="1840" y="2904"/>
                    </a:moveTo>
                    <a:lnTo>
                      <a:pt x="1840" y="2904"/>
                    </a:lnTo>
                    <a:lnTo>
                      <a:pt x="1840" y="2891"/>
                    </a:lnTo>
                    <a:moveTo>
                      <a:pt x="1840" y="2837"/>
                    </a:moveTo>
                    <a:lnTo>
                      <a:pt x="1840" y="2837"/>
                    </a:lnTo>
                    <a:lnTo>
                      <a:pt x="1840" y="2824"/>
                    </a:lnTo>
                    <a:moveTo>
                      <a:pt x="1840" y="2771"/>
                    </a:moveTo>
                    <a:lnTo>
                      <a:pt x="1840" y="2771"/>
                    </a:lnTo>
                    <a:lnTo>
                      <a:pt x="1840" y="2757"/>
                    </a:lnTo>
                    <a:moveTo>
                      <a:pt x="1840" y="2704"/>
                    </a:moveTo>
                    <a:lnTo>
                      <a:pt x="1840" y="2704"/>
                    </a:lnTo>
                    <a:lnTo>
                      <a:pt x="1840" y="2691"/>
                    </a:lnTo>
                    <a:moveTo>
                      <a:pt x="1840" y="2637"/>
                    </a:moveTo>
                    <a:lnTo>
                      <a:pt x="1840" y="2637"/>
                    </a:lnTo>
                    <a:lnTo>
                      <a:pt x="1840" y="2624"/>
                    </a:lnTo>
                    <a:moveTo>
                      <a:pt x="1840" y="2571"/>
                    </a:moveTo>
                    <a:lnTo>
                      <a:pt x="1840" y="2571"/>
                    </a:lnTo>
                    <a:lnTo>
                      <a:pt x="1840" y="2557"/>
                    </a:lnTo>
                    <a:moveTo>
                      <a:pt x="1840" y="2504"/>
                    </a:moveTo>
                    <a:lnTo>
                      <a:pt x="1840" y="2504"/>
                    </a:lnTo>
                    <a:lnTo>
                      <a:pt x="1840" y="2491"/>
                    </a:lnTo>
                    <a:moveTo>
                      <a:pt x="1840" y="2437"/>
                    </a:moveTo>
                    <a:lnTo>
                      <a:pt x="1840" y="2437"/>
                    </a:lnTo>
                    <a:lnTo>
                      <a:pt x="1840" y="2424"/>
                    </a:lnTo>
                    <a:moveTo>
                      <a:pt x="1840" y="2371"/>
                    </a:moveTo>
                    <a:lnTo>
                      <a:pt x="1840" y="2371"/>
                    </a:lnTo>
                    <a:lnTo>
                      <a:pt x="1840" y="2357"/>
                    </a:lnTo>
                    <a:moveTo>
                      <a:pt x="1840" y="2304"/>
                    </a:moveTo>
                    <a:lnTo>
                      <a:pt x="1840" y="2304"/>
                    </a:lnTo>
                    <a:lnTo>
                      <a:pt x="1840" y="2291"/>
                    </a:lnTo>
                    <a:moveTo>
                      <a:pt x="1840" y="2237"/>
                    </a:moveTo>
                    <a:lnTo>
                      <a:pt x="1840" y="2237"/>
                    </a:lnTo>
                    <a:lnTo>
                      <a:pt x="1840" y="2224"/>
                    </a:lnTo>
                    <a:moveTo>
                      <a:pt x="1840" y="2171"/>
                    </a:moveTo>
                    <a:lnTo>
                      <a:pt x="1840" y="2171"/>
                    </a:lnTo>
                    <a:lnTo>
                      <a:pt x="1840" y="2157"/>
                    </a:lnTo>
                    <a:moveTo>
                      <a:pt x="1840" y="2104"/>
                    </a:moveTo>
                    <a:lnTo>
                      <a:pt x="1840" y="2104"/>
                    </a:lnTo>
                    <a:lnTo>
                      <a:pt x="1840" y="2091"/>
                    </a:lnTo>
                    <a:moveTo>
                      <a:pt x="1840" y="2037"/>
                    </a:moveTo>
                    <a:lnTo>
                      <a:pt x="1840" y="2037"/>
                    </a:lnTo>
                    <a:lnTo>
                      <a:pt x="1840" y="2024"/>
                    </a:lnTo>
                    <a:moveTo>
                      <a:pt x="1840" y="1971"/>
                    </a:moveTo>
                    <a:lnTo>
                      <a:pt x="1840" y="1971"/>
                    </a:lnTo>
                    <a:lnTo>
                      <a:pt x="1840" y="1957"/>
                    </a:lnTo>
                    <a:moveTo>
                      <a:pt x="1840" y="1904"/>
                    </a:moveTo>
                    <a:lnTo>
                      <a:pt x="1840" y="1904"/>
                    </a:lnTo>
                    <a:lnTo>
                      <a:pt x="1840" y="1891"/>
                    </a:lnTo>
                    <a:moveTo>
                      <a:pt x="1840" y="1837"/>
                    </a:moveTo>
                    <a:lnTo>
                      <a:pt x="1840" y="1837"/>
                    </a:lnTo>
                    <a:lnTo>
                      <a:pt x="1840" y="1824"/>
                    </a:lnTo>
                    <a:moveTo>
                      <a:pt x="1840" y="1771"/>
                    </a:moveTo>
                    <a:lnTo>
                      <a:pt x="1840" y="1771"/>
                    </a:lnTo>
                    <a:lnTo>
                      <a:pt x="1840" y="1757"/>
                    </a:lnTo>
                    <a:moveTo>
                      <a:pt x="1840" y="1704"/>
                    </a:moveTo>
                    <a:lnTo>
                      <a:pt x="1840" y="1704"/>
                    </a:lnTo>
                    <a:lnTo>
                      <a:pt x="1840" y="1691"/>
                    </a:lnTo>
                    <a:moveTo>
                      <a:pt x="1840" y="1637"/>
                    </a:moveTo>
                    <a:lnTo>
                      <a:pt x="1840" y="1637"/>
                    </a:lnTo>
                    <a:lnTo>
                      <a:pt x="1840" y="1624"/>
                    </a:lnTo>
                    <a:moveTo>
                      <a:pt x="1840" y="1571"/>
                    </a:moveTo>
                    <a:lnTo>
                      <a:pt x="1840" y="1571"/>
                    </a:lnTo>
                    <a:lnTo>
                      <a:pt x="1840" y="1557"/>
                    </a:lnTo>
                    <a:moveTo>
                      <a:pt x="1840" y="1504"/>
                    </a:moveTo>
                    <a:lnTo>
                      <a:pt x="1840" y="1504"/>
                    </a:lnTo>
                    <a:lnTo>
                      <a:pt x="1840" y="1491"/>
                    </a:lnTo>
                    <a:moveTo>
                      <a:pt x="1840" y="1437"/>
                    </a:moveTo>
                    <a:lnTo>
                      <a:pt x="1840" y="1437"/>
                    </a:lnTo>
                    <a:lnTo>
                      <a:pt x="1840" y="1424"/>
                    </a:lnTo>
                    <a:moveTo>
                      <a:pt x="1840" y="1371"/>
                    </a:moveTo>
                    <a:lnTo>
                      <a:pt x="1840" y="1371"/>
                    </a:lnTo>
                    <a:lnTo>
                      <a:pt x="1840" y="1357"/>
                    </a:lnTo>
                    <a:moveTo>
                      <a:pt x="1840" y="1304"/>
                    </a:moveTo>
                    <a:lnTo>
                      <a:pt x="1840" y="1304"/>
                    </a:lnTo>
                    <a:lnTo>
                      <a:pt x="1840" y="1291"/>
                    </a:lnTo>
                    <a:moveTo>
                      <a:pt x="1840" y="1237"/>
                    </a:moveTo>
                    <a:lnTo>
                      <a:pt x="1840" y="1237"/>
                    </a:lnTo>
                    <a:lnTo>
                      <a:pt x="1840" y="1224"/>
                    </a:lnTo>
                    <a:moveTo>
                      <a:pt x="1840" y="1171"/>
                    </a:moveTo>
                    <a:lnTo>
                      <a:pt x="1840" y="1171"/>
                    </a:lnTo>
                    <a:lnTo>
                      <a:pt x="1840" y="1157"/>
                    </a:lnTo>
                    <a:moveTo>
                      <a:pt x="1840" y="1104"/>
                    </a:moveTo>
                    <a:lnTo>
                      <a:pt x="1840" y="1104"/>
                    </a:lnTo>
                    <a:lnTo>
                      <a:pt x="1840" y="1091"/>
                    </a:lnTo>
                    <a:moveTo>
                      <a:pt x="1840" y="1037"/>
                    </a:moveTo>
                    <a:lnTo>
                      <a:pt x="1840" y="1037"/>
                    </a:lnTo>
                    <a:lnTo>
                      <a:pt x="1840" y="1024"/>
                    </a:lnTo>
                    <a:moveTo>
                      <a:pt x="1840" y="971"/>
                    </a:moveTo>
                    <a:lnTo>
                      <a:pt x="1840" y="971"/>
                    </a:lnTo>
                    <a:lnTo>
                      <a:pt x="1840" y="957"/>
                    </a:lnTo>
                    <a:moveTo>
                      <a:pt x="1840" y="904"/>
                    </a:moveTo>
                    <a:lnTo>
                      <a:pt x="1840" y="904"/>
                    </a:lnTo>
                    <a:lnTo>
                      <a:pt x="1840" y="891"/>
                    </a:lnTo>
                    <a:moveTo>
                      <a:pt x="1840" y="837"/>
                    </a:moveTo>
                    <a:lnTo>
                      <a:pt x="1840" y="837"/>
                    </a:lnTo>
                    <a:lnTo>
                      <a:pt x="1840" y="824"/>
                    </a:lnTo>
                    <a:moveTo>
                      <a:pt x="1840" y="771"/>
                    </a:moveTo>
                    <a:lnTo>
                      <a:pt x="1840" y="771"/>
                    </a:lnTo>
                    <a:lnTo>
                      <a:pt x="1840" y="757"/>
                    </a:lnTo>
                    <a:moveTo>
                      <a:pt x="1840" y="704"/>
                    </a:moveTo>
                    <a:lnTo>
                      <a:pt x="1840" y="704"/>
                    </a:lnTo>
                    <a:lnTo>
                      <a:pt x="1840" y="691"/>
                    </a:lnTo>
                    <a:moveTo>
                      <a:pt x="1840" y="637"/>
                    </a:moveTo>
                    <a:lnTo>
                      <a:pt x="1840" y="637"/>
                    </a:lnTo>
                    <a:lnTo>
                      <a:pt x="1840" y="624"/>
                    </a:lnTo>
                    <a:moveTo>
                      <a:pt x="1840" y="571"/>
                    </a:moveTo>
                    <a:lnTo>
                      <a:pt x="1840" y="571"/>
                    </a:lnTo>
                    <a:lnTo>
                      <a:pt x="1840" y="557"/>
                    </a:lnTo>
                    <a:moveTo>
                      <a:pt x="1840" y="504"/>
                    </a:moveTo>
                    <a:lnTo>
                      <a:pt x="1840" y="504"/>
                    </a:lnTo>
                    <a:lnTo>
                      <a:pt x="1840" y="491"/>
                    </a:lnTo>
                    <a:moveTo>
                      <a:pt x="1840" y="437"/>
                    </a:moveTo>
                    <a:lnTo>
                      <a:pt x="1840" y="437"/>
                    </a:lnTo>
                    <a:lnTo>
                      <a:pt x="1840" y="424"/>
                    </a:lnTo>
                    <a:moveTo>
                      <a:pt x="1840" y="371"/>
                    </a:moveTo>
                    <a:lnTo>
                      <a:pt x="1840" y="371"/>
                    </a:lnTo>
                    <a:lnTo>
                      <a:pt x="1840" y="357"/>
                    </a:lnTo>
                    <a:moveTo>
                      <a:pt x="1840" y="304"/>
                    </a:moveTo>
                    <a:lnTo>
                      <a:pt x="1840" y="304"/>
                    </a:lnTo>
                    <a:lnTo>
                      <a:pt x="1840" y="291"/>
                    </a:lnTo>
                    <a:moveTo>
                      <a:pt x="1840" y="237"/>
                    </a:moveTo>
                    <a:lnTo>
                      <a:pt x="1840" y="237"/>
                    </a:lnTo>
                    <a:lnTo>
                      <a:pt x="1840" y="224"/>
                    </a:lnTo>
                    <a:moveTo>
                      <a:pt x="1840" y="171"/>
                    </a:moveTo>
                    <a:lnTo>
                      <a:pt x="1840" y="171"/>
                    </a:lnTo>
                    <a:lnTo>
                      <a:pt x="1840" y="157"/>
                    </a:lnTo>
                    <a:moveTo>
                      <a:pt x="1840" y="104"/>
                    </a:moveTo>
                    <a:lnTo>
                      <a:pt x="1840" y="104"/>
                    </a:lnTo>
                    <a:lnTo>
                      <a:pt x="1840" y="91"/>
                    </a:lnTo>
                    <a:moveTo>
                      <a:pt x="1840" y="37"/>
                    </a:moveTo>
                    <a:lnTo>
                      <a:pt x="1840" y="37"/>
                    </a:lnTo>
                    <a:lnTo>
                      <a:pt x="1840" y="24"/>
                    </a:lnTo>
                    <a:moveTo>
                      <a:pt x="2103" y="5104"/>
                    </a:moveTo>
                    <a:lnTo>
                      <a:pt x="2103" y="5104"/>
                    </a:lnTo>
                    <a:lnTo>
                      <a:pt x="2103" y="5091"/>
                    </a:lnTo>
                    <a:moveTo>
                      <a:pt x="2103" y="5037"/>
                    </a:moveTo>
                    <a:lnTo>
                      <a:pt x="2103" y="5037"/>
                    </a:lnTo>
                    <a:lnTo>
                      <a:pt x="2103" y="5024"/>
                    </a:lnTo>
                    <a:moveTo>
                      <a:pt x="2103" y="4971"/>
                    </a:moveTo>
                    <a:lnTo>
                      <a:pt x="2103" y="4971"/>
                    </a:lnTo>
                    <a:lnTo>
                      <a:pt x="2103" y="4957"/>
                    </a:lnTo>
                    <a:moveTo>
                      <a:pt x="2103" y="4904"/>
                    </a:moveTo>
                    <a:lnTo>
                      <a:pt x="2103" y="4904"/>
                    </a:lnTo>
                    <a:lnTo>
                      <a:pt x="2103" y="4891"/>
                    </a:lnTo>
                    <a:moveTo>
                      <a:pt x="2103" y="4837"/>
                    </a:moveTo>
                    <a:lnTo>
                      <a:pt x="2103" y="4837"/>
                    </a:lnTo>
                    <a:lnTo>
                      <a:pt x="2103" y="4824"/>
                    </a:lnTo>
                    <a:moveTo>
                      <a:pt x="2103" y="4771"/>
                    </a:moveTo>
                    <a:lnTo>
                      <a:pt x="2103" y="4771"/>
                    </a:lnTo>
                    <a:lnTo>
                      <a:pt x="2103" y="4757"/>
                    </a:lnTo>
                    <a:moveTo>
                      <a:pt x="2103" y="4704"/>
                    </a:moveTo>
                    <a:lnTo>
                      <a:pt x="2103" y="4704"/>
                    </a:lnTo>
                    <a:lnTo>
                      <a:pt x="2103" y="4691"/>
                    </a:lnTo>
                    <a:moveTo>
                      <a:pt x="2103" y="4637"/>
                    </a:moveTo>
                    <a:lnTo>
                      <a:pt x="2103" y="4637"/>
                    </a:lnTo>
                    <a:lnTo>
                      <a:pt x="2103" y="4624"/>
                    </a:lnTo>
                    <a:moveTo>
                      <a:pt x="2103" y="4571"/>
                    </a:moveTo>
                    <a:lnTo>
                      <a:pt x="2103" y="4571"/>
                    </a:lnTo>
                    <a:lnTo>
                      <a:pt x="2103" y="4557"/>
                    </a:lnTo>
                    <a:moveTo>
                      <a:pt x="2103" y="4504"/>
                    </a:moveTo>
                    <a:lnTo>
                      <a:pt x="2103" y="4504"/>
                    </a:lnTo>
                    <a:lnTo>
                      <a:pt x="2103" y="4491"/>
                    </a:lnTo>
                    <a:moveTo>
                      <a:pt x="2103" y="4437"/>
                    </a:moveTo>
                    <a:lnTo>
                      <a:pt x="2103" y="4437"/>
                    </a:lnTo>
                    <a:lnTo>
                      <a:pt x="2103" y="4424"/>
                    </a:lnTo>
                    <a:moveTo>
                      <a:pt x="2103" y="4371"/>
                    </a:moveTo>
                    <a:lnTo>
                      <a:pt x="2103" y="4371"/>
                    </a:lnTo>
                    <a:lnTo>
                      <a:pt x="2103" y="4357"/>
                    </a:lnTo>
                    <a:moveTo>
                      <a:pt x="2103" y="4304"/>
                    </a:moveTo>
                    <a:lnTo>
                      <a:pt x="2103" y="4304"/>
                    </a:lnTo>
                    <a:lnTo>
                      <a:pt x="2103" y="4291"/>
                    </a:lnTo>
                    <a:moveTo>
                      <a:pt x="2103" y="4237"/>
                    </a:moveTo>
                    <a:lnTo>
                      <a:pt x="2103" y="4237"/>
                    </a:lnTo>
                    <a:lnTo>
                      <a:pt x="2103" y="4224"/>
                    </a:lnTo>
                    <a:moveTo>
                      <a:pt x="2103" y="4171"/>
                    </a:moveTo>
                    <a:lnTo>
                      <a:pt x="2103" y="4171"/>
                    </a:lnTo>
                    <a:lnTo>
                      <a:pt x="2103" y="4157"/>
                    </a:lnTo>
                    <a:moveTo>
                      <a:pt x="2103" y="4104"/>
                    </a:moveTo>
                    <a:lnTo>
                      <a:pt x="2103" y="4104"/>
                    </a:lnTo>
                    <a:lnTo>
                      <a:pt x="2103" y="4091"/>
                    </a:lnTo>
                    <a:moveTo>
                      <a:pt x="2103" y="4037"/>
                    </a:moveTo>
                    <a:lnTo>
                      <a:pt x="2103" y="4037"/>
                    </a:lnTo>
                    <a:lnTo>
                      <a:pt x="2103" y="4024"/>
                    </a:lnTo>
                    <a:moveTo>
                      <a:pt x="2103" y="3971"/>
                    </a:moveTo>
                    <a:lnTo>
                      <a:pt x="2103" y="3971"/>
                    </a:lnTo>
                    <a:lnTo>
                      <a:pt x="2103" y="3957"/>
                    </a:lnTo>
                    <a:moveTo>
                      <a:pt x="2103" y="3904"/>
                    </a:moveTo>
                    <a:lnTo>
                      <a:pt x="2103" y="3904"/>
                    </a:lnTo>
                    <a:lnTo>
                      <a:pt x="2103" y="3891"/>
                    </a:lnTo>
                    <a:moveTo>
                      <a:pt x="2103" y="3837"/>
                    </a:moveTo>
                    <a:lnTo>
                      <a:pt x="2103" y="3837"/>
                    </a:lnTo>
                    <a:lnTo>
                      <a:pt x="2103" y="3824"/>
                    </a:lnTo>
                    <a:moveTo>
                      <a:pt x="2103" y="3771"/>
                    </a:moveTo>
                    <a:lnTo>
                      <a:pt x="2103" y="3771"/>
                    </a:lnTo>
                    <a:lnTo>
                      <a:pt x="2103" y="3757"/>
                    </a:lnTo>
                    <a:moveTo>
                      <a:pt x="2103" y="3704"/>
                    </a:moveTo>
                    <a:lnTo>
                      <a:pt x="2103" y="3704"/>
                    </a:lnTo>
                    <a:lnTo>
                      <a:pt x="2103" y="3691"/>
                    </a:lnTo>
                    <a:moveTo>
                      <a:pt x="2103" y="3637"/>
                    </a:moveTo>
                    <a:lnTo>
                      <a:pt x="2103" y="3637"/>
                    </a:lnTo>
                    <a:lnTo>
                      <a:pt x="2103" y="3624"/>
                    </a:lnTo>
                    <a:moveTo>
                      <a:pt x="2103" y="3571"/>
                    </a:moveTo>
                    <a:lnTo>
                      <a:pt x="2103" y="3571"/>
                    </a:lnTo>
                    <a:lnTo>
                      <a:pt x="2103" y="3557"/>
                    </a:lnTo>
                    <a:moveTo>
                      <a:pt x="2103" y="3504"/>
                    </a:moveTo>
                    <a:lnTo>
                      <a:pt x="2103" y="3504"/>
                    </a:lnTo>
                    <a:lnTo>
                      <a:pt x="2103" y="3491"/>
                    </a:lnTo>
                    <a:moveTo>
                      <a:pt x="2103" y="3437"/>
                    </a:moveTo>
                    <a:lnTo>
                      <a:pt x="2103" y="3437"/>
                    </a:lnTo>
                    <a:lnTo>
                      <a:pt x="2103" y="3424"/>
                    </a:lnTo>
                    <a:moveTo>
                      <a:pt x="2103" y="3371"/>
                    </a:moveTo>
                    <a:lnTo>
                      <a:pt x="2103" y="3371"/>
                    </a:lnTo>
                    <a:lnTo>
                      <a:pt x="2103" y="3357"/>
                    </a:lnTo>
                    <a:moveTo>
                      <a:pt x="2103" y="3304"/>
                    </a:moveTo>
                    <a:lnTo>
                      <a:pt x="2103" y="3304"/>
                    </a:lnTo>
                    <a:lnTo>
                      <a:pt x="2103" y="3291"/>
                    </a:lnTo>
                    <a:moveTo>
                      <a:pt x="2103" y="3237"/>
                    </a:moveTo>
                    <a:lnTo>
                      <a:pt x="2103" y="3237"/>
                    </a:lnTo>
                    <a:lnTo>
                      <a:pt x="2103" y="3224"/>
                    </a:lnTo>
                    <a:moveTo>
                      <a:pt x="2103" y="3171"/>
                    </a:moveTo>
                    <a:lnTo>
                      <a:pt x="2103" y="3171"/>
                    </a:lnTo>
                    <a:lnTo>
                      <a:pt x="2103" y="3157"/>
                    </a:lnTo>
                    <a:moveTo>
                      <a:pt x="2103" y="3104"/>
                    </a:moveTo>
                    <a:lnTo>
                      <a:pt x="2103" y="3104"/>
                    </a:lnTo>
                    <a:lnTo>
                      <a:pt x="2103" y="3091"/>
                    </a:lnTo>
                    <a:moveTo>
                      <a:pt x="2103" y="3037"/>
                    </a:moveTo>
                    <a:lnTo>
                      <a:pt x="2103" y="3037"/>
                    </a:lnTo>
                    <a:lnTo>
                      <a:pt x="2103" y="3024"/>
                    </a:lnTo>
                    <a:moveTo>
                      <a:pt x="2103" y="2971"/>
                    </a:moveTo>
                    <a:lnTo>
                      <a:pt x="2103" y="2971"/>
                    </a:lnTo>
                    <a:lnTo>
                      <a:pt x="2103" y="2957"/>
                    </a:lnTo>
                    <a:moveTo>
                      <a:pt x="2103" y="2904"/>
                    </a:moveTo>
                    <a:lnTo>
                      <a:pt x="2103" y="2904"/>
                    </a:lnTo>
                    <a:lnTo>
                      <a:pt x="2103" y="2891"/>
                    </a:lnTo>
                    <a:moveTo>
                      <a:pt x="2103" y="2837"/>
                    </a:moveTo>
                    <a:lnTo>
                      <a:pt x="2103" y="2837"/>
                    </a:lnTo>
                    <a:lnTo>
                      <a:pt x="2103" y="2824"/>
                    </a:lnTo>
                    <a:moveTo>
                      <a:pt x="2103" y="2771"/>
                    </a:moveTo>
                    <a:lnTo>
                      <a:pt x="2103" y="2771"/>
                    </a:lnTo>
                    <a:lnTo>
                      <a:pt x="2103" y="2757"/>
                    </a:lnTo>
                    <a:moveTo>
                      <a:pt x="2103" y="2704"/>
                    </a:moveTo>
                    <a:lnTo>
                      <a:pt x="2103" y="2704"/>
                    </a:lnTo>
                    <a:lnTo>
                      <a:pt x="2103" y="2691"/>
                    </a:lnTo>
                    <a:moveTo>
                      <a:pt x="2103" y="2637"/>
                    </a:moveTo>
                    <a:lnTo>
                      <a:pt x="2103" y="2637"/>
                    </a:lnTo>
                    <a:lnTo>
                      <a:pt x="2103" y="2624"/>
                    </a:lnTo>
                    <a:moveTo>
                      <a:pt x="2103" y="2571"/>
                    </a:moveTo>
                    <a:lnTo>
                      <a:pt x="2103" y="2571"/>
                    </a:lnTo>
                    <a:lnTo>
                      <a:pt x="2103" y="2557"/>
                    </a:lnTo>
                    <a:moveTo>
                      <a:pt x="2103" y="2504"/>
                    </a:moveTo>
                    <a:lnTo>
                      <a:pt x="2103" y="2504"/>
                    </a:lnTo>
                    <a:lnTo>
                      <a:pt x="2103" y="2491"/>
                    </a:lnTo>
                    <a:moveTo>
                      <a:pt x="2103" y="2437"/>
                    </a:moveTo>
                    <a:lnTo>
                      <a:pt x="2103" y="2437"/>
                    </a:lnTo>
                    <a:lnTo>
                      <a:pt x="2103" y="2424"/>
                    </a:lnTo>
                    <a:moveTo>
                      <a:pt x="2103" y="2371"/>
                    </a:moveTo>
                    <a:lnTo>
                      <a:pt x="2103" y="2371"/>
                    </a:lnTo>
                    <a:lnTo>
                      <a:pt x="2103" y="2357"/>
                    </a:lnTo>
                    <a:moveTo>
                      <a:pt x="2103" y="2304"/>
                    </a:moveTo>
                    <a:lnTo>
                      <a:pt x="2103" y="2304"/>
                    </a:lnTo>
                    <a:lnTo>
                      <a:pt x="2103" y="2291"/>
                    </a:lnTo>
                    <a:moveTo>
                      <a:pt x="2103" y="2237"/>
                    </a:moveTo>
                    <a:lnTo>
                      <a:pt x="2103" y="2237"/>
                    </a:lnTo>
                    <a:lnTo>
                      <a:pt x="2103" y="2224"/>
                    </a:lnTo>
                    <a:moveTo>
                      <a:pt x="2103" y="2171"/>
                    </a:moveTo>
                    <a:lnTo>
                      <a:pt x="2103" y="2171"/>
                    </a:lnTo>
                    <a:lnTo>
                      <a:pt x="2103" y="2157"/>
                    </a:lnTo>
                    <a:moveTo>
                      <a:pt x="2103" y="2104"/>
                    </a:moveTo>
                    <a:lnTo>
                      <a:pt x="2103" y="2104"/>
                    </a:lnTo>
                    <a:lnTo>
                      <a:pt x="2103" y="2091"/>
                    </a:lnTo>
                    <a:moveTo>
                      <a:pt x="2103" y="2037"/>
                    </a:moveTo>
                    <a:lnTo>
                      <a:pt x="2103" y="2037"/>
                    </a:lnTo>
                    <a:lnTo>
                      <a:pt x="2103" y="2024"/>
                    </a:lnTo>
                    <a:moveTo>
                      <a:pt x="2103" y="1971"/>
                    </a:moveTo>
                    <a:lnTo>
                      <a:pt x="2103" y="1971"/>
                    </a:lnTo>
                    <a:lnTo>
                      <a:pt x="2103" y="1957"/>
                    </a:lnTo>
                    <a:moveTo>
                      <a:pt x="2103" y="1904"/>
                    </a:moveTo>
                    <a:lnTo>
                      <a:pt x="2103" y="1904"/>
                    </a:lnTo>
                    <a:lnTo>
                      <a:pt x="2103" y="1891"/>
                    </a:lnTo>
                    <a:moveTo>
                      <a:pt x="2103" y="1837"/>
                    </a:moveTo>
                    <a:lnTo>
                      <a:pt x="2103" y="1837"/>
                    </a:lnTo>
                    <a:lnTo>
                      <a:pt x="2103" y="1824"/>
                    </a:lnTo>
                    <a:moveTo>
                      <a:pt x="2103" y="1771"/>
                    </a:moveTo>
                    <a:lnTo>
                      <a:pt x="2103" y="1771"/>
                    </a:lnTo>
                    <a:lnTo>
                      <a:pt x="2103" y="1757"/>
                    </a:lnTo>
                    <a:moveTo>
                      <a:pt x="2103" y="1704"/>
                    </a:moveTo>
                    <a:lnTo>
                      <a:pt x="2103" y="1704"/>
                    </a:lnTo>
                    <a:lnTo>
                      <a:pt x="2103" y="1691"/>
                    </a:lnTo>
                    <a:moveTo>
                      <a:pt x="2103" y="1637"/>
                    </a:moveTo>
                    <a:lnTo>
                      <a:pt x="2103" y="1637"/>
                    </a:lnTo>
                    <a:lnTo>
                      <a:pt x="2103" y="1624"/>
                    </a:lnTo>
                    <a:moveTo>
                      <a:pt x="2103" y="1571"/>
                    </a:moveTo>
                    <a:lnTo>
                      <a:pt x="2103" y="1571"/>
                    </a:lnTo>
                    <a:lnTo>
                      <a:pt x="2103" y="1557"/>
                    </a:lnTo>
                    <a:moveTo>
                      <a:pt x="2103" y="1504"/>
                    </a:moveTo>
                    <a:lnTo>
                      <a:pt x="2103" y="1504"/>
                    </a:lnTo>
                    <a:lnTo>
                      <a:pt x="2103" y="1491"/>
                    </a:lnTo>
                    <a:moveTo>
                      <a:pt x="2103" y="1437"/>
                    </a:moveTo>
                    <a:lnTo>
                      <a:pt x="2103" y="1437"/>
                    </a:lnTo>
                    <a:lnTo>
                      <a:pt x="2103" y="1424"/>
                    </a:lnTo>
                    <a:moveTo>
                      <a:pt x="2103" y="1371"/>
                    </a:moveTo>
                    <a:lnTo>
                      <a:pt x="2103" y="1371"/>
                    </a:lnTo>
                    <a:lnTo>
                      <a:pt x="2103" y="1357"/>
                    </a:lnTo>
                    <a:moveTo>
                      <a:pt x="2103" y="1304"/>
                    </a:moveTo>
                    <a:lnTo>
                      <a:pt x="2103" y="1304"/>
                    </a:lnTo>
                    <a:lnTo>
                      <a:pt x="2103" y="1291"/>
                    </a:lnTo>
                    <a:moveTo>
                      <a:pt x="2103" y="1237"/>
                    </a:moveTo>
                    <a:lnTo>
                      <a:pt x="2103" y="1237"/>
                    </a:lnTo>
                    <a:lnTo>
                      <a:pt x="2103" y="1224"/>
                    </a:lnTo>
                    <a:moveTo>
                      <a:pt x="2103" y="1171"/>
                    </a:moveTo>
                    <a:lnTo>
                      <a:pt x="2103" y="1171"/>
                    </a:lnTo>
                    <a:lnTo>
                      <a:pt x="2103" y="1157"/>
                    </a:lnTo>
                    <a:moveTo>
                      <a:pt x="2103" y="1104"/>
                    </a:moveTo>
                    <a:lnTo>
                      <a:pt x="2103" y="1104"/>
                    </a:lnTo>
                    <a:lnTo>
                      <a:pt x="2103" y="1091"/>
                    </a:lnTo>
                    <a:moveTo>
                      <a:pt x="2103" y="1037"/>
                    </a:moveTo>
                    <a:lnTo>
                      <a:pt x="2103" y="1037"/>
                    </a:lnTo>
                    <a:lnTo>
                      <a:pt x="2103" y="1024"/>
                    </a:lnTo>
                    <a:moveTo>
                      <a:pt x="2103" y="971"/>
                    </a:moveTo>
                    <a:lnTo>
                      <a:pt x="2103" y="971"/>
                    </a:lnTo>
                    <a:lnTo>
                      <a:pt x="2103" y="957"/>
                    </a:lnTo>
                    <a:moveTo>
                      <a:pt x="2103" y="904"/>
                    </a:moveTo>
                    <a:lnTo>
                      <a:pt x="2103" y="904"/>
                    </a:lnTo>
                    <a:lnTo>
                      <a:pt x="2103" y="891"/>
                    </a:lnTo>
                    <a:moveTo>
                      <a:pt x="2103" y="837"/>
                    </a:moveTo>
                    <a:lnTo>
                      <a:pt x="2103" y="837"/>
                    </a:lnTo>
                    <a:lnTo>
                      <a:pt x="2103" y="824"/>
                    </a:lnTo>
                    <a:moveTo>
                      <a:pt x="2103" y="771"/>
                    </a:moveTo>
                    <a:lnTo>
                      <a:pt x="2103" y="771"/>
                    </a:lnTo>
                    <a:lnTo>
                      <a:pt x="2103" y="757"/>
                    </a:lnTo>
                    <a:moveTo>
                      <a:pt x="2103" y="704"/>
                    </a:moveTo>
                    <a:lnTo>
                      <a:pt x="2103" y="704"/>
                    </a:lnTo>
                    <a:lnTo>
                      <a:pt x="2103" y="691"/>
                    </a:lnTo>
                    <a:moveTo>
                      <a:pt x="2103" y="637"/>
                    </a:moveTo>
                    <a:lnTo>
                      <a:pt x="2103" y="637"/>
                    </a:lnTo>
                    <a:lnTo>
                      <a:pt x="2103" y="624"/>
                    </a:lnTo>
                    <a:moveTo>
                      <a:pt x="2103" y="571"/>
                    </a:moveTo>
                    <a:lnTo>
                      <a:pt x="2103" y="571"/>
                    </a:lnTo>
                    <a:lnTo>
                      <a:pt x="2103" y="557"/>
                    </a:lnTo>
                    <a:moveTo>
                      <a:pt x="2103" y="504"/>
                    </a:moveTo>
                    <a:lnTo>
                      <a:pt x="2103" y="504"/>
                    </a:lnTo>
                    <a:lnTo>
                      <a:pt x="2103" y="491"/>
                    </a:lnTo>
                    <a:moveTo>
                      <a:pt x="2103" y="437"/>
                    </a:moveTo>
                    <a:lnTo>
                      <a:pt x="2103" y="437"/>
                    </a:lnTo>
                    <a:lnTo>
                      <a:pt x="2103" y="424"/>
                    </a:lnTo>
                    <a:moveTo>
                      <a:pt x="2103" y="371"/>
                    </a:moveTo>
                    <a:lnTo>
                      <a:pt x="2103" y="371"/>
                    </a:lnTo>
                    <a:lnTo>
                      <a:pt x="2103" y="357"/>
                    </a:lnTo>
                    <a:moveTo>
                      <a:pt x="2103" y="304"/>
                    </a:moveTo>
                    <a:lnTo>
                      <a:pt x="2103" y="304"/>
                    </a:lnTo>
                    <a:lnTo>
                      <a:pt x="2103" y="291"/>
                    </a:lnTo>
                    <a:moveTo>
                      <a:pt x="2103" y="237"/>
                    </a:moveTo>
                    <a:lnTo>
                      <a:pt x="2103" y="237"/>
                    </a:lnTo>
                    <a:lnTo>
                      <a:pt x="2103" y="224"/>
                    </a:lnTo>
                    <a:moveTo>
                      <a:pt x="2103" y="171"/>
                    </a:moveTo>
                    <a:lnTo>
                      <a:pt x="2103" y="171"/>
                    </a:lnTo>
                    <a:lnTo>
                      <a:pt x="2103" y="157"/>
                    </a:lnTo>
                    <a:moveTo>
                      <a:pt x="2103" y="104"/>
                    </a:moveTo>
                    <a:lnTo>
                      <a:pt x="2103" y="104"/>
                    </a:lnTo>
                    <a:lnTo>
                      <a:pt x="2103" y="91"/>
                    </a:lnTo>
                    <a:moveTo>
                      <a:pt x="2103" y="37"/>
                    </a:moveTo>
                    <a:lnTo>
                      <a:pt x="2103" y="37"/>
                    </a:lnTo>
                    <a:lnTo>
                      <a:pt x="2103" y="24"/>
                    </a:lnTo>
                    <a:moveTo>
                      <a:pt x="2366" y="5104"/>
                    </a:moveTo>
                    <a:lnTo>
                      <a:pt x="2366" y="5104"/>
                    </a:lnTo>
                    <a:lnTo>
                      <a:pt x="2366" y="5091"/>
                    </a:lnTo>
                    <a:moveTo>
                      <a:pt x="2366" y="5037"/>
                    </a:moveTo>
                    <a:lnTo>
                      <a:pt x="2366" y="5037"/>
                    </a:lnTo>
                    <a:lnTo>
                      <a:pt x="2366" y="5024"/>
                    </a:lnTo>
                    <a:moveTo>
                      <a:pt x="2366" y="4971"/>
                    </a:moveTo>
                    <a:lnTo>
                      <a:pt x="2366" y="4971"/>
                    </a:lnTo>
                    <a:lnTo>
                      <a:pt x="2366" y="4957"/>
                    </a:lnTo>
                    <a:moveTo>
                      <a:pt x="2366" y="4904"/>
                    </a:moveTo>
                    <a:lnTo>
                      <a:pt x="2366" y="4904"/>
                    </a:lnTo>
                    <a:lnTo>
                      <a:pt x="2366" y="4891"/>
                    </a:lnTo>
                    <a:moveTo>
                      <a:pt x="2366" y="4837"/>
                    </a:moveTo>
                    <a:lnTo>
                      <a:pt x="2366" y="4837"/>
                    </a:lnTo>
                    <a:lnTo>
                      <a:pt x="2366" y="4824"/>
                    </a:lnTo>
                    <a:moveTo>
                      <a:pt x="2366" y="4771"/>
                    </a:moveTo>
                    <a:lnTo>
                      <a:pt x="2366" y="4771"/>
                    </a:lnTo>
                    <a:lnTo>
                      <a:pt x="2366" y="4757"/>
                    </a:lnTo>
                    <a:moveTo>
                      <a:pt x="2366" y="4704"/>
                    </a:moveTo>
                    <a:lnTo>
                      <a:pt x="2366" y="4704"/>
                    </a:lnTo>
                    <a:lnTo>
                      <a:pt x="2366" y="4691"/>
                    </a:lnTo>
                    <a:moveTo>
                      <a:pt x="2366" y="4637"/>
                    </a:moveTo>
                    <a:lnTo>
                      <a:pt x="2366" y="4637"/>
                    </a:lnTo>
                    <a:lnTo>
                      <a:pt x="2366" y="4624"/>
                    </a:lnTo>
                    <a:moveTo>
                      <a:pt x="2366" y="4571"/>
                    </a:moveTo>
                    <a:lnTo>
                      <a:pt x="2366" y="4571"/>
                    </a:lnTo>
                    <a:lnTo>
                      <a:pt x="2366" y="4557"/>
                    </a:lnTo>
                    <a:moveTo>
                      <a:pt x="2366" y="4504"/>
                    </a:moveTo>
                    <a:lnTo>
                      <a:pt x="2366" y="4504"/>
                    </a:lnTo>
                    <a:lnTo>
                      <a:pt x="2366" y="4491"/>
                    </a:lnTo>
                    <a:moveTo>
                      <a:pt x="2366" y="4437"/>
                    </a:moveTo>
                    <a:lnTo>
                      <a:pt x="2366" y="4437"/>
                    </a:lnTo>
                    <a:lnTo>
                      <a:pt x="2366" y="4424"/>
                    </a:lnTo>
                    <a:moveTo>
                      <a:pt x="2366" y="4371"/>
                    </a:moveTo>
                    <a:lnTo>
                      <a:pt x="2366" y="4371"/>
                    </a:lnTo>
                    <a:lnTo>
                      <a:pt x="2366" y="4357"/>
                    </a:lnTo>
                    <a:moveTo>
                      <a:pt x="2366" y="4304"/>
                    </a:moveTo>
                    <a:lnTo>
                      <a:pt x="2366" y="4304"/>
                    </a:lnTo>
                    <a:lnTo>
                      <a:pt x="2366" y="4291"/>
                    </a:lnTo>
                    <a:moveTo>
                      <a:pt x="2366" y="4237"/>
                    </a:moveTo>
                    <a:lnTo>
                      <a:pt x="2366" y="4237"/>
                    </a:lnTo>
                    <a:lnTo>
                      <a:pt x="2366" y="4224"/>
                    </a:lnTo>
                    <a:moveTo>
                      <a:pt x="2366" y="4171"/>
                    </a:moveTo>
                    <a:lnTo>
                      <a:pt x="2366" y="4171"/>
                    </a:lnTo>
                    <a:lnTo>
                      <a:pt x="2366" y="4157"/>
                    </a:lnTo>
                    <a:moveTo>
                      <a:pt x="2366" y="4104"/>
                    </a:moveTo>
                    <a:lnTo>
                      <a:pt x="2366" y="4104"/>
                    </a:lnTo>
                    <a:lnTo>
                      <a:pt x="2366" y="4091"/>
                    </a:lnTo>
                    <a:moveTo>
                      <a:pt x="2366" y="4037"/>
                    </a:moveTo>
                    <a:lnTo>
                      <a:pt x="2366" y="4037"/>
                    </a:lnTo>
                    <a:lnTo>
                      <a:pt x="2366" y="4024"/>
                    </a:lnTo>
                    <a:moveTo>
                      <a:pt x="2366" y="3971"/>
                    </a:moveTo>
                    <a:lnTo>
                      <a:pt x="2366" y="3971"/>
                    </a:lnTo>
                    <a:lnTo>
                      <a:pt x="2366" y="3957"/>
                    </a:lnTo>
                    <a:moveTo>
                      <a:pt x="2366" y="3904"/>
                    </a:moveTo>
                    <a:lnTo>
                      <a:pt x="2366" y="3904"/>
                    </a:lnTo>
                    <a:lnTo>
                      <a:pt x="2366" y="3891"/>
                    </a:lnTo>
                    <a:moveTo>
                      <a:pt x="2366" y="3837"/>
                    </a:moveTo>
                    <a:lnTo>
                      <a:pt x="2366" y="3837"/>
                    </a:lnTo>
                    <a:lnTo>
                      <a:pt x="2366" y="3824"/>
                    </a:lnTo>
                    <a:moveTo>
                      <a:pt x="2366" y="3771"/>
                    </a:moveTo>
                    <a:lnTo>
                      <a:pt x="2366" y="3771"/>
                    </a:lnTo>
                    <a:lnTo>
                      <a:pt x="2366" y="3757"/>
                    </a:lnTo>
                    <a:moveTo>
                      <a:pt x="2366" y="3704"/>
                    </a:moveTo>
                    <a:lnTo>
                      <a:pt x="2366" y="3704"/>
                    </a:lnTo>
                    <a:lnTo>
                      <a:pt x="2366" y="3691"/>
                    </a:lnTo>
                    <a:moveTo>
                      <a:pt x="2366" y="3637"/>
                    </a:moveTo>
                    <a:lnTo>
                      <a:pt x="2366" y="3637"/>
                    </a:lnTo>
                    <a:lnTo>
                      <a:pt x="2366" y="3624"/>
                    </a:lnTo>
                    <a:moveTo>
                      <a:pt x="2366" y="3571"/>
                    </a:moveTo>
                    <a:lnTo>
                      <a:pt x="2366" y="3571"/>
                    </a:lnTo>
                    <a:lnTo>
                      <a:pt x="2366" y="3557"/>
                    </a:lnTo>
                    <a:moveTo>
                      <a:pt x="2366" y="3504"/>
                    </a:moveTo>
                    <a:lnTo>
                      <a:pt x="2366" y="3504"/>
                    </a:lnTo>
                    <a:lnTo>
                      <a:pt x="2366" y="3491"/>
                    </a:lnTo>
                    <a:moveTo>
                      <a:pt x="2366" y="3437"/>
                    </a:moveTo>
                    <a:lnTo>
                      <a:pt x="2366" y="3437"/>
                    </a:lnTo>
                    <a:lnTo>
                      <a:pt x="2366" y="3424"/>
                    </a:lnTo>
                    <a:moveTo>
                      <a:pt x="2366" y="3371"/>
                    </a:moveTo>
                    <a:lnTo>
                      <a:pt x="2366" y="3371"/>
                    </a:lnTo>
                    <a:lnTo>
                      <a:pt x="2366" y="3357"/>
                    </a:lnTo>
                    <a:moveTo>
                      <a:pt x="2366" y="3304"/>
                    </a:moveTo>
                    <a:lnTo>
                      <a:pt x="2366" y="3304"/>
                    </a:lnTo>
                    <a:lnTo>
                      <a:pt x="2366" y="3291"/>
                    </a:lnTo>
                    <a:moveTo>
                      <a:pt x="2366" y="3237"/>
                    </a:moveTo>
                    <a:lnTo>
                      <a:pt x="2366" y="3237"/>
                    </a:lnTo>
                    <a:lnTo>
                      <a:pt x="2366" y="3224"/>
                    </a:lnTo>
                    <a:moveTo>
                      <a:pt x="2366" y="3171"/>
                    </a:moveTo>
                    <a:lnTo>
                      <a:pt x="2366" y="3171"/>
                    </a:lnTo>
                    <a:lnTo>
                      <a:pt x="2366" y="3157"/>
                    </a:lnTo>
                    <a:moveTo>
                      <a:pt x="2366" y="3104"/>
                    </a:moveTo>
                    <a:lnTo>
                      <a:pt x="2366" y="3104"/>
                    </a:lnTo>
                    <a:lnTo>
                      <a:pt x="2366" y="3091"/>
                    </a:lnTo>
                    <a:moveTo>
                      <a:pt x="2366" y="3037"/>
                    </a:moveTo>
                    <a:lnTo>
                      <a:pt x="2366" y="3037"/>
                    </a:lnTo>
                    <a:lnTo>
                      <a:pt x="2366" y="3024"/>
                    </a:lnTo>
                    <a:moveTo>
                      <a:pt x="2366" y="2971"/>
                    </a:moveTo>
                    <a:lnTo>
                      <a:pt x="2366" y="2971"/>
                    </a:lnTo>
                    <a:lnTo>
                      <a:pt x="2366" y="2957"/>
                    </a:lnTo>
                    <a:moveTo>
                      <a:pt x="2366" y="2904"/>
                    </a:moveTo>
                    <a:lnTo>
                      <a:pt x="2366" y="2904"/>
                    </a:lnTo>
                    <a:lnTo>
                      <a:pt x="2366" y="2891"/>
                    </a:lnTo>
                    <a:moveTo>
                      <a:pt x="2366" y="2837"/>
                    </a:moveTo>
                    <a:lnTo>
                      <a:pt x="2366" y="2837"/>
                    </a:lnTo>
                    <a:lnTo>
                      <a:pt x="2366" y="2824"/>
                    </a:lnTo>
                    <a:moveTo>
                      <a:pt x="2366" y="2771"/>
                    </a:moveTo>
                    <a:lnTo>
                      <a:pt x="2366" y="2771"/>
                    </a:lnTo>
                    <a:lnTo>
                      <a:pt x="2366" y="2757"/>
                    </a:lnTo>
                    <a:moveTo>
                      <a:pt x="2366" y="2704"/>
                    </a:moveTo>
                    <a:lnTo>
                      <a:pt x="2366" y="2704"/>
                    </a:lnTo>
                    <a:lnTo>
                      <a:pt x="2366" y="2691"/>
                    </a:lnTo>
                    <a:moveTo>
                      <a:pt x="2366" y="2637"/>
                    </a:moveTo>
                    <a:lnTo>
                      <a:pt x="2366" y="2637"/>
                    </a:lnTo>
                    <a:lnTo>
                      <a:pt x="2366" y="2624"/>
                    </a:lnTo>
                    <a:moveTo>
                      <a:pt x="2366" y="2571"/>
                    </a:moveTo>
                    <a:lnTo>
                      <a:pt x="2366" y="2571"/>
                    </a:lnTo>
                    <a:lnTo>
                      <a:pt x="2366" y="2557"/>
                    </a:lnTo>
                    <a:moveTo>
                      <a:pt x="2366" y="2504"/>
                    </a:moveTo>
                    <a:lnTo>
                      <a:pt x="2366" y="2504"/>
                    </a:lnTo>
                    <a:lnTo>
                      <a:pt x="2366" y="2491"/>
                    </a:lnTo>
                    <a:moveTo>
                      <a:pt x="2366" y="2437"/>
                    </a:moveTo>
                    <a:lnTo>
                      <a:pt x="2366" y="2437"/>
                    </a:lnTo>
                    <a:lnTo>
                      <a:pt x="2366" y="2424"/>
                    </a:lnTo>
                    <a:moveTo>
                      <a:pt x="2366" y="2371"/>
                    </a:moveTo>
                    <a:lnTo>
                      <a:pt x="2366" y="2371"/>
                    </a:lnTo>
                    <a:lnTo>
                      <a:pt x="2366" y="2357"/>
                    </a:lnTo>
                    <a:moveTo>
                      <a:pt x="2366" y="2304"/>
                    </a:moveTo>
                    <a:lnTo>
                      <a:pt x="2366" y="2304"/>
                    </a:lnTo>
                    <a:lnTo>
                      <a:pt x="2366" y="2291"/>
                    </a:lnTo>
                    <a:moveTo>
                      <a:pt x="2366" y="2237"/>
                    </a:moveTo>
                    <a:lnTo>
                      <a:pt x="2366" y="2237"/>
                    </a:lnTo>
                    <a:lnTo>
                      <a:pt x="2366" y="2224"/>
                    </a:lnTo>
                    <a:moveTo>
                      <a:pt x="2366" y="2171"/>
                    </a:moveTo>
                    <a:lnTo>
                      <a:pt x="2366" y="2171"/>
                    </a:lnTo>
                    <a:lnTo>
                      <a:pt x="2366" y="2157"/>
                    </a:lnTo>
                    <a:moveTo>
                      <a:pt x="2366" y="2104"/>
                    </a:moveTo>
                    <a:lnTo>
                      <a:pt x="2366" y="2104"/>
                    </a:lnTo>
                    <a:lnTo>
                      <a:pt x="2366" y="2091"/>
                    </a:lnTo>
                    <a:moveTo>
                      <a:pt x="2366" y="2037"/>
                    </a:moveTo>
                    <a:lnTo>
                      <a:pt x="2366" y="2037"/>
                    </a:lnTo>
                    <a:lnTo>
                      <a:pt x="2366" y="2024"/>
                    </a:lnTo>
                    <a:moveTo>
                      <a:pt x="2366" y="1971"/>
                    </a:moveTo>
                    <a:lnTo>
                      <a:pt x="2366" y="1971"/>
                    </a:lnTo>
                    <a:lnTo>
                      <a:pt x="2366" y="1957"/>
                    </a:lnTo>
                    <a:moveTo>
                      <a:pt x="2366" y="1904"/>
                    </a:moveTo>
                    <a:lnTo>
                      <a:pt x="2366" y="1904"/>
                    </a:lnTo>
                    <a:lnTo>
                      <a:pt x="2366" y="1891"/>
                    </a:lnTo>
                    <a:moveTo>
                      <a:pt x="2366" y="1837"/>
                    </a:moveTo>
                    <a:lnTo>
                      <a:pt x="2366" y="1837"/>
                    </a:lnTo>
                    <a:lnTo>
                      <a:pt x="2366" y="1824"/>
                    </a:lnTo>
                    <a:moveTo>
                      <a:pt x="2366" y="1771"/>
                    </a:moveTo>
                    <a:lnTo>
                      <a:pt x="2366" y="1771"/>
                    </a:lnTo>
                    <a:lnTo>
                      <a:pt x="2366" y="1757"/>
                    </a:lnTo>
                    <a:moveTo>
                      <a:pt x="2366" y="1704"/>
                    </a:moveTo>
                    <a:lnTo>
                      <a:pt x="2366" y="1704"/>
                    </a:lnTo>
                    <a:lnTo>
                      <a:pt x="2366" y="1691"/>
                    </a:lnTo>
                    <a:moveTo>
                      <a:pt x="2366" y="1637"/>
                    </a:moveTo>
                    <a:lnTo>
                      <a:pt x="2366" y="1637"/>
                    </a:lnTo>
                    <a:lnTo>
                      <a:pt x="2366" y="1624"/>
                    </a:lnTo>
                    <a:moveTo>
                      <a:pt x="2366" y="1571"/>
                    </a:moveTo>
                    <a:lnTo>
                      <a:pt x="2366" y="1571"/>
                    </a:lnTo>
                    <a:lnTo>
                      <a:pt x="2366" y="1557"/>
                    </a:lnTo>
                    <a:moveTo>
                      <a:pt x="2366" y="1504"/>
                    </a:moveTo>
                    <a:lnTo>
                      <a:pt x="2366" y="1504"/>
                    </a:lnTo>
                    <a:lnTo>
                      <a:pt x="2366" y="1491"/>
                    </a:lnTo>
                    <a:moveTo>
                      <a:pt x="2366" y="1437"/>
                    </a:moveTo>
                    <a:lnTo>
                      <a:pt x="2366" y="1437"/>
                    </a:lnTo>
                    <a:lnTo>
                      <a:pt x="2366" y="1424"/>
                    </a:lnTo>
                    <a:moveTo>
                      <a:pt x="2366" y="1371"/>
                    </a:moveTo>
                    <a:lnTo>
                      <a:pt x="2366" y="1371"/>
                    </a:lnTo>
                    <a:lnTo>
                      <a:pt x="2366" y="1357"/>
                    </a:lnTo>
                    <a:moveTo>
                      <a:pt x="2366" y="1304"/>
                    </a:moveTo>
                    <a:lnTo>
                      <a:pt x="2366" y="1304"/>
                    </a:lnTo>
                    <a:lnTo>
                      <a:pt x="2366" y="1291"/>
                    </a:lnTo>
                    <a:moveTo>
                      <a:pt x="2366" y="1237"/>
                    </a:moveTo>
                    <a:lnTo>
                      <a:pt x="2366" y="1237"/>
                    </a:lnTo>
                    <a:lnTo>
                      <a:pt x="2366" y="1224"/>
                    </a:lnTo>
                    <a:moveTo>
                      <a:pt x="2366" y="1171"/>
                    </a:moveTo>
                    <a:lnTo>
                      <a:pt x="2366" y="1171"/>
                    </a:lnTo>
                    <a:lnTo>
                      <a:pt x="2366" y="1157"/>
                    </a:lnTo>
                    <a:moveTo>
                      <a:pt x="2366" y="1104"/>
                    </a:moveTo>
                    <a:lnTo>
                      <a:pt x="2366" y="1104"/>
                    </a:lnTo>
                    <a:lnTo>
                      <a:pt x="2366" y="1091"/>
                    </a:lnTo>
                    <a:moveTo>
                      <a:pt x="2366" y="1037"/>
                    </a:moveTo>
                    <a:lnTo>
                      <a:pt x="2366" y="1037"/>
                    </a:lnTo>
                    <a:lnTo>
                      <a:pt x="2366" y="1024"/>
                    </a:lnTo>
                    <a:moveTo>
                      <a:pt x="2366" y="971"/>
                    </a:moveTo>
                    <a:lnTo>
                      <a:pt x="2366" y="971"/>
                    </a:lnTo>
                    <a:lnTo>
                      <a:pt x="2366" y="957"/>
                    </a:lnTo>
                    <a:moveTo>
                      <a:pt x="2366" y="904"/>
                    </a:moveTo>
                    <a:lnTo>
                      <a:pt x="2366" y="904"/>
                    </a:lnTo>
                    <a:lnTo>
                      <a:pt x="2366" y="891"/>
                    </a:lnTo>
                    <a:moveTo>
                      <a:pt x="2366" y="837"/>
                    </a:moveTo>
                    <a:lnTo>
                      <a:pt x="2366" y="837"/>
                    </a:lnTo>
                    <a:lnTo>
                      <a:pt x="2366" y="824"/>
                    </a:lnTo>
                    <a:moveTo>
                      <a:pt x="2366" y="771"/>
                    </a:moveTo>
                    <a:lnTo>
                      <a:pt x="2366" y="771"/>
                    </a:lnTo>
                    <a:lnTo>
                      <a:pt x="2366" y="757"/>
                    </a:lnTo>
                    <a:moveTo>
                      <a:pt x="2366" y="704"/>
                    </a:moveTo>
                    <a:lnTo>
                      <a:pt x="2366" y="704"/>
                    </a:lnTo>
                    <a:lnTo>
                      <a:pt x="2366" y="691"/>
                    </a:lnTo>
                    <a:moveTo>
                      <a:pt x="2366" y="637"/>
                    </a:moveTo>
                    <a:lnTo>
                      <a:pt x="2366" y="637"/>
                    </a:lnTo>
                    <a:lnTo>
                      <a:pt x="2366" y="624"/>
                    </a:lnTo>
                    <a:moveTo>
                      <a:pt x="2366" y="571"/>
                    </a:moveTo>
                    <a:lnTo>
                      <a:pt x="2366" y="571"/>
                    </a:lnTo>
                    <a:lnTo>
                      <a:pt x="2366" y="557"/>
                    </a:lnTo>
                    <a:moveTo>
                      <a:pt x="2366" y="504"/>
                    </a:moveTo>
                    <a:lnTo>
                      <a:pt x="2366" y="504"/>
                    </a:lnTo>
                    <a:lnTo>
                      <a:pt x="2366" y="491"/>
                    </a:lnTo>
                    <a:moveTo>
                      <a:pt x="2366" y="437"/>
                    </a:moveTo>
                    <a:lnTo>
                      <a:pt x="2366" y="437"/>
                    </a:lnTo>
                    <a:lnTo>
                      <a:pt x="2366" y="424"/>
                    </a:lnTo>
                    <a:moveTo>
                      <a:pt x="2366" y="371"/>
                    </a:moveTo>
                    <a:lnTo>
                      <a:pt x="2366" y="371"/>
                    </a:lnTo>
                    <a:lnTo>
                      <a:pt x="2366" y="357"/>
                    </a:lnTo>
                    <a:moveTo>
                      <a:pt x="2366" y="304"/>
                    </a:moveTo>
                    <a:lnTo>
                      <a:pt x="2366" y="304"/>
                    </a:lnTo>
                    <a:lnTo>
                      <a:pt x="2366" y="291"/>
                    </a:lnTo>
                    <a:moveTo>
                      <a:pt x="2366" y="237"/>
                    </a:moveTo>
                    <a:lnTo>
                      <a:pt x="2366" y="237"/>
                    </a:lnTo>
                    <a:lnTo>
                      <a:pt x="2366" y="224"/>
                    </a:lnTo>
                    <a:moveTo>
                      <a:pt x="2366" y="171"/>
                    </a:moveTo>
                    <a:lnTo>
                      <a:pt x="2366" y="171"/>
                    </a:lnTo>
                    <a:lnTo>
                      <a:pt x="2366" y="157"/>
                    </a:lnTo>
                    <a:moveTo>
                      <a:pt x="2366" y="104"/>
                    </a:moveTo>
                    <a:lnTo>
                      <a:pt x="2366" y="104"/>
                    </a:lnTo>
                    <a:lnTo>
                      <a:pt x="2366" y="91"/>
                    </a:lnTo>
                    <a:moveTo>
                      <a:pt x="2366" y="37"/>
                    </a:moveTo>
                    <a:lnTo>
                      <a:pt x="2366" y="37"/>
                    </a:lnTo>
                    <a:lnTo>
                      <a:pt x="2366" y="24"/>
                    </a:lnTo>
                    <a:moveTo>
                      <a:pt x="2628" y="5104"/>
                    </a:moveTo>
                    <a:lnTo>
                      <a:pt x="2628" y="5104"/>
                    </a:lnTo>
                    <a:lnTo>
                      <a:pt x="2628" y="5091"/>
                    </a:lnTo>
                    <a:moveTo>
                      <a:pt x="2628" y="5037"/>
                    </a:moveTo>
                    <a:lnTo>
                      <a:pt x="2628" y="5037"/>
                    </a:lnTo>
                    <a:lnTo>
                      <a:pt x="2628" y="5024"/>
                    </a:lnTo>
                    <a:moveTo>
                      <a:pt x="2628" y="4971"/>
                    </a:moveTo>
                    <a:lnTo>
                      <a:pt x="2628" y="4971"/>
                    </a:lnTo>
                    <a:lnTo>
                      <a:pt x="2628" y="4957"/>
                    </a:lnTo>
                    <a:moveTo>
                      <a:pt x="2628" y="4904"/>
                    </a:moveTo>
                    <a:lnTo>
                      <a:pt x="2628" y="4904"/>
                    </a:lnTo>
                    <a:lnTo>
                      <a:pt x="2628" y="4891"/>
                    </a:lnTo>
                    <a:moveTo>
                      <a:pt x="2628" y="4837"/>
                    </a:moveTo>
                    <a:lnTo>
                      <a:pt x="2628" y="4837"/>
                    </a:lnTo>
                    <a:lnTo>
                      <a:pt x="2628" y="4824"/>
                    </a:lnTo>
                    <a:moveTo>
                      <a:pt x="2628" y="4771"/>
                    </a:moveTo>
                    <a:lnTo>
                      <a:pt x="2628" y="4771"/>
                    </a:lnTo>
                    <a:lnTo>
                      <a:pt x="2628" y="4757"/>
                    </a:lnTo>
                    <a:moveTo>
                      <a:pt x="2628" y="4704"/>
                    </a:moveTo>
                    <a:lnTo>
                      <a:pt x="2628" y="4704"/>
                    </a:lnTo>
                    <a:lnTo>
                      <a:pt x="2628" y="4691"/>
                    </a:lnTo>
                    <a:moveTo>
                      <a:pt x="2628" y="4637"/>
                    </a:moveTo>
                    <a:lnTo>
                      <a:pt x="2628" y="4637"/>
                    </a:lnTo>
                    <a:lnTo>
                      <a:pt x="2628" y="4624"/>
                    </a:lnTo>
                    <a:moveTo>
                      <a:pt x="2628" y="4571"/>
                    </a:moveTo>
                    <a:lnTo>
                      <a:pt x="2628" y="4571"/>
                    </a:lnTo>
                    <a:lnTo>
                      <a:pt x="2628" y="4557"/>
                    </a:lnTo>
                    <a:moveTo>
                      <a:pt x="2628" y="4504"/>
                    </a:moveTo>
                    <a:lnTo>
                      <a:pt x="2628" y="4504"/>
                    </a:lnTo>
                    <a:lnTo>
                      <a:pt x="2628" y="4491"/>
                    </a:lnTo>
                    <a:moveTo>
                      <a:pt x="2628" y="4437"/>
                    </a:moveTo>
                    <a:lnTo>
                      <a:pt x="2628" y="4437"/>
                    </a:lnTo>
                    <a:lnTo>
                      <a:pt x="2628" y="4424"/>
                    </a:lnTo>
                    <a:moveTo>
                      <a:pt x="2628" y="4371"/>
                    </a:moveTo>
                    <a:lnTo>
                      <a:pt x="2628" y="4371"/>
                    </a:lnTo>
                    <a:lnTo>
                      <a:pt x="2628" y="4357"/>
                    </a:lnTo>
                    <a:moveTo>
                      <a:pt x="2628" y="4304"/>
                    </a:moveTo>
                    <a:lnTo>
                      <a:pt x="2628" y="4304"/>
                    </a:lnTo>
                    <a:lnTo>
                      <a:pt x="2628" y="4291"/>
                    </a:lnTo>
                    <a:moveTo>
                      <a:pt x="2628" y="4237"/>
                    </a:moveTo>
                    <a:lnTo>
                      <a:pt x="2628" y="4237"/>
                    </a:lnTo>
                    <a:lnTo>
                      <a:pt x="2628" y="4224"/>
                    </a:lnTo>
                    <a:moveTo>
                      <a:pt x="2628" y="4171"/>
                    </a:moveTo>
                    <a:lnTo>
                      <a:pt x="2628" y="4171"/>
                    </a:lnTo>
                    <a:lnTo>
                      <a:pt x="2628" y="4157"/>
                    </a:lnTo>
                    <a:moveTo>
                      <a:pt x="2628" y="4104"/>
                    </a:moveTo>
                    <a:lnTo>
                      <a:pt x="2628" y="4104"/>
                    </a:lnTo>
                    <a:lnTo>
                      <a:pt x="2628" y="4091"/>
                    </a:lnTo>
                    <a:moveTo>
                      <a:pt x="2628" y="4037"/>
                    </a:moveTo>
                    <a:lnTo>
                      <a:pt x="2628" y="4037"/>
                    </a:lnTo>
                    <a:lnTo>
                      <a:pt x="2628" y="4024"/>
                    </a:lnTo>
                    <a:moveTo>
                      <a:pt x="2628" y="3971"/>
                    </a:moveTo>
                    <a:lnTo>
                      <a:pt x="2628" y="3971"/>
                    </a:lnTo>
                    <a:lnTo>
                      <a:pt x="2628" y="3957"/>
                    </a:lnTo>
                    <a:moveTo>
                      <a:pt x="2628" y="3904"/>
                    </a:moveTo>
                    <a:lnTo>
                      <a:pt x="2628" y="3904"/>
                    </a:lnTo>
                    <a:lnTo>
                      <a:pt x="2628" y="3891"/>
                    </a:lnTo>
                    <a:moveTo>
                      <a:pt x="2628" y="3837"/>
                    </a:moveTo>
                    <a:lnTo>
                      <a:pt x="2628" y="3837"/>
                    </a:lnTo>
                    <a:lnTo>
                      <a:pt x="2628" y="3824"/>
                    </a:lnTo>
                    <a:moveTo>
                      <a:pt x="2628" y="3771"/>
                    </a:moveTo>
                    <a:lnTo>
                      <a:pt x="2628" y="3771"/>
                    </a:lnTo>
                    <a:lnTo>
                      <a:pt x="2628" y="3757"/>
                    </a:lnTo>
                    <a:moveTo>
                      <a:pt x="2628" y="3704"/>
                    </a:moveTo>
                    <a:lnTo>
                      <a:pt x="2628" y="3704"/>
                    </a:lnTo>
                    <a:lnTo>
                      <a:pt x="2628" y="3691"/>
                    </a:lnTo>
                    <a:moveTo>
                      <a:pt x="2628" y="3637"/>
                    </a:moveTo>
                    <a:lnTo>
                      <a:pt x="2628" y="3637"/>
                    </a:lnTo>
                    <a:lnTo>
                      <a:pt x="2628" y="3624"/>
                    </a:lnTo>
                    <a:moveTo>
                      <a:pt x="2628" y="3571"/>
                    </a:moveTo>
                    <a:lnTo>
                      <a:pt x="2628" y="3571"/>
                    </a:lnTo>
                    <a:lnTo>
                      <a:pt x="2628" y="3557"/>
                    </a:lnTo>
                    <a:moveTo>
                      <a:pt x="2628" y="3504"/>
                    </a:moveTo>
                    <a:lnTo>
                      <a:pt x="2628" y="3504"/>
                    </a:lnTo>
                    <a:lnTo>
                      <a:pt x="2628" y="3491"/>
                    </a:lnTo>
                    <a:moveTo>
                      <a:pt x="2628" y="3437"/>
                    </a:moveTo>
                    <a:lnTo>
                      <a:pt x="2628" y="3437"/>
                    </a:lnTo>
                    <a:lnTo>
                      <a:pt x="2628" y="3424"/>
                    </a:lnTo>
                    <a:moveTo>
                      <a:pt x="2628" y="3371"/>
                    </a:moveTo>
                    <a:lnTo>
                      <a:pt x="2628" y="3371"/>
                    </a:lnTo>
                    <a:lnTo>
                      <a:pt x="2628" y="3357"/>
                    </a:lnTo>
                    <a:moveTo>
                      <a:pt x="2628" y="3304"/>
                    </a:moveTo>
                    <a:lnTo>
                      <a:pt x="2628" y="3304"/>
                    </a:lnTo>
                    <a:lnTo>
                      <a:pt x="2628" y="3291"/>
                    </a:lnTo>
                    <a:moveTo>
                      <a:pt x="2628" y="3237"/>
                    </a:moveTo>
                    <a:lnTo>
                      <a:pt x="2628" y="3237"/>
                    </a:lnTo>
                    <a:lnTo>
                      <a:pt x="2628" y="3224"/>
                    </a:lnTo>
                    <a:moveTo>
                      <a:pt x="2628" y="3171"/>
                    </a:moveTo>
                    <a:lnTo>
                      <a:pt x="2628" y="3171"/>
                    </a:lnTo>
                    <a:lnTo>
                      <a:pt x="2628" y="3157"/>
                    </a:lnTo>
                    <a:moveTo>
                      <a:pt x="2628" y="3104"/>
                    </a:moveTo>
                    <a:lnTo>
                      <a:pt x="2628" y="3104"/>
                    </a:lnTo>
                    <a:lnTo>
                      <a:pt x="2628" y="3091"/>
                    </a:lnTo>
                    <a:moveTo>
                      <a:pt x="2628" y="3037"/>
                    </a:moveTo>
                    <a:lnTo>
                      <a:pt x="2628" y="3037"/>
                    </a:lnTo>
                    <a:lnTo>
                      <a:pt x="2628" y="3024"/>
                    </a:lnTo>
                    <a:moveTo>
                      <a:pt x="2628" y="2971"/>
                    </a:moveTo>
                    <a:lnTo>
                      <a:pt x="2628" y="2971"/>
                    </a:lnTo>
                    <a:lnTo>
                      <a:pt x="2628" y="2957"/>
                    </a:lnTo>
                    <a:moveTo>
                      <a:pt x="2628" y="2904"/>
                    </a:moveTo>
                    <a:lnTo>
                      <a:pt x="2628" y="2904"/>
                    </a:lnTo>
                    <a:lnTo>
                      <a:pt x="2628" y="2891"/>
                    </a:lnTo>
                    <a:moveTo>
                      <a:pt x="2628" y="2837"/>
                    </a:moveTo>
                    <a:lnTo>
                      <a:pt x="2628" y="2837"/>
                    </a:lnTo>
                    <a:lnTo>
                      <a:pt x="2628" y="2824"/>
                    </a:lnTo>
                    <a:moveTo>
                      <a:pt x="2628" y="2771"/>
                    </a:moveTo>
                    <a:lnTo>
                      <a:pt x="2628" y="2771"/>
                    </a:lnTo>
                    <a:lnTo>
                      <a:pt x="2628" y="2757"/>
                    </a:lnTo>
                    <a:moveTo>
                      <a:pt x="2628" y="2704"/>
                    </a:moveTo>
                    <a:lnTo>
                      <a:pt x="2628" y="2704"/>
                    </a:lnTo>
                    <a:lnTo>
                      <a:pt x="2628" y="2691"/>
                    </a:lnTo>
                    <a:moveTo>
                      <a:pt x="2628" y="2637"/>
                    </a:moveTo>
                    <a:lnTo>
                      <a:pt x="2628" y="2637"/>
                    </a:lnTo>
                    <a:lnTo>
                      <a:pt x="2628" y="2624"/>
                    </a:lnTo>
                    <a:moveTo>
                      <a:pt x="2628" y="2571"/>
                    </a:moveTo>
                    <a:lnTo>
                      <a:pt x="2628" y="2571"/>
                    </a:lnTo>
                    <a:lnTo>
                      <a:pt x="2628" y="2557"/>
                    </a:lnTo>
                    <a:moveTo>
                      <a:pt x="2628" y="2504"/>
                    </a:moveTo>
                    <a:lnTo>
                      <a:pt x="2628" y="2504"/>
                    </a:lnTo>
                    <a:lnTo>
                      <a:pt x="2628" y="2491"/>
                    </a:lnTo>
                    <a:moveTo>
                      <a:pt x="2628" y="2437"/>
                    </a:moveTo>
                    <a:lnTo>
                      <a:pt x="2628" y="2437"/>
                    </a:lnTo>
                    <a:lnTo>
                      <a:pt x="2628" y="2424"/>
                    </a:lnTo>
                    <a:moveTo>
                      <a:pt x="2628" y="2371"/>
                    </a:moveTo>
                    <a:lnTo>
                      <a:pt x="2628" y="2371"/>
                    </a:lnTo>
                    <a:lnTo>
                      <a:pt x="2628" y="2357"/>
                    </a:lnTo>
                    <a:moveTo>
                      <a:pt x="2628" y="2304"/>
                    </a:moveTo>
                    <a:lnTo>
                      <a:pt x="2628" y="2304"/>
                    </a:lnTo>
                    <a:lnTo>
                      <a:pt x="2628" y="2291"/>
                    </a:lnTo>
                    <a:moveTo>
                      <a:pt x="2628" y="2237"/>
                    </a:moveTo>
                    <a:lnTo>
                      <a:pt x="2628" y="2237"/>
                    </a:lnTo>
                    <a:lnTo>
                      <a:pt x="2628" y="2224"/>
                    </a:lnTo>
                    <a:moveTo>
                      <a:pt x="2628" y="2171"/>
                    </a:moveTo>
                    <a:lnTo>
                      <a:pt x="2628" y="2171"/>
                    </a:lnTo>
                    <a:lnTo>
                      <a:pt x="2628" y="2157"/>
                    </a:lnTo>
                    <a:moveTo>
                      <a:pt x="2628" y="2104"/>
                    </a:moveTo>
                    <a:lnTo>
                      <a:pt x="2628" y="2104"/>
                    </a:lnTo>
                    <a:lnTo>
                      <a:pt x="2628" y="2091"/>
                    </a:lnTo>
                    <a:moveTo>
                      <a:pt x="2628" y="2037"/>
                    </a:moveTo>
                    <a:lnTo>
                      <a:pt x="2628" y="2037"/>
                    </a:lnTo>
                    <a:lnTo>
                      <a:pt x="2628" y="2024"/>
                    </a:lnTo>
                    <a:moveTo>
                      <a:pt x="2628" y="1971"/>
                    </a:moveTo>
                    <a:lnTo>
                      <a:pt x="2628" y="1971"/>
                    </a:lnTo>
                    <a:lnTo>
                      <a:pt x="2628" y="1957"/>
                    </a:lnTo>
                    <a:moveTo>
                      <a:pt x="2628" y="1904"/>
                    </a:moveTo>
                    <a:lnTo>
                      <a:pt x="2628" y="1904"/>
                    </a:lnTo>
                    <a:lnTo>
                      <a:pt x="2628" y="1891"/>
                    </a:lnTo>
                    <a:moveTo>
                      <a:pt x="2628" y="1837"/>
                    </a:moveTo>
                    <a:lnTo>
                      <a:pt x="2628" y="1837"/>
                    </a:lnTo>
                    <a:lnTo>
                      <a:pt x="2628" y="1824"/>
                    </a:lnTo>
                    <a:moveTo>
                      <a:pt x="2628" y="1771"/>
                    </a:moveTo>
                    <a:lnTo>
                      <a:pt x="2628" y="1771"/>
                    </a:lnTo>
                    <a:lnTo>
                      <a:pt x="2628" y="1757"/>
                    </a:lnTo>
                    <a:moveTo>
                      <a:pt x="2628" y="1704"/>
                    </a:moveTo>
                    <a:lnTo>
                      <a:pt x="2628" y="1704"/>
                    </a:lnTo>
                    <a:lnTo>
                      <a:pt x="2628" y="1691"/>
                    </a:lnTo>
                    <a:moveTo>
                      <a:pt x="2628" y="1637"/>
                    </a:moveTo>
                    <a:lnTo>
                      <a:pt x="2628" y="1637"/>
                    </a:lnTo>
                    <a:lnTo>
                      <a:pt x="2628" y="1624"/>
                    </a:lnTo>
                    <a:moveTo>
                      <a:pt x="2628" y="1571"/>
                    </a:moveTo>
                    <a:lnTo>
                      <a:pt x="2628" y="1571"/>
                    </a:lnTo>
                    <a:lnTo>
                      <a:pt x="2628" y="1557"/>
                    </a:lnTo>
                    <a:moveTo>
                      <a:pt x="2628" y="1504"/>
                    </a:moveTo>
                    <a:lnTo>
                      <a:pt x="2628" y="1504"/>
                    </a:lnTo>
                    <a:lnTo>
                      <a:pt x="2628" y="1491"/>
                    </a:lnTo>
                    <a:moveTo>
                      <a:pt x="2628" y="1437"/>
                    </a:moveTo>
                    <a:lnTo>
                      <a:pt x="2628" y="1437"/>
                    </a:lnTo>
                    <a:lnTo>
                      <a:pt x="2628" y="1424"/>
                    </a:lnTo>
                    <a:moveTo>
                      <a:pt x="2628" y="1371"/>
                    </a:moveTo>
                    <a:lnTo>
                      <a:pt x="2628" y="1371"/>
                    </a:lnTo>
                    <a:lnTo>
                      <a:pt x="2628" y="1357"/>
                    </a:lnTo>
                    <a:moveTo>
                      <a:pt x="2628" y="1304"/>
                    </a:moveTo>
                    <a:lnTo>
                      <a:pt x="2628" y="1304"/>
                    </a:lnTo>
                    <a:lnTo>
                      <a:pt x="2628" y="1291"/>
                    </a:lnTo>
                    <a:moveTo>
                      <a:pt x="2628" y="1237"/>
                    </a:moveTo>
                    <a:lnTo>
                      <a:pt x="2628" y="1237"/>
                    </a:lnTo>
                    <a:lnTo>
                      <a:pt x="2628" y="1224"/>
                    </a:lnTo>
                    <a:moveTo>
                      <a:pt x="2628" y="1171"/>
                    </a:moveTo>
                    <a:lnTo>
                      <a:pt x="2628" y="1171"/>
                    </a:lnTo>
                    <a:lnTo>
                      <a:pt x="2628" y="1157"/>
                    </a:lnTo>
                    <a:moveTo>
                      <a:pt x="2628" y="1104"/>
                    </a:moveTo>
                    <a:lnTo>
                      <a:pt x="2628" y="1104"/>
                    </a:lnTo>
                    <a:lnTo>
                      <a:pt x="2628" y="1091"/>
                    </a:lnTo>
                    <a:moveTo>
                      <a:pt x="2628" y="1037"/>
                    </a:moveTo>
                    <a:lnTo>
                      <a:pt x="2628" y="1037"/>
                    </a:lnTo>
                    <a:lnTo>
                      <a:pt x="2628" y="1024"/>
                    </a:lnTo>
                    <a:moveTo>
                      <a:pt x="2628" y="971"/>
                    </a:moveTo>
                    <a:lnTo>
                      <a:pt x="2628" y="971"/>
                    </a:lnTo>
                    <a:lnTo>
                      <a:pt x="2628" y="957"/>
                    </a:lnTo>
                    <a:moveTo>
                      <a:pt x="2628" y="904"/>
                    </a:moveTo>
                    <a:lnTo>
                      <a:pt x="2628" y="904"/>
                    </a:lnTo>
                    <a:lnTo>
                      <a:pt x="2628" y="891"/>
                    </a:lnTo>
                    <a:moveTo>
                      <a:pt x="2628" y="837"/>
                    </a:moveTo>
                    <a:lnTo>
                      <a:pt x="2628" y="837"/>
                    </a:lnTo>
                    <a:lnTo>
                      <a:pt x="2628" y="824"/>
                    </a:lnTo>
                    <a:moveTo>
                      <a:pt x="2628" y="771"/>
                    </a:moveTo>
                    <a:lnTo>
                      <a:pt x="2628" y="771"/>
                    </a:lnTo>
                    <a:lnTo>
                      <a:pt x="2628" y="757"/>
                    </a:lnTo>
                    <a:moveTo>
                      <a:pt x="2628" y="704"/>
                    </a:moveTo>
                    <a:lnTo>
                      <a:pt x="2628" y="704"/>
                    </a:lnTo>
                    <a:lnTo>
                      <a:pt x="2628" y="691"/>
                    </a:lnTo>
                    <a:moveTo>
                      <a:pt x="2628" y="637"/>
                    </a:moveTo>
                    <a:lnTo>
                      <a:pt x="2628" y="637"/>
                    </a:lnTo>
                    <a:lnTo>
                      <a:pt x="2628" y="624"/>
                    </a:lnTo>
                    <a:moveTo>
                      <a:pt x="2628" y="571"/>
                    </a:moveTo>
                    <a:lnTo>
                      <a:pt x="2628" y="571"/>
                    </a:lnTo>
                    <a:lnTo>
                      <a:pt x="2628" y="557"/>
                    </a:lnTo>
                    <a:moveTo>
                      <a:pt x="2628" y="504"/>
                    </a:moveTo>
                    <a:lnTo>
                      <a:pt x="2628" y="504"/>
                    </a:lnTo>
                    <a:lnTo>
                      <a:pt x="2628" y="491"/>
                    </a:lnTo>
                    <a:moveTo>
                      <a:pt x="2628" y="437"/>
                    </a:moveTo>
                    <a:lnTo>
                      <a:pt x="2628" y="437"/>
                    </a:lnTo>
                    <a:lnTo>
                      <a:pt x="2628" y="424"/>
                    </a:lnTo>
                    <a:moveTo>
                      <a:pt x="2628" y="371"/>
                    </a:moveTo>
                    <a:lnTo>
                      <a:pt x="2628" y="371"/>
                    </a:lnTo>
                    <a:lnTo>
                      <a:pt x="2628" y="357"/>
                    </a:lnTo>
                    <a:moveTo>
                      <a:pt x="2628" y="304"/>
                    </a:moveTo>
                    <a:lnTo>
                      <a:pt x="2628" y="304"/>
                    </a:lnTo>
                    <a:lnTo>
                      <a:pt x="2628" y="291"/>
                    </a:lnTo>
                    <a:moveTo>
                      <a:pt x="2628" y="237"/>
                    </a:moveTo>
                    <a:lnTo>
                      <a:pt x="2628" y="237"/>
                    </a:lnTo>
                    <a:lnTo>
                      <a:pt x="2628" y="224"/>
                    </a:lnTo>
                    <a:moveTo>
                      <a:pt x="2628" y="171"/>
                    </a:moveTo>
                    <a:lnTo>
                      <a:pt x="2628" y="171"/>
                    </a:lnTo>
                    <a:lnTo>
                      <a:pt x="2628" y="157"/>
                    </a:lnTo>
                    <a:moveTo>
                      <a:pt x="2628" y="104"/>
                    </a:moveTo>
                    <a:lnTo>
                      <a:pt x="2628" y="104"/>
                    </a:lnTo>
                    <a:lnTo>
                      <a:pt x="2628" y="91"/>
                    </a:lnTo>
                    <a:moveTo>
                      <a:pt x="2628" y="37"/>
                    </a:moveTo>
                    <a:lnTo>
                      <a:pt x="2628" y="37"/>
                    </a:lnTo>
                    <a:lnTo>
                      <a:pt x="2628" y="24"/>
                    </a:lnTo>
                    <a:moveTo>
                      <a:pt x="2892" y="5104"/>
                    </a:moveTo>
                    <a:lnTo>
                      <a:pt x="2892" y="5104"/>
                    </a:lnTo>
                    <a:lnTo>
                      <a:pt x="2892" y="5091"/>
                    </a:lnTo>
                    <a:moveTo>
                      <a:pt x="2892" y="5037"/>
                    </a:moveTo>
                    <a:lnTo>
                      <a:pt x="2892" y="5037"/>
                    </a:lnTo>
                    <a:lnTo>
                      <a:pt x="2892" y="5024"/>
                    </a:lnTo>
                    <a:moveTo>
                      <a:pt x="2892" y="4971"/>
                    </a:moveTo>
                    <a:lnTo>
                      <a:pt x="2892" y="4971"/>
                    </a:lnTo>
                    <a:lnTo>
                      <a:pt x="2892" y="4957"/>
                    </a:lnTo>
                    <a:moveTo>
                      <a:pt x="2892" y="4904"/>
                    </a:moveTo>
                    <a:lnTo>
                      <a:pt x="2892" y="4904"/>
                    </a:lnTo>
                    <a:lnTo>
                      <a:pt x="2892" y="4891"/>
                    </a:lnTo>
                    <a:moveTo>
                      <a:pt x="2892" y="4837"/>
                    </a:moveTo>
                    <a:lnTo>
                      <a:pt x="2892" y="4837"/>
                    </a:lnTo>
                    <a:lnTo>
                      <a:pt x="2892" y="4824"/>
                    </a:lnTo>
                    <a:moveTo>
                      <a:pt x="2892" y="4771"/>
                    </a:moveTo>
                    <a:lnTo>
                      <a:pt x="2892" y="4771"/>
                    </a:lnTo>
                    <a:lnTo>
                      <a:pt x="2892" y="4757"/>
                    </a:lnTo>
                    <a:moveTo>
                      <a:pt x="2892" y="4704"/>
                    </a:moveTo>
                    <a:lnTo>
                      <a:pt x="2892" y="4704"/>
                    </a:lnTo>
                    <a:lnTo>
                      <a:pt x="2892" y="4691"/>
                    </a:lnTo>
                    <a:moveTo>
                      <a:pt x="2892" y="4637"/>
                    </a:moveTo>
                    <a:lnTo>
                      <a:pt x="2892" y="4637"/>
                    </a:lnTo>
                    <a:lnTo>
                      <a:pt x="2892" y="4624"/>
                    </a:lnTo>
                    <a:moveTo>
                      <a:pt x="2892" y="4571"/>
                    </a:moveTo>
                    <a:lnTo>
                      <a:pt x="2892" y="4571"/>
                    </a:lnTo>
                    <a:lnTo>
                      <a:pt x="2892" y="4557"/>
                    </a:lnTo>
                    <a:moveTo>
                      <a:pt x="2892" y="4504"/>
                    </a:moveTo>
                    <a:lnTo>
                      <a:pt x="2892" y="4504"/>
                    </a:lnTo>
                    <a:lnTo>
                      <a:pt x="2892" y="4491"/>
                    </a:lnTo>
                    <a:moveTo>
                      <a:pt x="2892" y="4437"/>
                    </a:moveTo>
                    <a:lnTo>
                      <a:pt x="2892" y="4437"/>
                    </a:lnTo>
                    <a:lnTo>
                      <a:pt x="2892" y="4424"/>
                    </a:lnTo>
                    <a:moveTo>
                      <a:pt x="2892" y="4371"/>
                    </a:moveTo>
                    <a:lnTo>
                      <a:pt x="2892" y="4371"/>
                    </a:lnTo>
                    <a:lnTo>
                      <a:pt x="2892" y="4357"/>
                    </a:lnTo>
                    <a:moveTo>
                      <a:pt x="2892" y="4304"/>
                    </a:moveTo>
                    <a:lnTo>
                      <a:pt x="2892" y="4304"/>
                    </a:lnTo>
                    <a:lnTo>
                      <a:pt x="2892" y="4291"/>
                    </a:lnTo>
                    <a:moveTo>
                      <a:pt x="2892" y="4237"/>
                    </a:moveTo>
                    <a:lnTo>
                      <a:pt x="2892" y="4237"/>
                    </a:lnTo>
                    <a:lnTo>
                      <a:pt x="2892" y="4224"/>
                    </a:lnTo>
                    <a:moveTo>
                      <a:pt x="2892" y="4171"/>
                    </a:moveTo>
                    <a:lnTo>
                      <a:pt x="2892" y="4171"/>
                    </a:lnTo>
                    <a:lnTo>
                      <a:pt x="2892" y="4157"/>
                    </a:lnTo>
                    <a:moveTo>
                      <a:pt x="2892" y="4104"/>
                    </a:moveTo>
                    <a:lnTo>
                      <a:pt x="2892" y="4104"/>
                    </a:lnTo>
                    <a:lnTo>
                      <a:pt x="2892" y="4091"/>
                    </a:lnTo>
                    <a:moveTo>
                      <a:pt x="2892" y="4037"/>
                    </a:moveTo>
                    <a:lnTo>
                      <a:pt x="2892" y="4037"/>
                    </a:lnTo>
                    <a:lnTo>
                      <a:pt x="2892" y="4024"/>
                    </a:lnTo>
                    <a:moveTo>
                      <a:pt x="2892" y="3971"/>
                    </a:moveTo>
                    <a:lnTo>
                      <a:pt x="2892" y="3971"/>
                    </a:lnTo>
                    <a:lnTo>
                      <a:pt x="2892" y="3957"/>
                    </a:lnTo>
                    <a:moveTo>
                      <a:pt x="2892" y="3904"/>
                    </a:moveTo>
                    <a:lnTo>
                      <a:pt x="2892" y="3904"/>
                    </a:lnTo>
                    <a:lnTo>
                      <a:pt x="2892" y="3891"/>
                    </a:lnTo>
                    <a:moveTo>
                      <a:pt x="2892" y="3837"/>
                    </a:moveTo>
                    <a:lnTo>
                      <a:pt x="2892" y="3837"/>
                    </a:lnTo>
                    <a:lnTo>
                      <a:pt x="2892" y="3824"/>
                    </a:lnTo>
                    <a:moveTo>
                      <a:pt x="2892" y="3771"/>
                    </a:moveTo>
                    <a:lnTo>
                      <a:pt x="2892" y="3771"/>
                    </a:lnTo>
                    <a:lnTo>
                      <a:pt x="2892" y="3757"/>
                    </a:lnTo>
                    <a:moveTo>
                      <a:pt x="2892" y="3704"/>
                    </a:moveTo>
                    <a:lnTo>
                      <a:pt x="2892" y="3704"/>
                    </a:lnTo>
                    <a:lnTo>
                      <a:pt x="2892" y="3691"/>
                    </a:lnTo>
                    <a:moveTo>
                      <a:pt x="2892" y="3637"/>
                    </a:moveTo>
                    <a:lnTo>
                      <a:pt x="2892" y="3637"/>
                    </a:lnTo>
                    <a:lnTo>
                      <a:pt x="2892" y="3624"/>
                    </a:lnTo>
                    <a:moveTo>
                      <a:pt x="2892" y="3571"/>
                    </a:moveTo>
                    <a:lnTo>
                      <a:pt x="2892" y="3571"/>
                    </a:lnTo>
                    <a:lnTo>
                      <a:pt x="2892" y="3557"/>
                    </a:lnTo>
                    <a:moveTo>
                      <a:pt x="2892" y="3504"/>
                    </a:moveTo>
                    <a:lnTo>
                      <a:pt x="2892" y="3504"/>
                    </a:lnTo>
                    <a:lnTo>
                      <a:pt x="2892" y="3491"/>
                    </a:lnTo>
                    <a:moveTo>
                      <a:pt x="2892" y="3437"/>
                    </a:moveTo>
                    <a:lnTo>
                      <a:pt x="2892" y="3437"/>
                    </a:lnTo>
                    <a:lnTo>
                      <a:pt x="2892" y="3424"/>
                    </a:lnTo>
                    <a:moveTo>
                      <a:pt x="2892" y="3371"/>
                    </a:moveTo>
                    <a:lnTo>
                      <a:pt x="2892" y="3371"/>
                    </a:lnTo>
                    <a:lnTo>
                      <a:pt x="2892" y="3357"/>
                    </a:lnTo>
                    <a:moveTo>
                      <a:pt x="2892" y="3304"/>
                    </a:moveTo>
                    <a:lnTo>
                      <a:pt x="2892" y="3304"/>
                    </a:lnTo>
                    <a:lnTo>
                      <a:pt x="2892" y="3291"/>
                    </a:lnTo>
                    <a:moveTo>
                      <a:pt x="2892" y="3237"/>
                    </a:moveTo>
                    <a:lnTo>
                      <a:pt x="2892" y="3237"/>
                    </a:lnTo>
                    <a:lnTo>
                      <a:pt x="2892" y="3224"/>
                    </a:lnTo>
                    <a:moveTo>
                      <a:pt x="2892" y="3171"/>
                    </a:moveTo>
                    <a:lnTo>
                      <a:pt x="2892" y="3171"/>
                    </a:lnTo>
                    <a:lnTo>
                      <a:pt x="2892" y="3157"/>
                    </a:lnTo>
                    <a:moveTo>
                      <a:pt x="2892" y="3104"/>
                    </a:moveTo>
                    <a:lnTo>
                      <a:pt x="2892" y="3104"/>
                    </a:lnTo>
                    <a:lnTo>
                      <a:pt x="2892" y="3091"/>
                    </a:lnTo>
                    <a:moveTo>
                      <a:pt x="2892" y="3037"/>
                    </a:moveTo>
                    <a:lnTo>
                      <a:pt x="2892" y="3037"/>
                    </a:lnTo>
                    <a:lnTo>
                      <a:pt x="2892" y="3024"/>
                    </a:lnTo>
                    <a:moveTo>
                      <a:pt x="2892" y="2971"/>
                    </a:moveTo>
                    <a:lnTo>
                      <a:pt x="2892" y="2971"/>
                    </a:lnTo>
                    <a:lnTo>
                      <a:pt x="2892" y="2957"/>
                    </a:lnTo>
                    <a:moveTo>
                      <a:pt x="2892" y="2904"/>
                    </a:moveTo>
                    <a:lnTo>
                      <a:pt x="2892" y="2904"/>
                    </a:lnTo>
                    <a:lnTo>
                      <a:pt x="2892" y="2891"/>
                    </a:lnTo>
                    <a:moveTo>
                      <a:pt x="2892" y="2837"/>
                    </a:moveTo>
                    <a:lnTo>
                      <a:pt x="2892" y="2837"/>
                    </a:lnTo>
                    <a:lnTo>
                      <a:pt x="2892" y="2824"/>
                    </a:lnTo>
                    <a:moveTo>
                      <a:pt x="2892" y="2771"/>
                    </a:moveTo>
                    <a:lnTo>
                      <a:pt x="2892" y="2771"/>
                    </a:lnTo>
                    <a:lnTo>
                      <a:pt x="2892" y="2757"/>
                    </a:lnTo>
                    <a:moveTo>
                      <a:pt x="2892" y="2704"/>
                    </a:moveTo>
                    <a:lnTo>
                      <a:pt x="2892" y="2704"/>
                    </a:lnTo>
                    <a:lnTo>
                      <a:pt x="2892" y="2691"/>
                    </a:lnTo>
                    <a:moveTo>
                      <a:pt x="2892" y="2637"/>
                    </a:moveTo>
                    <a:lnTo>
                      <a:pt x="2892" y="2637"/>
                    </a:lnTo>
                    <a:lnTo>
                      <a:pt x="2892" y="2624"/>
                    </a:lnTo>
                    <a:moveTo>
                      <a:pt x="2892" y="2571"/>
                    </a:moveTo>
                    <a:lnTo>
                      <a:pt x="2892" y="2571"/>
                    </a:lnTo>
                    <a:lnTo>
                      <a:pt x="2892" y="2557"/>
                    </a:lnTo>
                    <a:moveTo>
                      <a:pt x="2892" y="2504"/>
                    </a:moveTo>
                    <a:lnTo>
                      <a:pt x="2892" y="2504"/>
                    </a:lnTo>
                    <a:lnTo>
                      <a:pt x="2892" y="2491"/>
                    </a:lnTo>
                    <a:moveTo>
                      <a:pt x="2892" y="2437"/>
                    </a:moveTo>
                    <a:lnTo>
                      <a:pt x="2892" y="2437"/>
                    </a:lnTo>
                    <a:lnTo>
                      <a:pt x="2892" y="2424"/>
                    </a:lnTo>
                    <a:moveTo>
                      <a:pt x="2892" y="2371"/>
                    </a:moveTo>
                    <a:lnTo>
                      <a:pt x="2892" y="2371"/>
                    </a:lnTo>
                    <a:lnTo>
                      <a:pt x="2892" y="2357"/>
                    </a:lnTo>
                    <a:moveTo>
                      <a:pt x="2892" y="2304"/>
                    </a:moveTo>
                    <a:lnTo>
                      <a:pt x="2892" y="2304"/>
                    </a:lnTo>
                    <a:lnTo>
                      <a:pt x="2892" y="2291"/>
                    </a:lnTo>
                    <a:moveTo>
                      <a:pt x="2892" y="2237"/>
                    </a:moveTo>
                    <a:lnTo>
                      <a:pt x="2892" y="2237"/>
                    </a:lnTo>
                    <a:lnTo>
                      <a:pt x="2892" y="2224"/>
                    </a:lnTo>
                    <a:moveTo>
                      <a:pt x="2892" y="2171"/>
                    </a:moveTo>
                    <a:lnTo>
                      <a:pt x="2892" y="2171"/>
                    </a:lnTo>
                    <a:lnTo>
                      <a:pt x="2892" y="2157"/>
                    </a:lnTo>
                    <a:moveTo>
                      <a:pt x="2892" y="2104"/>
                    </a:moveTo>
                    <a:lnTo>
                      <a:pt x="2892" y="2104"/>
                    </a:lnTo>
                    <a:lnTo>
                      <a:pt x="2892" y="2091"/>
                    </a:lnTo>
                    <a:moveTo>
                      <a:pt x="2892" y="2037"/>
                    </a:moveTo>
                    <a:lnTo>
                      <a:pt x="2892" y="2037"/>
                    </a:lnTo>
                    <a:lnTo>
                      <a:pt x="2892" y="2024"/>
                    </a:lnTo>
                    <a:moveTo>
                      <a:pt x="2892" y="1971"/>
                    </a:moveTo>
                    <a:lnTo>
                      <a:pt x="2892" y="1971"/>
                    </a:lnTo>
                    <a:lnTo>
                      <a:pt x="2892" y="1957"/>
                    </a:lnTo>
                    <a:moveTo>
                      <a:pt x="2892" y="1904"/>
                    </a:moveTo>
                    <a:lnTo>
                      <a:pt x="2892" y="1904"/>
                    </a:lnTo>
                    <a:lnTo>
                      <a:pt x="2892" y="1891"/>
                    </a:lnTo>
                    <a:moveTo>
                      <a:pt x="2892" y="1837"/>
                    </a:moveTo>
                    <a:lnTo>
                      <a:pt x="2892" y="1837"/>
                    </a:lnTo>
                    <a:lnTo>
                      <a:pt x="2892" y="1824"/>
                    </a:lnTo>
                    <a:moveTo>
                      <a:pt x="2892" y="1771"/>
                    </a:moveTo>
                    <a:lnTo>
                      <a:pt x="2892" y="1771"/>
                    </a:lnTo>
                    <a:lnTo>
                      <a:pt x="2892" y="1757"/>
                    </a:lnTo>
                    <a:moveTo>
                      <a:pt x="2892" y="1704"/>
                    </a:moveTo>
                    <a:lnTo>
                      <a:pt x="2892" y="1704"/>
                    </a:lnTo>
                    <a:lnTo>
                      <a:pt x="2892" y="1691"/>
                    </a:lnTo>
                    <a:moveTo>
                      <a:pt x="2892" y="1637"/>
                    </a:moveTo>
                    <a:lnTo>
                      <a:pt x="2892" y="1637"/>
                    </a:lnTo>
                    <a:lnTo>
                      <a:pt x="2892" y="1624"/>
                    </a:lnTo>
                    <a:moveTo>
                      <a:pt x="2892" y="1571"/>
                    </a:moveTo>
                    <a:lnTo>
                      <a:pt x="2892" y="1571"/>
                    </a:lnTo>
                    <a:lnTo>
                      <a:pt x="2892" y="1557"/>
                    </a:lnTo>
                    <a:moveTo>
                      <a:pt x="2892" y="1504"/>
                    </a:moveTo>
                    <a:lnTo>
                      <a:pt x="2892" y="1504"/>
                    </a:lnTo>
                    <a:lnTo>
                      <a:pt x="2892" y="1491"/>
                    </a:lnTo>
                    <a:moveTo>
                      <a:pt x="2892" y="1437"/>
                    </a:moveTo>
                    <a:lnTo>
                      <a:pt x="2892" y="1437"/>
                    </a:lnTo>
                    <a:lnTo>
                      <a:pt x="2892" y="1424"/>
                    </a:lnTo>
                    <a:moveTo>
                      <a:pt x="2892" y="1371"/>
                    </a:moveTo>
                    <a:lnTo>
                      <a:pt x="2892" y="1371"/>
                    </a:lnTo>
                    <a:lnTo>
                      <a:pt x="2892" y="1357"/>
                    </a:lnTo>
                    <a:moveTo>
                      <a:pt x="2892" y="1304"/>
                    </a:moveTo>
                    <a:lnTo>
                      <a:pt x="2892" y="1304"/>
                    </a:lnTo>
                    <a:lnTo>
                      <a:pt x="2892" y="1291"/>
                    </a:lnTo>
                    <a:moveTo>
                      <a:pt x="2892" y="1237"/>
                    </a:moveTo>
                    <a:lnTo>
                      <a:pt x="2892" y="1237"/>
                    </a:lnTo>
                    <a:lnTo>
                      <a:pt x="2892" y="1224"/>
                    </a:lnTo>
                    <a:moveTo>
                      <a:pt x="2892" y="1171"/>
                    </a:moveTo>
                    <a:lnTo>
                      <a:pt x="2892" y="1171"/>
                    </a:lnTo>
                    <a:lnTo>
                      <a:pt x="2892" y="1157"/>
                    </a:lnTo>
                    <a:moveTo>
                      <a:pt x="2892" y="1104"/>
                    </a:moveTo>
                    <a:lnTo>
                      <a:pt x="2892" y="1104"/>
                    </a:lnTo>
                    <a:lnTo>
                      <a:pt x="2892" y="1091"/>
                    </a:lnTo>
                    <a:moveTo>
                      <a:pt x="2892" y="1037"/>
                    </a:moveTo>
                    <a:lnTo>
                      <a:pt x="2892" y="1037"/>
                    </a:lnTo>
                    <a:lnTo>
                      <a:pt x="2892" y="1024"/>
                    </a:lnTo>
                    <a:moveTo>
                      <a:pt x="2892" y="971"/>
                    </a:moveTo>
                    <a:lnTo>
                      <a:pt x="2892" y="971"/>
                    </a:lnTo>
                    <a:lnTo>
                      <a:pt x="2892" y="957"/>
                    </a:lnTo>
                    <a:moveTo>
                      <a:pt x="2892" y="904"/>
                    </a:moveTo>
                    <a:lnTo>
                      <a:pt x="2892" y="904"/>
                    </a:lnTo>
                    <a:lnTo>
                      <a:pt x="2892" y="891"/>
                    </a:lnTo>
                    <a:moveTo>
                      <a:pt x="2892" y="837"/>
                    </a:moveTo>
                    <a:lnTo>
                      <a:pt x="2892" y="837"/>
                    </a:lnTo>
                    <a:lnTo>
                      <a:pt x="2892" y="824"/>
                    </a:lnTo>
                    <a:moveTo>
                      <a:pt x="2892" y="771"/>
                    </a:moveTo>
                    <a:lnTo>
                      <a:pt x="2892" y="771"/>
                    </a:lnTo>
                    <a:lnTo>
                      <a:pt x="2892" y="757"/>
                    </a:lnTo>
                    <a:moveTo>
                      <a:pt x="2892" y="704"/>
                    </a:moveTo>
                    <a:lnTo>
                      <a:pt x="2892" y="704"/>
                    </a:lnTo>
                    <a:lnTo>
                      <a:pt x="2892" y="691"/>
                    </a:lnTo>
                    <a:moveTo>
                      <a:pt x="2892" y="637"/>
                    </a:moveTo>
                    <a:lnTo>
                      <a:pt x="2892" y="637"/>
                    </a:lnTo>
                    <a:lnTo>
                      <a:pt x="2892" y="624"/>
                    </a:lnTo>
                    <a:moveTo>
                      <a:pt x="2892" y="571"/>
                    </a:moveTo>
                    <a:lnTo>
                      <a:pt x="2892" y="571"/>
                    </a:lnTo>
                    <a:lnTo>
                      <a:pt x="2892" y="557"/>
                    </a:lnTo>
                    <a:moveTo>
                      <a:pt x="2892" y="504"/>
                    </a:moveTo>
                    <a:lnTo>
                      <a:pt x="2892" y="504"/>
                    </a:lnTo>
                    <a:lnTo>
                      <a:pt x="2892" y="491"/>
                    </a:lnTo>
                    <a:moveTo>
                      <a:pt x="2892" y="437"/>
                    </a:moveTo>
                    <a:lnTo>
                      <a:pt x="2892" y="437"/>
                    </a:lnTo>
                    <a:lnTo>
                      <a:pt x="2892" y="424"/>
                    </a:lnTo>
                    <a:moveTo>
                      <a:pt x="2892" y="371"/>
                    </a:moveTo>
                    <a:lnTo>
                      <a:pt x="2892" y="371"/>
                    </a:lnTo>
                    <a:lnTo>
                      <a:pt x="2892" y="357"/>
                    </a:lnTo>
                    <a:moveTo>
                      <a:pt x="2892" y="304"/>
                    </a:moveTo>
                    <a:lnTo>
                      <a:pt x="2892" y="304"/>
                    </a:lnTo>
                    <a:lnTo>
                      <a:pt x="2892" y="291"/>
                    </a:lnTo>
                    <a:moveTo>
                      <a:pt x="2892" y="237"/>
                    </a:moveTo>
                    <a:lnTo>
                      <a:pt x="2892" y="237"/>
                    </a:lnTo>
                    <a:lnTo>
                      <a:pt x="2892" y="224"/>
                    </a:lnTo>
                    <a:moveTo>
                      <a:pt x="2892" y="171"/>
                    </a:moveTo>
                    <a:lnTo>
                      <a:pt x="2892" y="171"/>
                    </a:lnTo>
                    <a:lnTo>
                      <a:pt x="2892" y="157"/>
                    </a:lnTo>
                    <a:moveTo>
                      <a:pt x="2892" y="104"/>
                    </a:moveTo>
                    <a:lnTo>
                      <a:pt x="2892" y="104"/>
                    </a:lnTo>
                    <a:lnTo>
                      <a:pt x="2892" y="91"/>
                    </a:lnTo>
                    <a:moveTo>
                      <a:pt x="2892" y="37"/>
                    </a:moveTo>
                    <a:lnTo>
                      <a:pt x="2892" y="37"/>
                    </a:lnTo>
                    <a:lnTo>
                      <a:pt x="2892" y="24"/>
                    </a:lnTo>
                    <a:moveTo>
                      <a:pt x="3154" y="5104"/>
                    </a:moveTo>
                    <a:lnTo>
                      <a:pt x="3154" y="5104"/>
                    </a:lnTo>
                    <a:lnTo>
                      <a:pt x="3154" y="5091"/>
                    </a:lnTo>
                    <a:moveTo>
                      <a:pt x="3154" y="5037"/>
                    </a:moveTo>
                    <a:lnTo>
                      <a:pt x="3154" y="5037"/>
                    </a:lnTo>
                    <a:lnTo>
                      <a:pt x="3154" y="5024"/>
                    </a:lnTo>
                    <a:moveTo>
                      <a:pt x="3154" y="4971"/>
                    </a:moveTo>
                    <a:lnTo>
                      <a:pt x="3154" y="4971"/>
                    </a:lnTo>
                    <a:lnTo>
                      <a:pt x="3154" y="4957"/>
                    </a:lnTo>
                    <a:moveTo>
                      <a:pt x="3154" y="4904"/>
                    </a:moveTo>
                    <a:lnTo>
                      <a:pt x="3154" y="4904"/>
                    </a:lnTo>
                    <a:lnTo>
                      <a:pt x="3154" y="4891"/>
                    </a:lnTo>
                    <a:moveTo>
                      <a:pt x="3154" y="4837"/>
                    </a:moveTo>
                    <a:lnTo>
                      <a:pt x="3154" y="4837"/>
                    </a:lnTo>
                    <a:lnTo>
                      <a:pt x="3154" y="4824"/>
                    </a:lnTo>
                    <a:moveTo>
                      <a:pt x="3154" y="4771"/>
                    </a:moveTo>
                    <a:lnTo>
                      <a:pt x="3154" y="4771"/>
                    </a:lnTo>
                    <a:lnTo>
                      <a:pt x="3154" y="4757"/>
                    </a:lnTo>
                    <a:moveTo>
                      <a:pt x="3154" y="4704"/>
                    </a:moveTo>
                    <a:lnTo>
                      <a:pt x="3154" y="4704"/>
                    </a:lnTo>
                    <a:lnTo>
                      <a:pt x="3154" y="4691"/>
                    </a:lnTo>
                    <a:moveTo>
                      <a:pt x="3154" y="4637"/>
                    </a:moveTo>
                    <a:lnTo>
                      <a:pt x="3154" y="4637"/>
                    </a:lnTo>
                    <a:lnTo>
                      <a:pt x="3154" y="4624"/>
                    </a:lnTo>
                    <a:moveTo>
                      <a:pt x="3154" y="4571"/>
                    </a:moveTo>
                    <a:lnTo>
                      <a:pt x="3154" y="4571"/>
                    </a:lnTo>
                    <a:lnTo>
                      <a:pt x="3154" y="4557"/>
                    </a:lnTo>
                    <a:moveTo>
                      <a:pt x="3154" y="4504"/>
                    </a:moveTo>
                    <a:lnTo>
                      <a:pt x="3154" y="4504"/>
                    </a:lnTo>
                    <a:lnTo>
                      <a:pt x="3154" y="4491"/>
                    </a:lnTo>
                    <a:moveTo>
                      <a:pt x="3154" y="4437"/>
                    </a:moveTo>
                    <a:lnTo>
                      <a:pt x="3154" y="4437"/>
                    </a:lnTo>
                    <a:lnTo>
                      <a:pt x="3154" y="4424"/>
                    </a:lnTo>
                    <a:moveTo>
                      <a:pt x="3154" y="4371"/>
                    </a:moveTo>
                    <a:lnTo>
                      <a:pt x="3154" y="4371"/>
                    </a:lnTo>
                    <a:lnTo>
                      <a:pt x="3154" y="4357"/>
                    </a:lnTo>
                    <a:moveTo>
                      <a:pt x="3154" y="4304"/>
                    </a:moveTo>
                    <a:lnTo>
                      <a:pt x="3154" y="4304"/>
                    </a:lnTo>
                    <a:lnTo>
                      <a:pt x="3154" y="4291"/>
                    </a:lnTo>
                    <a:moveTo>
                      <a:pt x="3154" y="4237"/>
                    </a:moveTo>
                    <a:lnTo>
                      <a:pt x="3154" y="4237"/>
                    </a:lnTo>
                    <a:lnTo>
                      <a:pt x="3154" y="4224"/>
                    </a:lnTo>
                    <a:moveTo>
                      <a:pt x="3154" y="4171"/>
                    </a:moveTo>
                    <a:lnTo>
                      <a:pt x="3154" y="4171"/>
                    </a:lnTo>
                    <a:lnTo>
                      <a:pt x="3154" y="4157"/>
                    </a:lnTo>
                    <a:moveTo>
                      <a:pt x="3154" y="4104"/>
                    </a:moveTo>
                    <a:lnTo>
                      <a:pt x="3154" y="4104"/>
                    </a:lnTo>
                    <a:lnTo>
                      <a:pt x="3154" y="4091"/>
                    </a:lnTo>
                    <a:moveTo>
                      <a:pt x="3154" y="4037"/>
                    </a:moveTo>
                    <a:lnTo>
                      <a:pt x="3154" y="4037"/>
                    </a:lnTo>
                    <a:lnTo>
                      <a:pt x="3154" y="4024"/>
                    </a:lnTo>
                    <a:moveTo>
                      <a:pt x="3154" y="3971"/>
                    </a:moveTo>
                    <a:lnTo>
                      <a:pt x="3154" y="3971"/>
                    </a:lnTo>
                    <a:lnTo>
                      <a:pt x="3154" y="3957"/>
                    </a:lnTo>
                    <a:moveTo>
                      <a:pt x="3154" y="3904"/>
                    </a:moveTo>
                    <a:lnTo>
                      <a:pt x="3154" y="3904"/>
                    </a:lnTo>
                    <a:lnTo>
                      <a:pt x="3154" y="3891"/>
                    </a:lnTo>
                    <a:moveTo>
                      <a:pt x="3154" y="3837"/>
                    </a:moveTo>
                    <a:lnTo>
                      <a:pt x="3154" y="3837"/>
                    </a:lnTo>
                    <a:lnTo>
                      <a:pt x="3154" y="3824"/>
                    </a:lnTo>
                    <a:moveTo>
                      <a:pt x="3154" y="3771"/>
                    </a:moveTo>
                    <a:lnTo>
                      <a:pt x="3154" y="3771"/>
                    </a:lnTo>
                    <a:lnTo>
                      <a:pt x="3154" y="3757"/>
                    </a:lnTo>
                    <a:moveTo>
                      <a:pt x="3154" y="3704"/>
                    </a:moveTo>
                    <a:lnTo>
                      <a:pt x="3154" y="3704"/>
                    </a:lnTo>
                    <a:lnTo>
                      <a:pt x="3154" y="3691"/>
                    </a:lnTo>
                    <a:moveTo>
                      <a:pt x="3154" y="3637"/>
                    </a:moveTo>
                    <a:lnTo>
                      <a:pt x="3154" y="3637"/>
                    </a:lnTo>
                    <a:lnTo>
                      <a:pt x="3154" y="3624"/>
                    </a:lnTo>
                    <a:moveTo>
                      <a:pt x="3154" y="3571"/>
                    </a:moveTo>
                    <a:lnTo>
                      <a:pt x="3154" y="3571"/>
                    </a:lnTo>
                    <a:lnTo>
                      <a:pt x="3154" y="3557"/>
                    </a:lnTo>
                    <a:moveTo>
                      <a:pt x="3154" y="3504"/>
                    </a:moveTo>
                    <a:lnTo>
                      <a:pt x="3154" y="3504"/>
                    </a:lnTo>
                    <a:lnTo>
                      <a:pt x="3154" y="3491"/>
                    </a:lnTo>
                    <a:moveTo>
                      <a:pt x="3154" y="3437"/>
                    </a:moveTo>
                    <a:lnTo>
                      <a:pt x="3154" y="3437"/>
                    </a:lnTo>
                    <a:lnTo>
                      <a:pt x="3154" y="3424"/>
                    </a:lnTo>
                    <a:moveTo>
                      <a:pt x="3154" y="3371"/>
                    </a:moveTo>
                    <a:lnTo>
                      <a:pt x="3154" y="3371"/>
                    </a:lnTo>
                    <a:lnTo>
                      <a:pt x="3154" y="3357"/>
                    </a:lnTo>
                    <a:moveTo>
                      <a:pt x="3154" y="3304"/>
                    </a:moveTo>
                    <a:lnTo>
                      <a:pt x="3154" y="3304"/>
                    </a:lnTo>
                    <a:lnTo>
                      <a:pt x="3154" y="3291"/>
                    </a:lnTo>
                    <a:moveTo>
                      <a:pt x="3154" y="3237"/>
                    </a:moveTo>
                    <a:lnTo>
                      <a:pt x="3154" y="3237"/>
                    </a:lnTo>
                    <a:lnTo>
                      <a:pt x="3154" y="3224"/>
                    </a:lnTo>
                    <a:moveTo>
                      <a:pt x="3154" y="3171"/>
                    </a:moveTo>
                    <a:lnTo>
                      <a:pt x="3154" y="3171"/>
                    </a:lnTo>
                    <a:lnTo>
                      <a:pt x="3154" y="3157"/>
                    </a:lnTo>
                    <a:moveTo>
                      <a:pt x="3154" y="3104"/>
                    </a:moveTo>
                    <a:lnTo>
                      <a:pt x="3154" y="3104"/>
                    </a:lnTo>
                    <a:lnTo>
                      <a:pt x="3154" y="3091"/>
                    </a:lnTo>
                    <a:moveTo>
                      <a:pt x="3154" y="3037"/>
                    </a:moveTo>
                    <a:lnTo>
                      <a:pt x="3154" y="3037"/>
                    </a:lnTo>
                    <a:lnTo>
                      <a:pt x="3154" y="3024"/>
                    </a:lnTo>
                    <a:moveTo>
                      <a:pt x="3154" y="2971"/>
                    </a:moveTo>
                    <a:lnTo>
                      <a:pt x="3154" y="2971"/>
                    </a:lnTo>
                    <a:lnTo>
                      <a:pt x="3154" y="2957"/>
                    </a:lnTo>
                    <a:moveTo>
                      <a:pt x="3154" y="2904"/>
                    </a:moveTo>
                    <a:lnTo>
                      <a:pt x="3154" y="2904"/>
                    </a:lnTo>
                    <a:lnTo>
                      <a:pt x="3154" y="2891"/>
                    </a:lnTo>
                    <a:moveTo>
                      <a:pt x="3154" y="2837"/>
                    </a:moveTo>
                    <a:lnTo>
                      <a:pt x="3154" y="2837"/>
                    </a:lnTo>
                    <a:lnTo>
                      <a:pt x="3154" y="2824"/>
                    </a:lnTo>
                    <a:moveTo>
                      <a:pt x="3154" y="2771"/>
                    </a:moveTo>
                    <a:lnTo>
                      <a:pt x="3154" y="2771"/>
                    </a:lnTo>
                    <a:lnTo>
                      <a:pt x="3154" y="2757"/>
                    </a:lnTo>
                    <a:moveTo>
                      <a:pt x="3154" y="2704"/>
                    </a:moveTo>
                    <a:lnTo>
                      <a:pt x="3154" y="2704"/>
                    </a:lnTo>
                    <a:lnTo>
                      <a:pt x="3154" y="2691"/>
                    </a:lnTo>
                    <a:moveTo>
                      <a:pt x="3154" y="2637"/>
                    </a:moveTo>
                    <a:lnTo>
                      <a:pt x="3154" y="2637"/>
                    </a:lnTo>
                    <a:lnTo>
                      <a:pt x="3154" y="2624"/>
                    </a:lnTo>
                    <a:moveTo>
                      <a:pt x="3154" y="2571"/>
                    </a:moveTo>
                    <a:lnTo>
                      <a:pt x="3154" y="2571"/>
                    </a:lnTo>
                    <a:lnTo>
                      <a:pt x="3154" y="2557"/>
                    </a:lnTo>
                    <a:moveTo>
                      <a:pt x="3154" y="2504"/>
                    </a:moveTo>
                    <a:lnTo>
                      <a:pt x="3154" y="2504"/>
                    </a:lnTo>
                    <a:lnTo>
                      <a:pt x="3154" y="2491"/>
                    </a:lnTo>
                    <a:moveTo>
                      <a:pt x="3154" y="2437"/>
                    </a:moveTo>
                    <a:lnTo>
                      <a:pt x="3154" y="2437"/>
                    </a:lnTo>
                    <a:lnTo>
                      <a:pt x="3154" y="2424"/>
                    </a:lnTo>
                    <a:moveTo>
                      <a:pt x="3154" y="2371"/>
                    </a:moveTo>
                    <a:lnTo>
                      <a:pt x="3154" y="2371"/>
                    </a:lnTo>
                    <a:lnTo>
                      <a:pt x="3154" y="2357"/>
                    </a:lnTo>
                    <a:moveTo>
                      <a:pt x="3154" y="2304"/>
                    </a:moveTo>
                    <a:lnTo>
                      <a:pt x="3154" y="2304"/>
                    </a:lnTo>
                    <a:lnTo>
                      <a:pt x="3154" y="2291"/>
                    </a:lnTo>
                    <a:moveTo>
                      <a:pt x="3154" y="2237"/>
                    </a:moveTo>
                    <a:lnTo>
                      <a:pt x="3154" y="2237"/>
                    </a:lnTo>
                    <a:lnTo>
                      <a:pt x="3154" y="2224"/>
                    </a:lnTo>
                    <a:moveTo>
                      <a:pt x="3154" y="2171"/>
                    </a:moveTo>
                    <a:lnTo>
                      <a:pt x="3154" y="2171"/>
                    </a:lnTo>
                    <a:lnTo>
                      <a:pt x="3154" y="2157"/>
                    </a:lnTo>
                    <a:moveTo>
                      <a:pt x="3154" y="2104"/>
                    </a:moveTo>
                    <a:lnTo>
                      <a:pt x="3154" y="2104"/>
                    </a:lnTo>
                    <a:lnTo>
                      <a:pt x="3154" y="2091"/>
                    </a:lnTo>
                    <a:moveTo>
                      <a:pt x="3154" y="2037"/>
                    </a:moveTo>
                    <a:lnTo>
                      <a:pt x="3154" y="2037"/>
                    </a:lnTo>
                    <a:lnTo>
                      <a:pt x="3154" y="2024"/>
                    </a:lnTo>
                    <a:moveTo>
                      <a:pt x="3154" y="1971"/>
                    </a:moveTo>
                    <a:lnTo>
                      <a:pt x="3154" y="1971"/>
                    </a:lnTo>
                    <a:lnTo>
                      <a:pt x="3154" y="1957"/>
                    </a:lnTo>
                    <a:moveTo>
                      <a:pt x="3154" y="1904"/>
                    </a:moveTo>
                    <a:lnTo>
                      <a:pt x="3154" y="1904"/>
                    </a:lnTo>
                    <a:lnTo>
                      <a:pt x="3154" y="1891"/>
                    </a:lnTo>
                    <a:moveTo>
                      <a:pt x="3154" y="1837"/>
                    </a:moveTo>
                    <a:lnTo>
                      <a:pt x="3154" y="1837"/>
                    </a:lnTo>
                    <a:lnTo>
                      <a:pt x="3154" y="1824"/>
                    </a:lnTo>
                    <a:moveTo>
                      <a:pt x="3154" y="1771"/>
                    </a:moveTo>
                    <a:lnTo>
                      <a:pt x="3154" y="1771"/>
                    </a:lnTo>
                    <a:lnTo>
                      <a:pt x="3154" y="1757"/>
                    </a:lnTo>
                    <a:moveTo>
                      <a:pt x="3154" y="1704"/>
                    </a:moveTo>
                    <a:lnTo>
                      <a:pt x="3154" y="1704"/>
                    </a:lnTo>
                    <a:lnTo>
                      <a:pt x="3154" y="1691"/>
                    </a:lnTo>
                    <a:moveTo>
                      <a:pt x="3154" y="1637"/>
                    </a:moveTo>
                    <a:lnTo>
                      <a:pt x="3154" y="1637"/>
                    </a:lnTo>
                    <a:lnTo>
                      <a:pt x="3154" y="1624"/>
                    </a:lnTo>
                    <a:moveTo>
                      <a:pt x="3154" y="1571"/>
                    </a:moveTo>
                    <a:lnTo>
                      <a:pt x="3154" y="1571"/>
                    </a:lnTo>
                    <a:lnTo>
                      <a:pt x="3154" y="1557"/>
                    </a:lnTo>
                    <a:moveTo>
                      <a:pt x="3154" y="1504"/>
                    </a:moveTo>
                    <a:lnTo>
                      <a:pt x="3154" y="1504"/>
                    </a:lnTo>
                    <a:lnTo>
                      <a:pt x="3154" y="1491"/>
                    </a:lnTo>
                    <a:moveTo>
                      <a:pt x="3154" y="1437"/>
                    </a:moveTo>
                    <a:lnTo>
                      <a:pt x="3154" y="1437"/>
                    </a:lnTo>
                    <a:lnTo>
                      <a:pt x="3154" y="1424"/>
                    </a:lnTo>
                    <a:moveTo>
                      <a:pt x="3154" y="1371"/>
                    </a:moveTo>
                    <a:lnTo>
                      <a:pt x="3154" y="1371"/>
                    </a:lnTo>
                    <a:lnTo>
                      <a:pt x="3154" y="1357"/>
                    </a:lnTo>
                    <a:moveTo>
                      <a:pt x="3154" y="1304"/>
                    </a:moveTo>
                    <a:lnTo>
                      <a:pt x="3154" y="1304"/>
                    </a:lnTo>
                    <a:lnTo>
                      <a:pt x="3154" y="1291"/>
                    </a:lnTo>
                    <a:moveTo>
                      <a:pt x="3154" y="1237"/>
                    </a:moveTo>
                    <a:lnTo>
                      <a:pt x="3154" y="1237"/>
                    </a:lnTo>
                    <a:lnTo>
                      <a:pt x="3154" y="1224"/>
                    </a:lnTo>
                    <a:moveTo>
                      <a:pt x="3154" y="1171"/>
                    </a:moveTo>
                    <a:lnTo>
                      <a:pt x="3154" y="1171"/>
                    </a:lnTo>
                    <a:lnTo>
                      <a:pt x="3154" y="1157"/>
                    </a:lnTo>
                    <a:moveTo>
                      <a:pt x="3154" y="1104"/>
                    </a:moveTo>
                    <a:lnTo>
                      <a:pt x="3154" y="1104"/>
                    </a:lnTo>
                    <a:lnTo>
                      <a:pt x="3154" y="1091"/>
                    </a:lnTo>
                    <a:moveTo>
                      <a:pt x="3154" y="1037"/>
                    </a:moveTo>
                    <a:lnTo>
                      <a:pt x="3154" y="1037"/>
                    </a:lnTo>
                    <a:lnTo>
                      <a:pt x="3154" y="1024"/>
                    </a:lnTo>
                    <a:moveTo>
                      <a:pt x="3154" y="971"/>
                    </a:moveTo>
                    <a:lnTo>
                      <a:pt x="3154" y="971"/>
                    </a:lnTo>
                    <a:lnTo>
                      <a:pt x="3154" y="957"/>
                    </a:lnTo>
                    <a:moveTo>
                      <a:pt x="3154" y="904"/>
                    </a:moveTo>
                    <a:lnTo>
                      <a:pt x="3154" y="904"/>
                    </a:lnTo>
                    <a:lnTo>
                      <a:pt x="3154" y="891"/>
                    </a:lnTo>
                    <a:moveTo>
                      <a:pt x="3154" y="837"/>
                    </a:moveTo>
                    <a:lnTo>
                      <a:pt x="3154" y="837"/>
                    </a:lnTo>
                    <a:lnTo>
                      <a:pt x="3154" y="824"/>
                    </a:lnTo>
                    <a:moveTo>
                      <a:pt x="3154" y="771"/>
                    </a:moveTo>
                    <a:lnTo>
                      <a:pt x="3154" y="771"/>
                    </a:lnTo>
                    <a:lnTo>
                      <a:pt x="3154" y="757"/>
                    </a:lnTo>
                    <a:moveTo>
                      <a:pt x="3154" y="704"/>
                    </a:moveTo>
                    <a:lnTo>
                      <a:pt x="3154" y="704"/>
                    </a:lnTo>
                    <a:lnTo>
                      <a:pt x="3154" y="691"/>
                    </a:lnTo>
                    <a:moveTo>
                      <a:pt x="3154" y="637"/>
                    </a:moveTo>
                    <a:lnTo>
                      <a:pt x="3154" y="637"/>
                    </a:lnTo>
                    <a:lnTo>
                      <a:pt x="3154" y="624"/>
                    </a:lnTo>
                    <a:moveTo>
                      <a:pt x="3154" y="571"/>
                    </a:moveTo>
                    <a:lnTo>
                      <a:pt x="3154" y="571"/>
                    </a:lnTo>
                    <a:lnTo>
                      <a:pt x="3154" y="557"/>
                    </a:lnTo>
                    <a:moveTo>
                      <a:pt x="3154" y="504"/>
                    </a:moveTo>
                    <a:lnTo>
                      <a:pt x="3154" y="504"/>
                    </a:lnTo>
                    <a:lnTo>
                      <a:pt x="3154" y="491"/>
                    </a:lnTo>
                    <a:moveTo>
                      <a:pt x="3154" y="437"/>
                    </a:moveTo>
                    <a:lnTo>
                      <a:pt x="3154" y="437"/>
                    </a:lnTo>
                    <a:lnTo>
                      <a:pt x="3154" y="424"/>
                    </a:lnTo>
                    <a:moveTo>
                      <a:pt x="3154" y="371"/>
                    </a:moveTo>
                    <a:lnTo>
                      <a:pt x="3154" y="371"/>
                    </a:lnTo>
                    <a:lnTo>
                      <a:pt x="3154" y="357"/>
                    </a:lnTo>
                    <a:moveTo>
                      <a:pt x="3154" y="304"/>
                    </a:moveTo>
                    <a:lnTo>
                      <a:pt x="3154" y="304"/>
                    </a:lnTo>
                    <a:lnTo>
                      <a:pt x="3154" y="291"/>
                    </a:lnTo>
                    <a:moveTo>
                      <a:pt x="3154" y="237"/>
                    </a:moveTo>
                    <a:lnTo>
                      <a:pt x="3154" y="237"/>
                    </a:lnTo>
                    <a:lnTo>
                      <a:pt x="3154" y="224"/>
                    </a:lnTo>
                    <a:moveTo>
                      <a:pt x="3154" y="171"/>
                    </a:moveTo>
                    <a:lnTo>
                      <a:pt x="3154" y="171"/>
                    </a:lnTo>
                    <a:lnTo>
                      <a:pt x="3154" y="157"/>
                    </a:lnTo>
                    <a:moveTo>
                      <a:pt x="3154" y="104"/>
                    </a:moveTo>
                    <a:lnTo>
                      <a:pt x="3154" y="104"/>
                    </a:lnTo>
                    <a:lnTo>
                      <a:pt x="3154" y="91"/>
                    </a:lnTo>
                    <a:moveTo>
                      <a:pt x="3154" y="37"/>
                    </a:moveTo>
                    <a:lnTo>
                      <a:pt x="3154" y="37"/>
                    </a:lnTo>
                    <a:lnTo>
                      <a:pt x="3154" y="24"/>
                    </a:lnTo>
                    <a:moveTo>
                      <a:pt x="3417" y="5104"/>
                    </a:moveTo>
                    <a:lnTo>
                      <a:pt x="3417" y="5104"/>
                    </a:lnTo>
                    <a:lnTo>
                      <a:pt x="3417" y="5091"/>
                    </a:lnTo>
                    <a:moveTo>
                      <a:pt x="3417" y="5037"/>
                    </a:moveTo>
                    <a:lnTo>
                      <a:pt x="3417" y="5037"/>
                    </a:lnTo>
                    <a:lnTo>
                      <a:pt x="3417" y="5024"/>
                    </a:lnTo>
                    <a:moveTo>
                      <a:pt x="3417" y="4971"/>
                    </a:moveTo>
                    <a:lnTo>
                      <a:pt x="3417" y="4971"/>
                    </a:lnTo>
                    <a:lnTo>
                      <a:pt x="3417" y="4957"/>
                    </a:lnTo>
                    <a:moveTo>
                      <a:pt x="3417" y="4904"/>
                    </a:moveTo>
                    <a:lnTo>
                      <a:pt x="3417" y="4904"/>
                    </a:lnTo>
                    <a:lnTo>
                      <a:pt x="3417" y="4891"/>
                    </a:lnTo>
                    <a:moveTo>
                      <a:pt x="3417" y="4837"/>
                    </a:moveTo>
                    <a:lnTo>
                      <a:pt x="3417" y="4837"/>
                    </a:lnTo>
                    <a:lnTo>
                      <a:pt x="3417" y="4824"/>
                    </a:lnTo>
                    <a:moveTo>
                      <a:pt x="3417" y="4771"/>
                    </a:moveTo>
                    <a:lnTo>
                      <a:pt x="3417" y="4771"/>
                    </a:lnTo>
                    <a:lnTo>
                      <a:pt x="3417" y="4757"/>
                    </a:lnTo>
                    <a:moveTo>
                      <a:pt x="3417" y="4704"/>
                    </a:moveTo>
                    <a:lnTo>
                      <a:pt x="3417" y="4704"/>
                    </a:lnTo>
                    <a:lnTo>
                      <a:pt x="3417" y="4691"/>
                    </a:lnTo>
                    <a:moveTo>
                      <a:pt x="3417" y="4637"/>
                    </a:moveTo>
                    <a:lnTo>
                      <a:pt x="3417" y="4637"/>
                    </a:lnTo>
                    <a:lnTo>
                      <a:pt x="3417" y="4624"/>
                    </a:lnTo>
                    <a:moveTo>
                      <a:pt x="3417" y="4571"/>
                    </a:moveTo>
                    <a:lnTo>
                      <a:pt x="3417" y="4571"/>
                    </a:lnTo>
                    <a:lnTo>
                      <a:pt x="3417" y="4557"/>
                    </a:lnTo>
                    <a:moveTo>
                      <a:pt x="3417" y="4504"/>
                    </a:moveTo>
                    <a:lnTo>
                      <a:pt x="3417" y="4504"/>
                    </a:lnTo>
                    <a:lnTo>
                      <a:pt x="3417" y="4491"/>
                    </a:lnTo>
                    <a:moveTo>
                      <a:pt x="3417" y="4437"/>
                    </a:moveTo>
                    <a:lnTo>
                      <a:pt x="3417" y="4437"/>
                    </a:lnTo>
                    <a:lnTo>
                      <a:pt x="3417" y="4424"/>
                    </a:lnTo>
                    <a:moveTo>
                      <a:pt x="3417" y="4371"/>
                    </a:moveTo>
                    <a:lnTo>
                      <a:pt x="3417" y="4371"/>
                    </a:lnTo>
                    <a:lnTo>
                      <a:pt x="3417" y="4357"/>
                    </a:lnTo>
                    <a:moveTo>
                      <a:pt x="3417" y="4304"/>
                    </a:moveTo>
                    <a:lnTo>
                      <a:pt x="3417" y="4304"/>
                    </a:lnTo>
                    <a:lnTo>
                      <a:pt x="3417" y="4291"/>
                    </a:lnTo>
                    <a:moveTo>
                      <a:pt x="3417" y="4237"/>
                    </a:moveTo>
                    <a:lnTo>
                      <a:pt x="3417" y="4237"/>
                    </a:lnTo>
                    <a:lnTo>
                      <a:pt x="3417" y="4224"/>
                    </a:lnTo>
                    <a:moveTo>
                      <a:pt x="3417" y="4171"/>
                    </a:moveTo>
                    <a:lnTo>
                      <a:pt x="3417" y="4171"/>
                    </a:lnTo>
                    <a:lnTo>
                      <a:pt x="3417" y="4157"/>
                    </a:lnTo>
                    <a:moveTo>
                      <a:pt x="3417" y="4104"/>
                    </a:moveTo>
                    <a:lnTo>
                      <a:pt x="3417" y="4104"/>
                    </a:lnTo>
                    <a:lnTo>
                      <a:pt x="3417" y="4091"/>
                    </a:lnTo>
                    <a:moveTo>
                      <a:pt x="3417" y="4037"/>
                    </a:moveTo>
                    <a:lnTo>
                      <a:pt x="3417" y="4037"/>
                    </a:lnTo>
                    <a:lnTo>
                      <a:pt x="3417" y="4024"/>
                    </a:lnTo>
                    <a:moveTo>
                      <a:pt x="3417" y="3971"/>
                    </a:moveTo>
                    <a:lnTo>
                      <a:pt x="3417" y="3971"/>
                    </a:lnTo>
                    <a:lnTo>
                      <a:pt x="3417" y="3957"/>
                    </a:lnTo>
                    <a:moveTo>
                      <a:pt x="3417" y="3904"/>
                    </a:moveTo>
                    <a:lnTo>
                      <a:pt x="3417" y="3904"/>
                    </a:lnTo>
                    <a:lnTo>
                      <a:pt x="3417" y="3891"/>
                    </a:lnTo>
                    <a:moveTo>
                      <a:pt x="3417" y="3837"/>
                    </a:moveTo>
                    <a:lnTo>
                      <a:pt x="3417" y="3837"/>
                    </a:lnTo>
                    <a:lnTo>
                      <a:pt x="3417" y="3824"/>
                    </a:lnTo>
                    <a:moveTo>
                      <a:pt x="3417" y="3771"/>
                    </a:moveTo>
                    <a:lnTo>
                      <a:pt x="3417" y="3771"/>
                    </a:lnTo>
                    <a:lnTo>
                      <a:pt x="3417" y="3757"/>
                    </a:lnTo>
                    <a:moveTo>
                      <a:pt x="3417" y="3704"/>
                    </a:moveTo>
                    <a:lnTo>
                      <a:pt x="3417" y="3704"/>
                    </a:lnTo>
                    <a:lnTo>
                      <a:pt x="3417" y="3691"/>
                    </a:lnTo>
                    <a:moveTo>
                      <a:pt x="3417" y="3637"/>
                    </a:moveTo>
                    <a:lnTo>
                      <a:pt x="3417" y="3637"/>
                    </a:lnTo>
                    <a:lnTo>
                      <a:pt x="3417" y="3624"/>
                    </a:lnTo>
                    <a:moveTo>
                      <a:pt x="3417" y="3571"/>
                    </a:moveTo>
                    <a:lnTo>
                      <a:pt x="3417" y="3571"/>
                    </a:lnTo>
                    <a:lnTo>
                      <a:pt x="3417" y="3557"/>
                    </a:lnTo>
                    <a:moveTo>
                      <a:pt x="3417" y="3504"/>
                    </a:moveTo>
                    <a:lnTo>
                      <a:pt x="3417" y="3504"/>
                    </a:lnTo>
                    <a:lnTo>
                      <a:pt x="3417" y="3491"/>
                    </a:lnTo>
                    <a:moveTo>
                      <a:pt x="3417" y="3437"/>
                    </a:moveTo>
                    <a:lnTo>
                      <a:pt x="3417" y="3437"/>
                    </a:lnTo>
                    <a:lnTo>
                      <a:pt x="3417" y="3424"/>
                    </a:lnTo>
                    <a:moveTo>
                      <a:pt x="3417" y="3371"/>
                    </a:moveTo>
                    <a:lnTo>
                      <a:pt x="3417" y="3371"/>
                    </a:lnTo>
                    <a:lnTo>
                      <a:pt x="3417" y="3357"/>
                    </a:lnTo>
                    <a:moveTo>
                      <a:pt x="3417" y="3304"/>
                    </a:moveTo>
                    <a:lnTo>
                      <a:pt x="3417" y="3304"/>
                    </a:lnTo>
                    <a:lnTo>
                      <a:pt x="3417" y="3291"/>
                    </a:lnTo>
                    <a:moveTo>
                      <a:pt x="3417" y="3237"/>
                    </a:moveTo>
                    <a:lnTo>
                      <a:pt x="3417" y="3237"/>
                    </a:lnTo>
                    <a:lnTo>
                      <a:pt x="3417" y="3224"/>
                    </a:lnTo>
                    <a:moveTo>
                      <a:pt x="3417" y="3171"/>
                    </a:moveTo>
                    <a:lnTo>
                      <a:pt x="3417" y="3171"/>
                    </a:lnTo>
                    <a:lnTo>
                      <a:pt x="3417" y="3157"/>
                    </a:lnTo>
                    <a:moveTo>
                      <a:pt x="3417" y="3104"/>
                    </a:moveTo>
                    <a:lnTo>
                      <a:pt x="3417" y="3104"/>
                    </a:lnTo>
                    <a:lnTo>
                      <a:pt x="3417" y="3091"/>
                    </a:lnTo>
                    <a:moveTo>
                      <a:pt x="3417" y="3037"/>
                    </a:moveTo>
                    <a:lnTo>
                      <a:pt x="3417" y="3037"/>
                    </a:lnTo>
                    <a:lnTo>
                      <a:pt x="3417" y="3024"/>
                    </a:lnTo>
                    <a:moveTo>
                      <a:pt x="3417" y="2971"/>
                    </a:moveTo>
                    <a:lnTo>
                      <a:pt x="3417" y="2971"/>
                    </a:lnTo>
                    <a:lnTo>
                      <a:pt x="3417" y="2957"/>
                    </a:lnTo>
                    <a:moveTo>
                      <a:pt x="3417" y="2904"/>
                    </a:moveTo>
                    <a:lnTo>
                      <a:pt x="3417" y="2904"/>
                    </a:lnTo>
                    <a:lnTo>
                      <a:pt x="3417" y="2891"/>
                    </a:lnTo>
                    <a:moveTo>
                      <a:pt x="3417" y="2837"/>
                    </a:moveTo>
                    <a:lnTo>
                      <a:pt x="3417" y="2837"/>
                    </a:lnTo>
                    <a:lnTo>
                      <a:pt x="3417" y="2824"/>
                    </a:lnTo>
                    <a:moveTo>
                      <a:pt x="3417" y="2771"/>
                    </a:moveTo>
                    <a:lnTo>
                      <a:pt x="3417" y="2771"/>
                    </a:lnTo>
                    <a:lnTo>
                      <a:pt x="3417" y="2757"/>
                    </a:lnTo>
                    <a:moveTo>
                      <a:pt x="3417" y="2704"/>
                    </a:moveTo>
                    <a:lnTo>
                      <a:pt x="3417" y="2704"/>
                    </a:lnTo>
                    <a:lnTo>
                      <a:pt x="3417" y="2691"/>
                    </a:lnTo>
                    <a:moveTo>
                      <a:pt x="3417" y="2637"/>
                    </a:moveTo>
                    <a:lnTo>
                      <a:pt x="3417" y="2637"/>
                    </a:lnTo>
                    <a:lnTo>
                      <a:pt x="3417" y="2624"/>
                    </a:lnTo>
                    <a:moveTo>
                      <a:pt x="3417" y="2571"/>
                    </a:moveTo>
                    <a:lnTo>
                      <a:pt x="3417" y="2571"/>
                    </a:lnTo>
                    <a:lnTo>
                      <a:pt x="3417" y="2557"/>
                    </a:lnTo>
                    <a:moveTo>
                      <a:pt x="3417" y="2504"/>
                    </a:moveTo>
                    <a:lnTo>
                      <a:pt x="3417" y="2504"/>
                    </a:lnTo>
                    <a:lnTo>
                      <a:pt x="3417" y="2491"/>
                    </a:lnTo>
                    <a:moveTo>
                      <a:pt x="3417" y="2437"/>
                    </a:moveTo>
                    <a:lnTo>
                      <a:pt x="3417" y="2437"/>
                    </a:lnTo>
                    <a:lnTo>
                      <a:pt x="3417" y="2424"/>
                    </a:lnTo>
                    <a:moveTo>
                      <a:pt x="3417" y="2371"/>
                    </a:moveTo>
                    <a:lnTo>
                      <a:pt x="3417" y="2371"/>
                    </a:lnTo>
                    <a:lnTo>
                      <a:pt x="3417" y="2357"/>
                    </a:lnTo>
                    <a:moveTo>
                      <a:pt x="3417" y="2304"/>
                    </a:moveTo>
                    <a:lnTo>
                      <a:pt x="3417" y="2304"/>
                    </a:lnTo>
                    <a:lnTo>
                      <a:pt x="3417" y="2291"/>
                    </a:lnTo>
                    <a:moveTo>
                      <a:pt x="3417" y="2237"/>
                    </a:moveTo>
                    <a:lnTo>
                      <a:pt x="3417" y="2237"/>
                    </a:lnTo>
                    <a:lnTo>
                      <a:pt x="3417" y="2224"/>
                    </a:lnTo>
                    <a:moveTo>
                      <a:pt x="3417" y="2171"/>
                    </a:moveTo>
                    <a:lnTo>
                      <a:pt x="3417" y="2171"/>
                    </a:lnTo>
                    <a:lnTo>
                      <a:pt x="3417" y="2157"/>
                    </a:lnTo>
                    <a:moveTo>
                      <a:pt x="3417" y="2104"/>
                    </a:moveTo>
                    <a:lnTo>
                      <a:pt x="3417" y="2104"/>
                    </a:lnTo>
                    <a:lnTo>
                      <a:pt x="3417" y="2091"/>
                    </a:lnTo>
                    <a:moveTo>
                      <a:pt x="3417" y="2037"/>
                    </a:moveTo>
                    <a:lnTo>
                      <a:pt x="3417" y="2037"/>
                    </a:lnTo>
                    <a:lnTo>
                      <a:pt x="3417" y="2024"/>
                    </a:lnTo>
                    <a:moveTo>
                      <a:pt x="3417" y="1971"/>
                    </a:moveTo>
                    <a:lnTo>
                      <a:pt x="3417" y="1971"/>
                    </a:lnTo>
                    <a:lnTo>
                      <a:pt x="3417" y="1957"/>
                    </a:lnTo>
                    <a:moveTo>
                      <a:pt x="3417" y="1904"/>
                    </a:moveTo>
                    <a:lnTo>
                      <a:pt x="3417" y="1904"/>
                    </a:lnTo>
                    <a:lnTo>
                      <a:pt x="3417" y="1891"/>
                    </a:lnTo>
                    <a:moveTo>
                      <a:pt x="3417" y="1837"/>
                    </a:moveTo>
                    <a:lnTo>
                      <a:pt x="3417" y="1837"/>
                    </a:lnTo>
                    <a:lnTo>
                      <a:pt x="3417" y="1824"/>
                    </a:lnTo>
                    <a:moveTo>
                      <a:pt x="3417" y="1771"/>
                    </a:moveTo>
                    <a:lnTo>
                      <a:pt x="3417" y="1771"/>
                    </a:lnTo>
                    <a:lnTo>
                      <a:pt x="3417" y="1757"/>
                    </a:lnTo>
                    <a:moveTo>
                      <a:pt x="3417" y="1704"/>
                    </a:moveTo>
                    <a:lnTo>
                      <a:pt x="3417" y="1704"/>
                    </a:lnTo>
                    <a:lnTo>
                      <a:pt x="3417" y="1691"/>
                    </a:lnTo>
                    <a:moveTo>
                      <a:pt x="3417" y="1637"/>
                    </a:moveTo>
                    <a:lnTo>
                      <a:pt x="3417" y="1637"/>
                    </a:lnTo>
                    <a:lnTo>
                      <a:pt x="3417" y="1624"/>
                    </a:lnTo>
                    <a:moveTo>
                      <a:pt x="3417" y="1571"/>
                    </a:moveTo>
                    <a:lnTo>
                      <a:pt x="3417" y="1571"/>
                    </a:lnTo>
                    <a:lnTo>
                      <a:pt x="3417" y="1557"/>
                    </a:lnTo>
                    <a:moveTo>
                      <a:pt x="3417" y="1504"/>
                    </a:moveTo>
                    <a:lnTo>
                      <a:pt x="3417" y="1504"/>
                    </a:lnTo>
                    <a:lnTo>
                      <a:pt x="3417" y="1491"/>
                    </a:lnTo>
                    <a:moveTo>
                      <a:pt x="3417" y="1437"/>
                    </a:moveTo>
                    <a:lnTo>
                      <a:pt x="3417" y="1437"/>
                    </a:lnTo>
                    <a:lnTo>
                      <a:pt x="3417" y="1424"/>
                    </a:lnTo>
                    <a:moveTo>
                      <a:pt x="3417" y="1371"/>
                    </a:moveTo>
                    <a:lnTo>
                      <a:pt x="3417" y="1371"/>
                    </a:lnTo>
                    <a:lnTo>
                      <a:pt x="3417" y="1357"/>
                    </a:lnTo>
                    <a:moveTo>
                      <a:pt x="3417" y="1304"/>
                    </a:moveTo>
                    <a:lnTo>
                      <a:pt x="3417" y="1304"/>
                    </a:lnTo>
                    <a:lnTo>
                      <a:pt x="3417" y="1291"/>
                    </a:lnTo>
                    <a:moveTo>
                      <a:pt x="3417" y="1237"/>
                    </a:moveTo>
                    <a:lnTo>
                      <a:pt x="3417" y="1237"/>
                    </a:lnTo>
                    <a:lnTo>
                      <a:pt x="3417" y="1224"/>
                    </a:lnTo>
                    <a:moveTo>
                      <a:pt x="3417" y="1171"/>
                    </a:moveTo>
                    <a:lnTo>
                      <a:pt x="3417" y="1171"/>
                    </a:lnTo>
                    <a:lnTo>
                      <a:pt x="3417" y="1157"/>
                    </a:lnTo>
                    <a:moveTo>
                      <a:pt x="3417" y="1104"/>
                    </a:moveTo>
                    <a:lnTo>
                      <a:pt x="3417" y="1104"/>
                    </a:lnTo>
                    <a:lnTo>
                      <a:pt x="3417" y="1091"/>
                    </a:lnTo>
                    <a:moveTo>
                      <a:pt x="3417" y="1037"/>
                    </a:moveTo>
                    <a:lnTo>
                      <a:pt x="3417" y="1037"/>
                    </a:lnTo>
                    <a:lnTo>
                      <a:pt x="3417" y="1024"/>
                    </a:lnTo>
                    <a:moveTo>
                      <a:pt x="3417" y="971"/>
                    </a:moveTo>
                    <a:lnTo>
                      <a:pt x="3417" y="971"/>
                    </a:lnTo>
                    <a:lnTo>
                      <a:pt x="3417" y="957"/>
                    </a:lnTo>
                    <a:moveTo>
                      <a:pt x="3417" y="904"/>
                    </a:moveTo>
                    <a:lnTo>
                      <a:pt x="3417" y="904"/>
                    </a:lnTo>
                    <a:lnTo>
                      <a:pt x="3417" y="891"/>
                    </a:lnTo>
                    <a:moveTo>
                      <a:pt x="3417" y="837"/>
                    </a:moveTo>
                    <a:lnTo>
                      <a:pt x="3417" y="837"/>
                    </a:lnTo>
                    <a:lnTo>
                      <a:pt x="3417" y="824"/>
                    </a:lnTo>
                    <a:moveTo>
                      <a:pt x="3417" y="771"/>
                    </a:moveTo>
                    <a:lnTo>
                      <a:pt x="3417" y="771"/>
                    </a:lnTo>
                    <a:lnTo>
                      <a:pt x="3417" y="757"/>
                    </a:lnTo>
                    <a:moveTo>
                      <a:pt x="3417" y="704"/>
                    </a:moveTo>
                    <a:lnTo>
                      <a:pt x="3417" y="704"/>
                    </a:lnTo>
                    <a:lnTo>
                      <a:pt x="3417" y="691"/>
                    </a:lnTo>
                    <a:moveTo>
                      <a:pt x="3417" y="637"/>
                    </a:moveTo>
                    <a:lnTo>
                      <a:pt x="3417" y="637"/>
                    </a:lnTo>
                    <a:lnTo>
                      <a:pt x="3417" y="624"/>
                    </a:lnTo>
                    <a:moveTo>
                      <a:pt x="3417" y="571"/>
                    </a:moveTo>
                    <a:lnTo>
                      <a:pt x="3417" y="571"/>
                    </a:lnTo>
                    <a:lnTo>
                      <a:pt x="3417" y="557"/>
                    </a:lnTo>
                    <a:moveTo>
                      <a:pt x="3417" y="504"/>
                    </a:moveTo>
                    <a:lnTo>
                      <a:pt x="3417" y="504"/>
                    </a:lnTo>
                    <a:lnTo>
                      <a:pt x="3417" y="491"/>
                    </a:lnTo>
                    <a:moveTo>
                      <a:pt x="3417" y="437"/>
                    </a:moveTo>
                    <a:lnTo>
                      <a:pt x="3417" y="437"/>
                    </a:lnTo>
                    <a:lnTo>
                      <a:pt x="3417" y="424"/>
                    </a:lnTo>
                    <a:moveTo>
                      <a:pt x="3417" y="371"/>
                    </a:moveTo>
                    <a:lnTo>
                      <a:pt x="3417" y="371"/>
                    </a:lnTo>
                    <a:lnTo>
                      <a:pt x="3417" y="357"/>
                    </a:lnTo>
                    <a:moveTo>
                      <a:pt x="3417" y="304"/>
                    </a:moveTo>
                    <a:lnTo>
                      <a:pt x="3417" y="304"/>
                    </a:lnTo>
                    <a:lnTo>
                      <a:pt x="3417" y="291"/>
                    </a:lnTo>
                    <a:moveTo>
                      <a:pt x="3417" y="237"/>
                    </a:moveTo>
                    <a:lnTo>
                      <a:pt x="3417" y="237"/>
                    </a:lnTo>
                    <a:lnTo>
                      <a:pt x="3417" y="224"/>
                    </a:lnTo>
                    <a:moveTo>
                      <a:pt x="3417" y="171"/>
                    </a:moveTo>
                    <a:lnTo>
                      <a:pt x="3417" y="171"/>
                    </a:lnTo>
                    <a:lnTo>
                      <a:pt x="3417" y="157"/>
                    </a:lnTo>
                    <a:moveTo>
                      <a:pt x="3417" y="104"/>
                    </a:moveTo>
                    <a:lnTo>
                      <a:pt x="3417" y="104"/>
                    </a:lnTo>
                    <a:lnTo>
                      <a:pt x="3417" y="91"/>
                    </a:lnTo>
                    <a:moveTo>
                      <a:pt x="3417" y="37"/>
                    </a:moveTo>
                    <a:lnTo>
                      <a:pt x="3417" y="37"/>
                    </a:lnTo>
                    <a:lnTo>
                      <a:pt x="3417" y="24"/>
                    </a:lnTo>
                    <a:moveTo>
                      <a:pt x="3680" y="5104"/>
                    </a:moveTo>
                    <a:lnTo>
                      <a:pt x="3680" y="5104"/>
                    </a:lnTo>
                    <a:lnTo>
                      <a:pt x="3680" y="5091"/>
                    </a:lnTo>
                    <a:moveTo>
                      <a:pt x="3680" y="5037"/>
                    </a:moveTo>
                    <a:lnTo>
                      <a:pt x="3680" y="5037"/>
                    </a:lnTo>
                    <a:lnTo>
                      <a:pt x="3680" y="5024"/>
                    </a:lnTo>
                    <a:moveTo>
                      <a:pt x="3680" y="4971"/>
                    </a:moveTo>
                    <a:lnTo>
                      <a:pt x="3680" y="4971"/>
                    </a:lnTo>
                    <a:lnTo>
                      <a:pt x="3680" y="4957"/>
                    </a:lnTo>
                    <a:moveTo>
                      <a:pt x="3680" y="4904"/>
                    </a:moveTo>
                    <a:lnTo>
                      <a:pt x="3680" y="4904"/>
                    </a:lnTo>
                    <a:lnTo>
                      <a:pt x="3680" y="4891"/>
                    </a:lnTo>
                    <a:moveTo>
                      <a:pt x="3680" y="4837"/>
                    </a:moveTo>
                    <a:lnTo>
                      <a:pt x="3680" y="4837"/>
                    </a:lnTo>
                    <a:lnTo>
                      <a:pt x="3680" y="4824"/>
                    </a:lnTo>
                    <a:moveTo>
                      <a:pt x="3680" y="4771"/>
                    </a:moveTo>
                    <a:lnTo>
                      <a:pt x="3680" y="4771"/>
                    </a:lnTo>
                    <a:lnTo>
                      <a:pt x="3680" y="4757"/>
                    </a:lnTo>
                    <a:moveTo>
                      <a:pt x="3680" y="4704"/>
                    </a:moveTo>
                    <a:lnTo>
                      <a:pt x="3680" y="4704"/>
                    </a:lnTo>
                    <a:lnTo>
                      <a:pt x="3680" y="4691"/>
                    </a:lnTo>
                    <a:moveTo>
                      <a:pt x="3680" y="4637"/>
                    </a:moveTo>
                    <a:lnTo>
                      <a:pt x="3680" y="4637"/>
                    </a:lnTo>
                    <a:lnTo>
                      <a:pt x="3680" y="4624"/>
                    </a:lnTo>
                    <a:moveTo>
                      <a:pt x="3680" y="4571"/>
                    </a:moveTo>
                    <a:lnTo>
                      <a:pt x="3680" y="4571"/>
                    </a:lnTo>
                    <a:lnTo>
                      <a:pt x="3680" y="4557"/>
                    </a:lnTo>
                    <a:moveTo>
                      <a:pt x="3680" y="4504"/>
                    </a:moveTo>
                    <a:lnTo>
                      <a:pt x="3680" y="4504"/>
                    </a:lnTo>
                    <a:lnTo>
                      <a:pt x="3680" y="4491"/>
                    </a:lnTo>
                    <a:moveTo>
                      <a:pt x="3680" y="4437"/>
                    </a:moveTo>
                    <a:lnTo>
                      <a:pt x="3680" y="4437"/>
                    </a:lnTo>
                    <a:lnTo>
                      <a:pt x="3680" y="4424"/>
                    </a:lnTo>
                    <a:moveTo>
                      <a:pt x="3680" y="4371"/>
                    </a:moveTo>
                    <a:lnTo>
                      <a:pt x="3680" y="4371"/>
                    </a:lnTo>
                    <a:lnTo>
                      <a:pt x="3680" y="4357"/>
                    </a:lnTo>
                    <a:moveTo>
                      <a:pt x="3680" y="4304"/>
                    </a:moveTo>
                    <a:lnTo>
                      <a:pt x="3680" y="4304"/>
                    </a:lnTo>
                    <a:lnTo>
                      <a:pt x="3680" y="4291"/>
                    </a:lnTo>
                    <a:moveTo>
                      <a:pt x="3680" y="4237"/>
                    </a:moveTo>
                    <a:lnTo>
                      <a:pt x="3680" y="4237"/>
                    </a:lnTo>
                    <a:lnTo>
                      <a:pt x="3680" y="4224"/>
                    </a:lnTo>
                    <a:moveTo>
                      <a:pt x="3680" y="4171"/>
                    </a:moveTo>
                    <a:lnTo>
                      <a:pt x="3680" y="4171"/>
                    </a:lnTo>
                    <a:lnTo>
                      <a:pt x="3680" y="4157"/>
                    </a:lnTo>
                    <a:moveTo>
                      <a:pt x="3680" y="4104"/>
                    </a:moveTo>
                    <a:lnTo>
                      <a:pt x="3680" y="4104"/>
                    </a:lnTo>
                    <a:lnTo>
                      <a:pt x="3680" y="4091"/>
                    </a:lnTo>
                    <a:moveTo>
                      <a:pt x="3680" y="4037"/>
                    </a:moveTo>
                    <a:lnTo>
                      <a:pt x="3680" y="4037"/>
                    </a:lnTo>
                    <a:lnTo>
                      <a:pt x="3680" y="4024"/>
                    </a:lnTo>
                    <a:moveTo>
                      <a:pt x="3680" y="3971"/>
                    </a:moveTo>
                    <a:lnTo>
                      <a:pt x="3680" y="3971"/>
                    </a:lnTo>
                    <a:lnTo>
                      <a:pt x="3680" y="3957"/>
                    </a:lnTo>
                    <a:moveTo>
                      <a:pt x="3680" y="3904"/>
                    </a:moveTo>
                    <a:lnTo>
                      <a:pt x="3680" y="3904"/>
                    </a:lnTo>
                    <a:lnTo>
                      <a:pt x="3680" y="3891"/>
                    </a:lnTo>
                    <a:moveTo>
                      <a:pt x="3680" y="3837"/>
                    </a:moveTo>
                    <a:lnTo>
                      <a:pt x="3680" y="3837"/>
                    </a:lnTo>
                    <a:lnTo>
                      <a:pt x="3680" y="3824"/>
                    </a:lnTo>
                    <a:moveTo>
                      <a:pt x="3680" y="3771"/>
                    </a:moveTo>
                    <a:lnTo>
                      <a:pt x="3680" y="3771"/>
                    </a:lnTo>
                    <a:lnTo>
                      <a:pt x="3680" y="3757"/>
                    </a:lnTo>
                    <a:moveTo>
                      <a:pt x="3680" y="3704"/>
                    </a:moveTo>
                    <a:lnTo>
                      <a:pt x="3680" y="3704"/>
                    </a:lnTo>
                    <a:lnTo>
                      <a:pt x="3680" y="3691"/>
                    </a:lnTo>
                    <a:moveTo>
                      <a:pt x="3680" y="3637"/>
                    </a:moveTo>
                    <a:lnTo>
                      <a:pt x="3680" y="3637"/>
                    </a:lnTo>
                    <a:lnTo>
                      <a:pt x="3680" y="3624"/>
                    </a:lnTo>
                    <a:moveTo>
                      <a:pt x="3680" y="3571"/>
                    </a:moveTo>
                    <a:lnTo>
                      <a:pt x="3680" y="3571"/>
                    </a:lnTo>
                    <a:lnTo>
                      <a:pt x="3680" y="3557"/>
                    </a:lnTo>
                    <a:moveTo>
                      <a:pt x="3680" y="3504"/>
                    </a:moveTo>
                    <a:lnTo>
                      <a:pt x="3680" y="3504"/>
                    </a:lnTo>
                    <a:lnTo>
                      <a:pt x="3680" y="3491"/>
                    </a:lnTo>
                    <a:moveTo>
                      <a:pt x="3680" y="3437"/>
                    </a:moveTo>
                    <a:lnTo>
                      <a:pt x="3680" y="3437"/>
                    </a:lnTo>
                    <a:lnTo>
                      <a:pt x="3680" y="3424"/>
                    </a:lnTo>
                    <a:moveTo>
                      <a:pt x="3680" y="3371"/>
                    </a:moveTo>
                    <a:lnTo>
                      <a:pt x="3680" y="3371"/>
                    </a:lnTo>
                    <a:lnTo>
                      <a:pt x="3680" y="3357"/>
                    </a:lnTo>
                    <a:moveTo>
                      <a:pt x="3680" y="3304"/>
                    </a:moveTo>
                    <a:lnTo>
                      <a:pt x="3680" y="3304"/>
                    </a:lnTo>
                    <a:lnTo>
                      <a:pt x="3680" y="3291"/>
                    </a:lnTo>
                    <a:moveTo>
                      <a:pt x="3680" y="3237"/>
                    </a:moveTo>
                    <a:lnTo>
                      <a:pt x="3680" y="3237"/>
                    </a:lnTo>
                    <a:lnTo>
                      <a:pt x="3680" y="3224"/>
                    </a:lnTo>
                    <a:moveTo>
                      <a:pt x="3680" y="3171"/>
                    </a:moveTo>
                    <a:lnTo>
                      <a:pt x="3680" y="3171"/>
                    </a:lnTo>
                    <a:lnTo>
                      <a:pt x="3680" y="3157"/>
                    </a:lnTo>
                    <a:moveTo>
                      <a:pt x="3680" y="3104"/>
                    </a:moveTo>
                    <a:lnTo>
                      <a:pt x="3680" y="3104"/>
                    </a:lnTo>
                    <a:lnTo>
                      <a:pt x="3680" y="3091"/>
                    </a:lnTo>
                    <a:moveTo>
                      <a:pt x="3680" y="3037"/>
                    </a:moveTo>
                    <a:lnTo>
                      <a:pt x="3680" y="3037"/>
                    </a:lnTo>
                    <a:lnTo>
                      <a:pt x="3680" y="3024"/>
                    </a:lnTo>
                    <a:moveTo>
                      <a:pt x="3680" y="2971"/>
                    </a:moveTo>
                    <a:lnTo>
                      <a:pt x="3680" y="2971"/>
                    </a:lnTo>
                    <a:lnTo>
                      <a:pt x="3680" y="2957"/>
                    </a:lnTo>
                    <a:moveTo>
                      <a:pt x="3680" y="2904"/>
                    </a:moveTo>
                    <a:lnTo>
                      <a:pt x="3680" y="2904"/>
                    </a:lnTo>
                    <a:lnTo>
                      <a:pt x="3680" y="2891"/>
                    </a:lnTo>
                    <a:moveTo>
                      <a:pt x="3680" y="2837"/>
                    </a:moveTo>
                    <a:lnTo>
                      <a:pt x="3680" y="2837"/>
                    </a:lnTo>
                    <a:lnTo>
                      <a:pt x="3680" y="2824"/>
                    </a:lnTo>
                    <a:moveTo>
                      <a:pt x="3680" y="2771"/>
                    </a:moveTo>
                    <a:lnTo>
                      <a:pt x="3680" y="2771"/>
                    </a:lnTo>
                    <a:lnTo>
                      <a:pt x="3680" y="2757"/>
                    </a:lnTo>
                    <a:moveTo>
                      <a:pt x="3680" y="2704"/>
                    </a:moveTo>
                    <a:lnTo>
                      <a:pt x="3680" y="2704"/>
                    </a:lnTo>
                    <a:lnTo>
                      <a:pt x="3680" y="2691"/>
                    </a:lnTo>
                    <a:moveTo>
                      <a:pt x="3680" y="2637"/>
                    </a:moveTo>
                    <a:lnTo>
                      <a:pt x="3680" y="2637"/>
                    </a:lnTo>
                    <a:lnTo>
                      <a:pt x="3680" y="2624"/>
                    </a:lnTo>
                    <a:moveTo>
                      <a:pt x="3680" y="2571"/>
                    </a:moveTo>
                    <a:lnTo>
                      <a:pt x="3680" y="2571"/>
                    </a:lnTo>
                    <a:lnTo>
                      <a:pt x="3680" y="2557"/>
                    </a:lnTo>
                    <a:moveTo>
                      <a:pt x="3680" y="2504"/>
                    </a:moveTo>
                    <a:lnTo>
                      <a:pt x="3680" y="2504"/>
                    </a:lnTo>
                    <a:lnTo>
                      <a:pt x="3680" y="2491"/>
                    </a:lnTo>
                    <a:moveTo>
                      <a:pt x="3680" y="2437"/>
                    </a:moveTo>
                    <a:lnTo>
                      <a:pt x="3680" y="2437"/>
                    </a:lnTo>
                    <a:lnTo>
                      <a:pt x="3680" y="2424"/>
                    </a:lnTo>
                    <a:moveTo>
                      <a:pt x="3680" y="2371"/>
                    </a:moveTo>
                    <a:lnTo>
                      <a:pt x="3680" y="2371"/>
                    </a:lnTo>
                    <a:lnTo>
                      <a:pt x="3680" y="2357"/>
                    </a:lnTo>
                    <a:moveTo>
                      <a:pt x="3680" y="2304"/>
                    </a:moveTo>
                    <a:lnTo>
                      <a:pt x="3680" y="2304"/>
                    </a:lnTo>
                    <a:lnTo>
                      <a:pt x="3680" y="2291"/>
                    </a:lnTo>
                    <a:moveTo>
                      <a:pt x="3680" y="2237"/>
                    </a:moveTo>
                    <a:lnTo>
                      <a:pt x="3680" y="2237"/>
                    </a:lnTo>
                    <a:lnTo>
                      <a:pt x="3680" y="2224"/>
                    </a:lnTo>
                    <a:moveTo>
                      <a:pt x="3680" y="2171"/>
                    </a:moveTo>
                    <a:lnTo>
                      <a:pt x="3680" y="2171"/>
                    </a:lnTo>
                    <a:lnTo>
                      <a:pt x="3680" y="2157"/>
                    </a:lnTo>
                    <a:moveTo>
                      <a:pt x="3680" y="2104"/>
                    </a:moveTo>
                    <a:lnTo>
                      <a:pt x="3680" y="2104"/>
                    </a:lnTo>
                    <a:lnTo>
                      <a:pt x="3680" y="2091"/>
                    </a:lnTo>
                    <a:moveTo>
                      <a:pt x="3680" y="2037"/>
                    </a:moveTo>
                    <a:lnTo>
                      <a:pt x="3680" y="2037"/>
                    </a:lnTo>
                    <a:lnTo>
                      <a:pt x="3680" y="2024"/>
                    </a:lnTo>
                    <a:moveTo>
                      <a:pt x="3680" y="1971"/>
                    </a:moveTo>
                    <a:lnTo>
                      <a:pt x="3680" y="1971"/>
                    </a:lnTo>
                    <a:lnTo>
                      <a:pt x="3680" y="1957"/>
                    </a:lnTo>
                    <a:moveTo>
                      <a:pt x="3680" y="1904"/>
                    </a:moveTo>
                    <a:lnTo>
                      <a:pt x="3680" y="1904"/>
                    </a:lnTo>
                    <a:lnTo>
                      <a:pt x="3680" y="1891"/>
                    </a:lnTo>
                    <a:moveTo>
                      <a:pt x="3680" y="1837"/>
                    </a:moveTo>
                    <a:lnTo>
                      <a:pt x="3680" y="1837"/>
                    </a:lnTo>
                    <a:lnTo>
                      <a:pt x="3680" y="1824"/>
                    </a:lnTo>
                    <a:moveTo>
                      <a:pt x="3680" y="1771"/>
                    </a:moveTo>
                    <a:lnTo>
                      <a:pt x="3680" y="1771"/>
                    </a:lnTo>
                    <a:lnTo>
                      <a:pt x="3680" y="1757"/>
                    </a:lnTo>
                    <a:moveTo>
                      <a:pt x="3680" y="1704"/>
                    </a:moveTo>
                    <a:lnTo>
                      <a:pt x="3680" y="1704"/>
                    </a:lnTo>
                    <a:lnTo>
                      <a:pt x="3680" y="1691"/>
                    </a:lnTo>
                    <a:moveTo>
                      <a:pt x="3680" y="1637"/>
                    </a:moveTo>
                    <a:lnTo>
                      <a:pt x="3680" y="1637"/>
                    </a:lnTo>
                    <a:lnTo>
                      <a:pt x="3680" y="1624"/>
                    </a:lnTo>
                    <a:moveTo>
                      <a:pt x="3680" y="1571"/>
                    </a:moveTo>
                    <a:lnTo>
                      <a:pt x="3680" y="1571"/>
                    </a:lnTo>
                    <a:lnTo>
                      <a:pt x="3680" y="1557"/>
                    </a:lnTo>
                    <a:moveTo>
                      <a:pt x="3680" y="1504"/>
                    </a:moveTo>
                    <a:lnTo>
                      <a:pt x="3680" y="1504"/>
                    </a:lnTo>
                    <a:lnTo>
                      <a:pt x="3680" y="1491"/>
                    </a:lnTo>
                    <a:moveTo>
                      <a:pt x="3680" y="1437"/>
                    </a:moveTo>
                    <a:lnTo>
                      <a:pt x="3680" y="1437"/>
                    </a:lnTo>
                    <a:lnTo>
                      <a:pt x="3680" y="1424"/>
                    </a:lnTo>
                    <a:moveTo>
                      <a:pt x="3680" y="1371"/>
                    </a:moveTo>
                    <a:lnTo>
                      <a:pt x="3680" y="1371"/>
                    </a:lnTo>
                    <a:lnTo>
                      <a:pt x="3680" y="1357"/>
                    </a:lnTo>
                    <a:moveTo>
                      <a:pt x="3680" y="1304"/>
                    </a:moveTo>
                    <a:lnTo>
                      <a:pt x="3680" y="1304"/>
                    </a:lnTo>
                    <a:lnTo>
                      <a:pt x="3680" y="1291"/>
                    </a:lnTo>
                    <a:moveTo>
                      <a:pt x="3680" y="1237"/>
                    </a:moveTo>
                    <a:lnTo>
                      <a:pt x="3680" y="1237"/>
                    </a:lnTo>
                    <a:lnTo>
                      <a:pt x="3680" y="1224"/>
                    </a:lnTo>
                    <a:moveTo>
                      <a:pt x="3680" y="1171"/>
                    </a:moveTo>
                    <a:lnTo>
                      <a:pt x="3680" y="1171"/>
                    </a:lnTo>
                    <a:lnTo>
                      <a:pt x="3680" y="1157"/>
                    </a:lnTo>
                    <a:moveTo>
                      <a:pt x="3680" y="1104"/>
                    </a:moveTo>
                    <a:lnTo>
                      <a:pt x="3680" y="1104"/>
                    </a:lnTo>
                    <a:lnTo>
                      <a:pt x="3680" y="1091"/>
                    </a:lnTo>
                    <a:moveTo>
                      <a:pt x="3680" y="1037"/>
                    </a:moveTo>
                    <a:lnTo>
                      <a:pt x="3680" y="1037"/>
                    </a:lnTo>
                    <a:lnTo>
                      <a:pt x="3680" y="1024"/>
                    </a:lnTo>
                    <a:moveTo>
                      <a:pt x="3680" y="971"/>
                    </a:moveTo>
                    <a:lnTo>
                      <a:pt x="3680" y="971"/>
                    </a:lnTo>
                    <a:lnTo>
                      <a:pt x="3680" y="957"/>
                    </a:lnTo>
                    <a:moveTo>
                      <a:pt x="3680" y="904"/>
                    </a:moveTo>
                    <a:lnTo>
                      <a:pt x="3680" y="904"/>
                    </a:lnTo>
                    <a:lnTo>
                      <a:pt x="3680" y="891"/>
                    </a:lnTo>
                    <a:moveTo>
                      <a:pt x="3680" y="837"/>
                    </a:moveTo>
                    <a:lnTo>
                      <a:pt x="3680" y="837"/>
                    </a:lnTo>
                    <a:lnTo>
                      <a:pt x="3680" y="824"/>
                    </a:lnTo>
                    <a:moveTo>
                      <a:pt x="3680" y="771"/>
                    </a:moveTo>
                    <a:lnTo>
                      <a:pt x="3680" y="771"/>
                    </a:lnTo>
                    <a:lnTo>
                      <a:pt x="3680" y="757"/>
                    </a:lnTo>
                    <a:moveTo>
                      <a:pt x="3680" y="704"/>
                    </a:moveTo>
                    <a:lnTo>
                      <a:pt x="3680" y="704"/>
                    </a:lnTo>
                    <a:lnTo>
                      <a:pt x="3680" y="691"/>
                    </a:lnTo>
                    <a:moveTo>
                      <a:pt x="3680" y="637"/>
                    </a:moveTo>
                    <a:lnTo>
                      <a:pt x="3680" y="637"/>
                    </a:lnTo>
                    <a:lnTo>
                      <a:pt x="3680" y="624"/>
                    </a:lnTo>
                    <a:moveTo>
                      <a:pt x="3680" y="571"/>
                    </a:moveTo>
                    <a:lnTo>
                      <a:pt x="3680" y="571"/>
                    </a:lnTo>
                    <a:lnTo>
                      <a:pt x="3680" y="557"/>
                    </a:lnTo>
                    <a:moveTo>
                      <a:pt x="3680" y="504"/>
                    </a:moveTo>
                    <a:lnTo>
                      <a:pt x="3680" y="504"/>
                    </a:lnTo>
                    <a:lnTo>
                      <a:pt x="3680" y="491"/>
                    </a:lnTo>
                    <a:moveTo>
                      <a:pt x="3680" y="437"/>
                    </a:moveTo>
                    <a:lnTo>
                      <a:pt x="3680" y="437"/>
                    </a:lnTo>
                    <a:lnTo>
                      <a:pt x="3680" y="424"/>
                    </a:lnTo>
                    <a:moveTo>
                      <a:pt x="3680" y="371"/>
                    </a:moveTo>
                    <a:lnTo>
                      <a:pt x="3680" y="371"/>
                    </a:lnTo>
                    <a:lnTo>
                      <a:pt x="3680" y="357"/>
                    </a:lnTo>
                    <a:moveTo>
                      <a:pt x="3680" y="304"/>
                    </a:moveTo>
                    <a:lnTo>
                      <a:pt x="3680" y="304"/>
                    </a:lnTo>
                    <a:lnTo>
                      <a:pt x="3680" y="291"/>
                    </a:lnTo>
                    <a:moveTo>
                      <a:pt x="3680" y="237"/>
                    </a:moveTo>
                    <a:lnTo>
                      <a:pt x="3680" y="237"/>
                    </a:lnTo>
                    <a:lnTo>
                      <a:pt x="3680" y="224"/>
                    </a:lnTo>
                    <a:moveTo>
                      <a:pt x="3680" y="171"/>
                    </a:moveTo>
                    <a:lnTo>
                      <a:pt x="3680" y="171"/>
                    </a:lnTo>
                    <a:lnTo>
                      <a:pt x="3680" y="157"/>
                    </a:lnTo>
                    <a:moveTo>
                      <a:pt x="3680" y="104"/>
                    </a:moveTo>
                    <a:lnTo>
                      <a:pt x="3680" y="104"/>
                    </a:lnTo>
                    <a:lnTo>
                      <a:pt x="3680" y="91"/>
                    </a:lnTo>
                    <a:moveTo>
                      <a:pt x="3680" y="37"/>
                    </a:moveTo>
                    <a:lnTo>
                      <a:pt x="3680" y="37"/>
                    </a:lnTo>
                    <a:lnTo>
                      <a:pt x="3680" y="24"/>
                    </a:lnTo>
                    <a:moveTo>
                      <a:pt x="3943" y="5104"/>
                    </a:moveTo>
                    <a:lnTo>
                      <a:pt x="3943" y="5104"/>
                    </a:lnTo>
                    <a:lnTo>
                      <a:pt x="3943" y="5091"/>
                    </a:lnTo>
                    <a:moveTo>
                      <a:pt x="3943" y="5037"/>
                    </a:moveTo>
                    <a:lnTo>
                      <a:pt x="3943" y="5037"/>
                    </a:lnTo>
                    <a:lnTo>
                      <a:pt x="3943" y="5024"/>
                    </a:lnTo>
                    <a:moveTo>
                      <a:pt x="3943" y="4971"/>
                    </a:moveTo>
                    <a:lnTo>
                      <a:pt x="3943" y="4971"/>
                    </a:lnTo>
                    <a:lnTo>
                      <a:pt x="3943" y="4957"/>
                    </a:lnTo>
                    <a:moveTo>
                      <a:pt x="3943" y="4904"/>
                    </a:moveTo>
                    <a:lnTo>
                      <a:pt x="3943" y="4904"/>
                    </a:lnTo>
                    <a:lnTo>
                      <a:pt x="3943" y="4891"/>
                    </a:lnTo>
                    <a:moveTo>
                      <a:pt x="3943" y="4837"/>
                    </a:moveTo>
                    <a:lnTo>
                      <a:pt x="3943" y="4837"/>
                    </a:lnTo>
                    <a:lnTo>
                      <a:pt x="3943" y="4824"/>
                    </a:lnTo>
                    <a:moveTo>
                      <a:pt x="3943" y="4771"/>
                    </a:moveTo>
                    <a:lnTo>
                      <a:pt x="3943" y="4771"/>
                    </a:lnTo>
                    <a:lnTo>
                      <a:pt x="3943" y="4757"/>
                    </a:lnTo>
                    <a:moveTo>
                      <a:pt x="3943" y="4704"/>
                    </a:moveTo>
                    <a:lnTo>
                      <a:pt x="3943" y="4704"/>
                    </a:lnTo>
                    <a:lnTo>
                      <a:pt x="3943" y="4691"/>
                    </a:lnTo>
                    <a:moveTo>
                      <a:pt x="3943" y="4637"/>
                    </a:moveTo>
                    <a:lnTo>
                      <a:pt x="3943" y="4637"/>
                    </a:lnTo>
                    <a:lnTo>
                      <a:pt x="3943" y="4624"/>
                    </a:lnTo>
                    <a:moveTo>
                      <a:pt x="3943" y="4571"/>
                    </a:moveTo>
                    <a:lnTo>
                      <a:pt x="3943" y="4571"/>
                    </a:lnTo>
                    <a:lnTo>
                      <a:pt x="3943" y="4557"/>
                    </a:lnTo>
                    <a:moveTo>
                      <a:pt x="3943" y="4504"/>
                    </a:moveTo>
                    <a:lnTo>
                      <a:pt x="3943" y="4504"/>
                    </a:lnTo>
                    <a:lnTo>
                      <a:pt x="3943" y="4491"/>
                    </a:lnTo>
                    <a:moveTo>
                      <a:pt x="3943" y="4437"/>
                    </a:moveTo>
                    <a:lnTo>
                      <a:pt x="3943" y="4437"/>
                    </a:lnTo>
                    <a:lnTo>
                      <a:pt x="3943" y="4424"/>
                    </a:lnTo>
                    <a:moveTo>
                      <a:pt x="3943" y="4371"/>
                    </a:moveTo>
                    <a:lnTo>
                      <a:pt x="3943" y="4371"/>
                    </a:lnTo>
                    <a:lnTo>
                      <a:pt x="3943" y="4357"/>
                    </a:lnTo>
                    <a:moveTo>
                      <a:pt x="3943" y="4304"/>
                    </a:moveTo>
                    <a:lnTo>
                      <a:pt x="3943" y="4304"/>
                    </a:lnTo>
                    <a:lnTo>
                      <a:pt x="3943" y="4291"/>
                    </a:lnTo>
                    <a:moveTo>
                      <a:pt x="3943" y="4237"/>
                    </a:moveTo>
                    <a:lnTo>
                      <a:pt x="3943" y="4237"/>
                    </a:lnTo>
                    <a:lnTo>
                      <a:pt x="3943" y="4224"/>
                    </a:lnTo>
                    <a:moveTo>
                      <a:pt x="3943" y="4171"/>
                    </a:moveTo>
                    <a:lnTo>
                      <a:pt x="3943" y="4171"/>
                    </a:lnTo>
                    <a:lnTo>
                      <a:pt x="3943" y="4157"/>
                    </a:lnTo>
                    <a:moveTo>
                      <a:pt x="3943" y="4104"/>
                    </a:moveTo>
                    <a:lnTo>
                      <a:pt x="3943" y="4104"/>
                    </a:lnTo>
                    <a:lnTo>
                      <a:pt x="3943" y="4091"/>
                    </a:lnTo>
                    <a:moveTo>
                      <a:pt x="3943" y="4037"/>
                    </a:moveTo>
                    <a:lnTo>
                      <a:pt x="3943" y="4037"/>
                    </a:lnTo>
                    <a:lnTo>
                      <a:pt x="3943" y="4024"/>
                    </a:lnTo>
                    <a:moveTo>
                      <a:pt x="3943" y="3971"/>
                    </a:moveTo>
                    <a:lnTo>
                      <a:pt x="3943" y="3971"/>
                    </a:lnTo>
                    <a:lnTo>
                      <a:pt x="3943" y="3957"/>
                    </a:lnTo>
                    <a:moveTo>
                      <a:pt x="3943" y="3904"/>
                    </a:moveTo>
                    <a:lnTo>
                      <a:pt x="3943" y="3904"/>
                    </a:lnTo>
                    <a:lnTo>
                      <a:pt x="3943" y="3891"/>
                    </a:lnTo>
                    <a:moveTo>
                      <a:pt x="3943" y="3837"/>
                    </a:moveTo>
                    <a:lnTo>
                      <a:pt x="3943" y="3837"/>
                    </a:lnTo>
                    <a:lnTo>
                      <a:pt x="3943" y="3824"/>
                    </a:lnTo>
                    <a:moveTo>
                      <a:pt x="3943" y="3771"/>
                    </a:moveTo>
                    <a:lnTo>
                      <a:pt x="3943" y="3771"/>
                    </a:lnTo>
                    <a:lnTo>
                      <a:pt x="3943" y="3757"/>
                    </a:lnTo>
                    <a:moveTo>
                      <a:pt x="3943" y="3704"/>
                    </a:moveTo>
                    <a:lnTo>
                      <a:pt x="3943" y="3704"/>
                    </a:lnTo>
                    <a:lnTo>
                      <a:pt x="3943" y="3691"/>
                    </a:lnTo>
                    <a:moveTo>
                      <a:pt x="3943" y="3637"/>
                    </a:moveTo>
                    <a:lnTo>
                      <a:pt x="3943" y="3637"/>
                    </a:lnTo>
                    <a:lnTo>
                      <a:pt x="3943" y="3624"/>
                    </a:lnTo>
                    <a:moveTo>
                      <a:pt x="3943" y="3571"/>
                    </a:moveTo>
                    <a:lnTo>
                      <a:pt x="3943" y="3571"/>
                    </a:lnTo>
                    <a:lnTo>
                      <a:pt x="3943" y="3557"/>
                    </a:lnTo>
                    <a:moveTo>
                      <a:pt x="3943" y="3504"/>
                    </a:moveTo>
                    <a:lnTo>
                      <a:pt x="3943" y="3504"/>
                    </a:lnTo>
                    <a:lnTo>
                      <a:pt x="3943" y="3491"/>
                    </a:lnTo>
                    <a:moveTo>
                      <a:pt x="3943" y="3437"/>
                    </a:moveTo>
                    <a:lnTo>
                      <a:pt x="3943" y="3437"/>
                    </a:lnTo>
                    <a:lnTo>
                      <a:pt x="3943" y="3424"/>
                    </a:lnTo>
                    <a:moveTo>
                      <a:pt x="3943" y="3371"/>
                    </a:moveTo>
                    <a:lnTo>
                      <a:pt x="3943" y="3371"/>
                    </a:lnTo>
                    <a:lnTo>
                      <a:pt x="3943" y="3357"/>
                    </a:lnTo>
                    <a:moveTo>
                      <a:pt x="3943" y="3304"/>
                    </a:moveTo>
                    <a:lnTo>
                      <a:pt x="3943" y="3304"/>
                    </a:lnTo>
                    <a:lnTo>
                      <a:pt x="3943" y="3291"/>
                    </a:lnTo>
                    <a:moveTo>
                      <a:pt x="3943" y="3237"/>
                    </a:moveTo>
                    <a:lnTo>
                      <a:pt x="3943" y="3237"/>
                    </a:lnTo>
                    <a:lnTo>
                      <a:pt x="3943" y="3224"/>
                    </a:lnTo>
                    <a:moveTo>
                      <a:pt x="3943" y="3171"/>
                    </a:moveTo>
                    <a:lnTo>
                      <a:pt x="3943" y="3171"/>
                    </a:lnTo>
                    <a:lnTo>
                      <a:pt x="3943" y="3157"/>
                    </a:lnTo>
                    <a:moveTo>
                      <a:pt x="3943" y="3104"/>
                    </a:moveTo>
                    <a:lnTo>
                      <a:pt x="3943" y="3104"/>
                    </a:lnTo>
                    <a:lnTo>
                      <a:pt x="3943" y="3091"/>
                    </a:lnTo>
                    <a:moveTo>
                      <a:pt x="3943" y="3037"/>
                    </a:moveTo>
                    <a:lnTo>
                      <a:pt x="3943" y="3037"/>
                    </a:lnTo>
                    <a:lnTo>
                      <a:pt x="3943" y="3024"/>
                    </a:lnTo>
                    <a:moveTo>
                      <a:pt x="3943" y="2971"/>
                    </a:moveTo>
                    <a:lnTo>
                      <a:pt x="3943" y="2971"/>
                    </a:lnTo>
                    <a:lnTo>
                      <a:pt x="3943" y="2957"/>
                    </a:lnTo>
                    <a:moveTo>
                      <a:pt x="3943" y="2904"/>
                    </a:moveTo>
                    <a:lnTo>
                      <a:pt x="3943" y="2904"/>
                    </a:lnTo>
                    <a:lnTo>
                      <a:pt x="3943" y="2891"/>
                    </a:lnTo>
                    <a:moveTo>
                      <a:pt x="3943" y="2837"/>
                    </a:moveTo>
                    <a:lnTo>
                      <a:pt x="3943" y="2837"/>
                    </a:lnTo>
                    <a:lnTo>
                      <a:pt x="3943" y="2824"/>
                    </a:lnTo>
                    <a:moveTo>
                      <a:pt x="3943" y="2771"/>
                    </a:moveTo>
                    <a:lnTo>
                      <a:pt x="3943" y="2771"/>
                    </a:lnTo>
                    <a:lnTo>
                      <a:pt x="3943" y="2757"/>
                    </a:lnTo>
                    <a:moveTo>
                      <a:pt x="3943" y="2704"/>
                    </a:moveTo>
                    <a:lnTo>
                      <a:pt x="3943" y="2704"/>
                    </a:lnTo>
                    <a:lnTo>
                      <a:pt x="3943" y="2691"/>
                    </a:lnTo>
                    <a:moveTo>
                      <a:pt x="3943" y="2637"/>
                    </a:moveTo>
                    <a:lnTo>
                      <a:pt x="3943" y="2637"/>
                    </a:lnTo>
                    <a:lnTo>
                      <a:pt x="3943" y="2624"/>
                    </a:lnTo>
                    <a:moveTo>
                      <a:pt x="3943" y="2571"/>
                    </a:moveTo>
                    <a:lnTo>
                      <a:pt x="3943" y="2571"/>
                    </a:lnTo>
                    <a:lnTo>
                      <a:pt x="3943" y="2557"/>
                    </a:lnTo>
                    <a:moveTo>
                      <a:pt x="3943" y="2504"/>
                    </a:moveTo>
                    <a:lnTo>
                      <a:pt x="3943" y="2504"/>
                    </a:lnTo>
                    <a:lnTo>
                      <a:pt x="3943" y="2491"/>
                    </a:lnTo>
                    <a:moveTo>
                      <a:pt x="3943" y="2437"/>
                    </a:moveTo>
                    <a:lnTo>
                      <a:pt x="3943" y="2437"/>
                    </a:lnTo>
                    <a:lnTo>
                      <a:pt x="3943" y="2424"/>
                    </a:lnTo>
                    <a:moveTo>
                      <a:pt x="3943" y="2371"/>
                    </a:moveTo>
                    <a:lnTo>
                      <a:pt x="3943" y="2371"/>
                    </a:lnTo>
                    <a:lnTo>
                      <a:pt x="3943" y="2357"/>
                    </a:lnTo>
                    <a:moveTo>
                      <a:pt x="3943" y="2304"/>
                    </a:moveTo>
                    <a:lnTo>
                      <a:pt x="3943" y="2304"/>
                    </a:lnTo>
                    <a:lnTo>
                      <a:pt x="3943" y="2291"/>
                    </a:lnTo>
                    <a:moveTo>
                      <a:pt x="3943" y="2237"/>
                    </a:moveTo>
                    <a:lnTo>
                      <a:pt x="3943" y="2237"/>
                    </a:lnTo>
                    <a:lnTo>
                      <a:pt x="3943" y="2224"/>
                    </a:lnTo>
                    <a:moveTo>
                      <a:pt x="3943" y="2171"/>
                    </a:moveTo>
                    <a:lnTo>
                      <a:pt x="3943" y="2171"/>
                    </a:lnTo>
                    <a:lnTo>
                      <a:pt x="3943" y="2157"/>
                    </a:lnTo>
                    <a:moveTo>
                      <a:pt x="3943" y="2104"/>
                    </a:moveTo>
                    <a:lnTo>
                      <a:pt x="3943" y="2104"/>
                    </a:lnTo>
                    <a:lnTo>
                      <a:pt x="3943" y="2091"/>
                    </a:lnTo>
                    <a:moveTo>
                      <a:pt x="3943" y="2037"/>
                    </a:moveTo>
                    <a:lnTo>
                      <a:pt x="3943" y="2037"/>
                    </a:lnTo>
                    <a:lnTo>
                      <a:pt x="3943" y="2024"/>
                    </a:lnTo>
                    <a:moveTo>
                      <a:pt x="3943" y="1971"/>
                    </a:moveTo>
                    <a:lnTo>
                      <a:pt x="3943" y="1971"/>
                    </a:lnTo>
                    <a:lnTo>
                      <a:pt x="3943" y="1957"/>
                    </a:lnTo>
                    <a:moveTo>
                      <a:pt x="3943" y="1904"/>
                    </a:moveTo>
                    <a:lnTo>
                      <a:pt x="3943" y="1904"/>
                    </a:lnTo>
                    <a:lnTo>
                      <a:pt x="3943" y="1891"/>
                    </a:lnTo>
                    <a:moveTo>
                      <a:pt x="3943" y="1837"/>
                    </a:moveTo>
                    <a:lnTo>
                      <a:pt x="3943" y="1837"/>
                    </a:lnTo>
                    <a:lnTo>
                      <a:pt x="3943" y="1824"/>
                    </a:lnTo>
                    <a:moveTo>
                      <a:pt x="3943" y="1771"/>
                    </a:moveTo>
                    <a:lnTo>
                      <a:pt x="3943" y="1771"/>
                    </a:lnTo>
                    <a:lnTo>
                      <a:pt x="3943" y="1757"/>
                    </a:lnTo>
                    <a:moveTo>
                      <a:pt x="3943" y="1704"/>
                    </a:moveTo>
                    <a:lnTo>
                      <a:pt x="3943" y="1704"/>
                    </a:lnTo>
                    <a:lnTo>
                      <a:pt x="3943" y="1691"/>
                    </a:lnTo>
                    <a:moveTo>
                      <a:pt x="3943" y="1637"/>
                    </a:moveTo>
                    <a:lnTo>
                      <a:pt x="3943" y="1637"/>
                    </a:lnTo>
                    <a:lnTo>
                      <a:pt x="3943" y="1624"/>
                    </a:lnTo>
                    <a:moveTo>
                      <a:pt x="3943" y="1571"/>
                    </a:moveTo>
                    <a:lnTo>
                      <a:pt x="3943" y="1571"/>
                    </a:lnTo>
                    <a:lnTo>
                      <a:pt x="3943" y="1557"/>
                    </a:lnTo>
                    <a:moveTo>
                      <a:pt x="3943" y="1504"/>
                    </a:moveTo>
                    <a:lnTo>
                      <a:pt x="3943" y="1504"/>
                    </a:lnTo>
                    <a:lnTo>
                      <a:pt x="3943" y="1491"/>
                    </a:lnTo>
                    <a:moveTo>
                      <a:pt x="3943" y="1437"/>
                    </a:moveTo>
                    <a:lnTo>
                      <a:pt x="3943" y="1437"/>
                    </a:lnTo>
                    <a:lnTo>
                      <a:pt x="3943" y="1424"/>
                    </a:lnTo>
                    <a:moveTo>
                      <a:pt x="3943" y="1371"/>
                    </a:moveTo>
                    <a:lnTo>
                      <a:pt x="3943" y="1371"/>
                    </a:lnTo>
                    <a:lnTo>
                      <a:pt x="3943" y="1357"/>
                    </a:lnTo>
                    <a:moveTo>
                      <a:pt x="3943" y="1304"/>
                    </a:moveTo>
                    <a:lnTo>
                      <a:pt x="3943" y="1304"/>
                    </a:lnTo>
                    <a:lnTo>
                      <a:pt x="3943" y="1291"/>
                    </a:lnTo>
                    <a:moveTo>
                      <a:pt x="3943" y="1237"/>
                    </a:moveTo>
                    <a:lnTo>
                      <a:pt x="3943" y="1237"/>
                    </a:lnTo>
                    <a:lnTo>
                      <a:pt x="3943" y="1224"/>
                    </a:lnTo>
                    <a:moveTo>
                      <a:pt x="3943" y="1171"/>
                    </a:moveTo>
                    <a:lnTo>
                      <a:pt x="3943" y="1171"/>
                    </a:lnTo>
                    <a:lnTo>
                      <a:pt x="3943" y="1157"/>
                    </a:lnTo>
                    <a:moveTo>
                      <a:pt x="3943" y="1104"/>
                    </a:moveTo>
                    <a:lnTo>
                      <a:pt x="3943" y="1104"/>
                    </a:lnTo>
                    <a:lnTo>
                      <a:pt x="3943" y="1091"/>
                    </a:lnTo>
                    <a:moveTo>
                      <a:pt x="3943" y="1037"/>
                    </a:moveTo>
                    <a:lnTo>
                      <a:pt x="3943" y="1037"/>
                    </a:lnTo>
                    <a:lnTo>
                      <a:pt x="3943" y="1024"/>
                    </a:lnTo>
                    <a:moveTo>
                      <a:pt x="3943" y="971"/>
                    </a:moveTo>
                    <a:lnTo>
                      <a:pt x="3943" y="971"/>
                    </a:lnTo>
                    <a:lnTo>
                      <a:pt x="3943" y="957"/>
                    </a:lnTo>
                    <a:moveTo>
                      <a:pt x="3943" y="904"/>
                    </a:moveTo>
                    <a:lnTo>
                      <a:pt x="3943" y="904"/>
                    </a:lnTo>
                    <a:lnTo>
                      <a:pt x="3943" y="891"/>
                    </a:lnTo>
                    <a:moveTo>
                      <a:pt x="3943" y="837"/>
                    </a:moveTo>
                    <a:lnTo>
                      <a:pt x="3943" y="837"/>
                    </a:lnTo>
                    <a:lnTo>
                      <a:pt x="3943" y="824"/>
                    </a:lnTo>
                    <a:moveTo>
                      <a:pt x="3943" y="771"/>
                    </a:moveTo>
                    <a:lnTo>
                      <a:pt x="3943" y="771"/>
                    </a:lnTo>
                    <a:lnTo>
                      <a:pt x="3943" y="757"/>
                    </a:lnTo>
                    <a:moveTo>
                      <a:pt x="3943" y="704"/>
                    </a:moveTo>
                    <a:lnTo>
                      <a:pt x="3943" y="704"/>
                    </a:lnTo>
                    <a:lnTo>
                      <a:pt x="3943" y="691"/>
                    </a:lnTo>
                    <a:moveTo>
                      <a:pt x="3943" y="637"/>
                    </a:moveTo>
                    <a:lnTo>
                      <a:pt x="3943" y="637"/>
                    </a:lnTo>
                    <a:lnTo>
                      <a:pt x="3943" y="624"/>
                    </a:lnTo>
                    <a:moveTo>
                      <a:pt x="3943" y="571"/>
                    </a:moveTo>
                    <a:lnTo>
                      <a:pt x="3943" y="571"/>
                    </a:lnTo>
                    <a:lnTo>
                      <a:pt x="3943" y="557"/>
                    </a:lnTo>
                    <a:moveTo>
                      <a:pt x="3943" y="504"/>
                    </a:moveTo>
                    <a:lnTo>
                      <a:pt x="3943" y="504"/>
                    </a:lnTo>
                    <a:lnTo>
                      <a:pt x="3943" y="491"/>
                    </a:lnTo>
                    <a:moveTo>
                      <a:pt x="3943" y="437"/>
                    </a:moveTo>
                    <a:lnTo>
                      <a:pt x="3943" y="437"/>
                    </a:lnTo>
                    <a:lnTo>
                      <a:pt x="3943" y="424"/>
                    </a:lnTo>
                    <a:moveTo>
                      <a:pt x="3943" y="371"/>
                    </a:moveTo>
                    <a:lnTo>
                      <a:pt x="3943" y="371"/>
                    </a:lnTo>
                    <a:lnTo>
                      <a:pt x="3943" y="357"/>
                    </a:lnTo>
                    <a:moveTo>
                      <a:pt x="3943" y="304"/>
                    </a:moveTo>
                    <a:lnTo>
                      <a:pt x="3943" y="304"/>
                    </a:lnTo>
                    <a:lnTo>
                      <a:pt x="3943" y="291"/>
                    </a:lnTo>
                    <a:moveTo>
                      <a:pt x="3943" y="237"/>
                    </a:moveTo>
                    <a:lnTo>
                      <a:pt x="3943" y="237"/>
                    </a:lnTo>
                    <a:lnTo>
                      <a:pt x="3943" y="224"/>
                    </a:lnTo>
                    <a:moveTo>
                      <a:pt x="3943" y="171"/>
                    </a:moveTo>
                    <a:lnTo>
                      <a:pt x="3943" y="171"/>
                    </a:lnTo>
                    <a:lnTo>
                      <a:pt x="3943" y="157"/>
                    </a:lnTo>
                    <a:moveTo>
                      <a:pt x="3943" y="104"/>
                    </a:moveTo>
                    <a:lnTo>
                      <a:pt x="3943" y="104"/>
                    </a:lnTo>
                    <a:lnTo>
                      <a:pt x="3943" y="91"/>
                    </a:lnTo>
                    <a:moveTo>
                      <a:pt x="3943" y="37"/>
                    </a:moveTo>
                    <a:lnTo>
                      <a:pt x="3943" y="37"/>
                    </a:lnTo>
                    <a:lnTo>
                      <a:pt x="3943" y="24"/>
                    </a:lnTo>
                    <a:moveTo>
                      <a:pt x="4206" y="5104"/>
                    </a:moveTo>
                    <a:lnTo>
                      <a:pt x="4206" y="5104"/>
                    </a:lnTo>
                    <a:lnTo>
                      <a:pt x="4206" y="5091"/>
                    </a:lnTo>
                    <a:moveTo>
                      <a:pt x="4206" y="5037"/>
                    </a:moveTo>
                    <a:lnTo>
                      <a:pt x="4206" y="5037"/>
                    </a:lnTo>
                    <a:lnTo>
                      <a:pt x="4206" y="5024"/>
                    </a:lnTo>
                    <a:moveTo>
                      <a:pt x="4206" y="4971"/>
                    </a:moveTo>
                    <a:lnTo>
                      <a:pt x="4206" y="4971"/>
                    </a:lnTo>
                    <a:lnTo>
                      <a:pt x="4206" y="4957"/>
                    </a:lnTo>
                    <a:moveTo>
                      <a:pt x="4206" y="4904"/>
                    </a:moveTo>
                    <a:lnTo>
                      <a:pt x="4206" y="4904"/>
                    </a:lnTo>
                    <a:lnTo>
                      <a:pt x="4206" y="4891"/>
                    </a:lnTo>
                    <a:moveTo>
                      <a:pt x="4206" y="4837"/>
                    </a:moveTo>
                    <a:lnTo>
                      <a:pt x="4206" y="4837"/>
                    </a:lnTo>
                    <a:lnTo>
                      <a:pt x="4206" y="4824"/>
                    </a:lnTo>
                    <a:moveTo>
                      <a:pt x="4206" y="4771"/>
                    </a:moveTo>
                    <a:lnTo>
                      <a:pt x="4206" y="4771"/>
                    </a:lnTo>
                    <a:lnTo>
                      <a:pt x="4206" y="4757"/>
                    </a:lnTo>
                    <a:moveTo>
                      <a:pt x="4206" y="4704"/>
                    </a:moveTo>
                    <a:lnTo>
                      <a:pt x="4206" y="4704"/>
                    </a:lnTo>
                    <a:lnTo>
                      <a:pt x="4206" y="4691"/>
                    </a:lnTo>
                    <a:moveTo>
                      <a:pt x="4206" y="4637"/>
                    </a:moveTo>
                    <a:lnTo>
                      <a:pt x="4206" y="4637"/>
                    </a:lnTo>
                    <a:lnTo>
                      <a:pt x="4206" y="4624"/>
                    </a:lnTo>
                    <a:moveTo>
                      <a:pt x="4206" y="4571"/>
                    </a:moveTo>
                    <a:lnTo>
                      <a:pt x="4206" y="4571"/>
                    </a:lnTo>
                    <a:lnTo>
                      <a:pt x="4206" y="4557"/>
                    </a:lnTo>
                    <a:moveTo>
                      <a:pt x="4206" y="4504"/>
                    </a:moveTo>
                    <a:lnTo>
                      <a:pt x="4206" y="4504"/>
                    </a:lnTo>
                    <a:lnTo>
                      <a:pt x="4206" y="4491"/>
                    </a:lnTo>
                    <a:moveTo>
                      <a:pt x="4206" y="4437"/>
                    </a:moveTo>
                    <a:lnTo>
                      <a:pt x="4206" y="4437"/>
                    </a:lnTo>
                    <a:lnTo>
                      <a:pt x="4206" y="4424"/>
                    </a:lnTo>
                    <a:moveTo>
                      <a:pt x="4206" y="4371"/>
                    </a:moveTo>
                    <a:lnTo>
                      <a:pt x="4206" y="4371"/>
                    </a:lnTo>
                    <a:lnTo>
                      <a:pt x="4206" y="4357"/>
                    </a:lnTo>
                    <a:moveTo>
                      <a:pt x="4206" y="4304"/>
                    </a:moveTo>
                    <a:lnTo>
                      <a:pt x="4206" y="4304"/>
                    </a:lnTo>
                    <a:lnTo>
                      <a:pt x="4206" y="4291"/>
                    </a:lnTo>
                    <a:moveTo>
                      <a:pt x="4206" y="4237"/>
                    </a:moveTo>
                    <a:lnTo>
                      <a:pt x="4206" y="4237"/>
                    </a:lnTo>
                    <a:lnTo>
                      <a:pt x="4206" y="4224"/>
                    </a:lnTo>
                    <a:moveTo>
                      <a:pt x="4206" y="4171"/>
                    </a:moveTo>
                    <a:lnTo>
                      <a:pt x="4206" y="4171"/>
                    </a:lnTo>
                    <a:lnTo>
                      <a:pt x="4206" y="4157"/>
                    </a:lnTo>
                    <a:moveTo>
                      <a:pt x="4206" y="4104"/>
                    </a:moveTo>
                    <a:lnTo>
                      <a:pt x="4206" y="4104"/>
                    </a:lnTo>
                    <a:lnTo>
                      <a:pt x="4206" y="4091"/>
                    </a:lnTo>
                    <a:moveTo>
                      <a:pt x="4206" y="4037"/>
                    </a:moveTo>
                    <a:lnTo>
                      <a:pt x="4206" y="4037"/>
                    </a:lnTo>
                    <a:lnTo>
                      <a:pt x="4206" y="4024"/>
                    </a:lnTo>
                    <a:moveTo>
                      <a:pt x="4206" y="3971"/>
                    </a:moveTo>
                    <a:lnTo>
                      <a:pt x="4206" y="3971"/>
                    </a:lnTo>
                    <a:lnTo>
                      <a:pt x="4206" y="3957"/>
                    </a:lnTo>
                    <a:moveTo>
                      <a:pt x="4206" y="3904"/>
                    </a:moveTo>
                    <a:lnTo>
                      <a:pt x="4206" y="3904"/>
                    </a:lnTo>
                    <a:lnTo>
                      <a:pt x="4206" y="3891"/>
                    </a:lnTo>
                    <a:moveTo>
                      <a:pt x="4206" y="3837"/>
                    </a:moveTo>
                    <a:lnTo>
                      <a:pt x="4206" y="3837"/>
                    </a:lnTo>
                    <a:lnTo>
                      <a:pt x="4206" y="3824"/>
                    </a:lnTo>
                    <a:moveTo>
                      <a:pt x="4206" y="3771"/>
                    </a:moveTo>
                    <a:lnTo>
                      <a:pt x="4206" y="3771"/>
                    </a:lnTo>
                    <a:lnTo>
                      <a:pt x="4206" y="3757"/>
                    </a:lnTo>
                    <a:moveTo>
                      <a:pt x="4206" y="3704"/>
                    </a:moveTo>
                    <a:lnTo>
                      <a:pt x="4206" y="3704"/>
                    </a:lnTo>
                    <a:lnTo>
                      <a:pt x="4206" y="3691"/>
                    </a:lnTo>
                    <a:moveTo>
                      <a:pt x="4206" y="3637"/>
                    </a:moveTo>
                    <a:lnTo>
                      <a:pt x="4206" y="3637"/>
                    </a:lnTo>
                    <a:lnTo>
                      <a:pt x="4206" y="3624"/>
                    </a:lnTo>
                    <a:moveTo>
                      <a:pt x="4206" y="3571"/>
                    </a:moveTo>
                    <a:lnTo>
                      <a:pt x="4206" y="3571"/>
                    </a:lnTo>
                    <a:lnTo>
                      <a:pt x="4206" y="3557"/>
                    </a:lnTo>
                    <a:moveTo>
                      <a:pt x="4206" y="3504"/>
                    </a:moveTo>
                    <a:lnTo>
                      <a:pt x="4206" y="3504"/>
                    </a:lnTo>
                    <a:lnTo>
                      <a:pt x="4206" y="3491"/>
                    </a:lnTo>
                    <a:moveTo>
                      <a:pt x="4206" y="3437"/>
                    </a:moveTo>
                    <a:lnTo>
                      <a:pt x="4206" y="3437"/>
                    </a:lnTo>
                    <a:lnTo>
                      <a:pt x="4206" y="3424"/>
                    </a:lnTo>
                    <a:moveTo>
                      <a:pt x="4206" y="3371"/>
                    </a:moveTo>
                    <a:lnTo>
                      <a:pt x="4206" y="3371"/>
                    </a:lnTo>
                    <a:lnTo>
                      <a:pt x="4206" y="3357"/>
                    </a:lnTo>
                    <a:moveTo>
                      <a:pt x="4206" y="3304"/>
                    </a:moveTo>
                    <a:lnTo>
                      <a:pt x="4206" y="3304"/>
                    </a:lnTo>
                    <a:lnTo>
                      <a:pt x="4206" y="3291"/>
                    </a:lnTo>
                    <a:moveTo>
                      <a:pt x="4206" y="3237"/>
                    </a:moveTo>
                    <a:lnTo>
                      <a:pt x="4206" y="3237"/>
                    </a:lnTo>
                    <a:lnTo>
                      <a:pt x="4206" y="3224"/>
                    </a:lnTo>
                    <a:moveTo>
                      <a:pt x="4206" y="3171"/>
                    </a:moveTo>
                    <a:lnTo>
                      <a:pt x="4206" y="3171"/>
                    </a:lnTo>
                    <a:lnTo>
                      <a:pt x="4206" y="3157"/>
                    </a:lnTo>
                    <a:moveTo>
                      <a:pt x="4206" y="3104"/>
                    </a:moveTo>
                    <a:lnTo>
                      <a:pt x="4206" y="3104"/>
                    </a:lnTo>
                    <a:lnTo>
                      <a:pt x="4206" y="3091"/>
                    </a:lnTo>
                    <a:moveTo>
                      <a:pt x="4206" y="3037"/>
                    </a:moveTo>
                    <a:lnTo>
                      <a:pt x="4206" y="3037"/>
                    </a:lnTo>
                    <a:lnTo>
                      <a:pt x="4206" y="3024"/>
                    </a:lnTo>
                    <a:moveTo>
                      <a:pt x="4206" y="2971"/>
                    </a:moveTo>
                    <a:lnTo>
                      <a:pt x="4206" y="2971"/>
                    </a:lnTo>
                    <a:lnTo>
                      <a:pt x="4206" y="2957"/>
                    </a:lnTo>
                    <a:moveTo>
                      <a:pt x="4206" y="2904"/>
                    </a:moveTo>
                    <a:lnTo>
                      <a:pt x="4206" y="2904"/>
                    </a:lnTo>
                    <a:lnTo>
                      <a:pt x="4206" y="2891"/>
                    </a:lnTo>
                    <a:moveTo>
                      <a:pt x="4206" y="2837"/>
                    </a:moveTo>
                    <a:lnTo>
                      <a:pt x="4206" y="2837"/>
                    </a:lnTo>
                    <a:lnTo>
                      <a:pt x="4206" y="2824"/>
                    </a:lnTo>
                    <a:moveTo>
                      <a:pt x="4206" y="2771"/>
                    </a:moveTo>
                    <a:lnTo>
                      <a:pt x="4206" y="2771"/>
                    </a:lnTo>
                    <a:lnTo>
                      <a:pt x="4206" y="2757"/>
                    </a:lnTo>
                    <a:moveTo>
                      <a:pt x="4206" y="2704"/>
                    </a:moveTo>
                    <a:lnTo>
                      <a:pt x="4206" y="2704"/>
                    </a:lnTo>
                    <a:lnTo>
                      <a:pt x="4206" y="2691"/>
                    </a:lnTo>
                    <a:moveTo>
                      <a:pt x="4206" y="2637"/>
                    </a:moveTo>
                    <a:lnTo>
                      <a:pt x="4206" y="2637"/>
                    </a:lnTo>
                    <a:lnTo>
                      <a:pt x="4206" y="2624"/>
                    </a:lnTo>
                    <a:moveTo>
                      <a:pt x="4206" y="2571"/>
                    </a:moveTo>
                    <a:lnTo>
                      <a:pt x="4206" y="2571"/>
                    </a:lnTo>
                    <a:lnTo>
                      <a:pt x="4206" y="2557"/>
                    </a:lnTo>
                    <a:moveTo>
                      <a:pt x="4206" y="2504"/>
                    </a:moveTo>
                    <a:lnTo>
                      <a:pt x="4206" y="2504"/>
                    </a:lnTo>
                    <a:lnTo>
                      <a:pt x="4206" y="2491"/>
                    </a:lnTo>
                    <a:moveTo>
                      <a:pt x="4206" y="2437"/>
                    </a:moveTo>
                    <a:lnTo>
                      <a:pt x="4206" y="2437"/>
                    </a:lnTo>
                    <a:lnTo>
                      <a:pt x="4206" y="2424"/>
                    </a:lnTo>
                    <a:moveTo>
                      <a:pt x="4206" y="2371"/>
                    </a:moveTo>
                    <a:lnTo>
                      <a:pt x="4206" y="2371"/>
                    </a:lnTo>
                    <a:lnTo>
                      <a:pt x="4206" y="2357"/>
                    </a:lnTo>
                    <a:moveTo>
                      <a:pt x="4206" y="2304"/>
                    </a:moveTo>
                    <a:lnTo>
                      <a:pt x="4206" y="2304"/>
                    </a:lnTo>
                    <a:lnTo>
                      <a:pt x="4206" y="2291"/>
                    </a:lnTo>
                    <a:moveTo>
                      <a:pt x="4206" y="2237"/>
                    </a:moveTo>
                    <a:lnTo>
                      <a:pt x="4206" y="2237"/>
                    </a:lnTo>
                    <a:lnTo>
                      <a:pt x="4206" y="2224"/>
                    </a:lnTo>
                    <a:moveTo>
                      <a:pt x="4206" y="2171"/>
                    </a:moveTo>
                    <a:lnTo>
                      <a:pt x="4206" y="2171"/>
                    </a:lnTo>
                    <a:lnTo>
                      <a:pt x="4206" y="2157"/>
                    </a:lnTo>
                    <a:moveTo>
                      <a:pt x="4206" y="2104"/>
                    </a:moveTo>
                    <a:lnTo>
                      <a:pt x="4206" y="2104"/>
                    </a:lnTo>
                    <a:lnTo>
                      <a:pt x="4206" y="2091"/>
                    </a:lnTo>
                    <a:moveTo>
                      <a:pt x="4206" y="2037"/>
                    </a:moveTo>
                    <a:lnTo>
                      <a:pt x="4206" y="2037"/>
                    </a:lnTo>
                    <a:lnTo>
                      <a:pt x="4206" y="2024"/>
                    </a:lnTo>
                    <a:moveTo>
                      <a:pt x="4206" y="1971"/>
                    </a:moveTo>
                    <a:lnTo>
                      <a:pt x="4206" y="1971"/>
                    </a:lnTo>
                    <a:lnTo>
                      <a:pt x="4206" y="1957"/>
                    </a:lnTo>
                    <a:moveTo>
                      <a:pt x="4206" y="1904"/>
                    </a:moveTo>
                    <a:lnTo>
                      <a:pt x="4206" y="1904"/>
                    </a:lnTo>
                    <a:lnTo>
                      <a:pt x="4206" y="1891"/>
                    </a:lnTo>
                    <a:moveTo>
                      <a:pt x="4206" y="1837"/>
                    </a:moveTo>
                    <a:lnTo>
                      <a:pt x="4206" y="1837"/>
                    </a:lnTo>
                    <a:lnTo>
                      <a:pt x="4206" y="1824"/>
                    </a:lnTo>
                    <a:moveTo>
                      <a:pt x="4206" y="1771"/>
                    </a:moveTo>
                    <a:lnTo>
                      <a:pt x="4206" y="1771"/>
                    </a:lnTo>
                    <a:lnTo>
                      <a:pt x="4206" y="1757"/>
                    </a:lnTo>
                    <a:moveTo>
                      <a:pt x="4206" y="1704"/>
                    </a:moveTo>
                    <a:lnTo>
                      <a:pt x="4206" y="1704"/>
                    </a:lnTo>
                    <a:lnTo>
                      <a:pt x="4206" y="1691"/>
                    </a:lnTo>
                    <a:moveTo>
                      <a:pt x="4206" y="1637"/>
                    </a:moveTo>
                    <a:lnTo>
                      <a:pt x="4206" y="1637"/>
                    </a:lnTo>
                    <a:lnTo>
                      <a:pt x="4206" y="1624"/>
                    </a:lnTo>
                    <a:moveTo>
                      <a:pt x="4206" y="1571"/>
                    </a:moveTo>
                    <a:lnTo>
                      <a:pt x="4206" y="1571"/>
                    </a:lnTo>
                    <a:lnTo>
                      <a:pt x="4206" y="1557"/>
                    </a:lnTo>
                    <a:moveTo>
                      <a:pt x="4206" y="1504"/>
                    </a:moveTo>
                    <a:lnTo>
                      <a:pt x="4206" y="1504"/>
                    </a:lnTo>
                    <a:lnTo>
                      <a:pt x="4206" y="1491"/>
                    </a:lnTo>
                    <a:moveTo>
                      <a:pt x="4206" y="1437"/>
                    </a:moveTo>
                    <a:lnTo>
                      <a:pt x="4206" y="1437"/>
                    </a:lnTo>
                    <a:lnTo>
                      <a:pt x="4206" y="1424"/>
                    </a:lnTo>
                    <a:moveTo>
                      <a:pt x="4206" y="1371"/>
                    </a:moveTo>
                    <a:lnTo>
                      <a:pt x="4206" y="1371"/>
                    </a:lnTo>
                    <a:lnTo>
                      <a:pt x="4206" y="1357"/>
                    </a:lnTo>
                    <a:moveTo>
                      <a:pt x="4206" y="1304"/>
                    </a:moveTo>
                    <a:lnTo>
                      <a:pt x="4206" y="1304"/>
                    </a:lnTo>
                    <a:lnTo>
                      <a:pt x="4206" y="1291"/>
                    </a:lnTo>
                    <a:moveTo>
                      <a:pt x="4206" y="1237"/>
                    </a:moveTo>
                    <a:lnTo>
                      <a:pt x="4206" y="1237"/>
                    </a:lnTo>
                    <a:lnTo>
                      <a:pt x="4206" y="1224"/>
                    </a:lnTo>
                    <a:moveTo>
                      <a:pt x="4206" y="1171"/>
                    </a:moveTo>
                    <a:lnTo>
                      <a:pt x="4206" y="1171"/>
                    </a:lnTo>
                    <a:lnTo>
                      <a:pt x="4206" y="1157"/>
                    </a:lnTo>
                    <a:moveTo>
                      <a:pt x="4206" y="1104"/>
                    </a:moveTo>
                    <a:lnTo>
                      <a:pt x="4206" y="1104"/>
                    </a:lnTo>
                    <a:lnTo>
                      <a:pt x="4206" y="1091"/>
                    </a:lnTo>
                    <a:moveTo>
                      <a:pt x="4206" y="1037"/>
                    </a:moveTo>
                    <a:lnTo>
                      <a:pt x="4206" y="1037"/>
                    </a:lnTo>
                    <a:lnTo>
                      <a:pt x="4206" y="1024"/>
                    </a:lnTo>
                    <a:moveTo>
                      <a:pt x="4206" y="971"/>
                    </a:moveTo>
                    <a:lnTo>
                      <a:pt x="4206" y="971"/>
                    </a:lnTo>
                    <a:lnTo>
                      <a:pt x="4206" y="957"/>
                    </a:lnTo>
                    <a:moveTo>
                      <a:pt x="4206" y="904"/>
                    </a:moveTo>
                    <a:lnTo>
                      <a:pt x="4206" y="904"/>
                    </a:lnTo>
                    <a:lnTo>
                      <a:pt x="4206" y="891"/>
                    </a:lnTo>
                    <a:moveTo>
                      <a:pt x="4206" y="837"/>
                    </a:moveTo>
                    <a:lnTo>
                      <a:pt x="4206" y="837"/>
                    </a:lnTo>
                    <a:lnTo>
                      <a:pt x="4206" y="824"/>
                    </a:lnTo>
                    <a:moveTo>
                      <a:pt x="4206" y="771"/>
                    </a:moveTo>
                    <a:lnTo>
                      <a:pt x="4206" y="771"/>
                    </a:lnTo>
                    <a:lnTo>
                      <a:pt x="4206" y="757"/>
                    </a:lnTo>
                    <a:moveTo>
                      <a:pt x="4206" y="704"/>
                    </a:moveTo>
                    <a:lnTo>
                      <a:pt x="4206" y="704"/>
                    </a:lnTo>
                    <a:lnTo>
                      <a:pt x="4206" y="691"/>
                    </a:lnTo>
                    <a:moveTo>
                      <a:pt x="4206" y="637"/>
                    </a:moveTo>
                    <a:lnTo>
                      <a:pt x="4206" y="637"/>
                    </a:lnTo>
                    <a:lnTo>
                      <a:pt x="4206" y="624"/>
                    </a:lnTo>
                    <a:moveTo>
                      <a:pt x="4206" y="571"/>
                    </a:moveTo>
                    <a:lnTo>
                      <a:pt x="4206" y="571"/>
                    </a:lnTo>
                    <a:lnTo>
                      <a:pt x="4206" y="557"/>
                    </a:lnTo>
                    <a:moveTo>
                      <a:pt x="4206" y="504"/>
                    </a:moveTo>
                    <a:lnTo>
                      <a:pt x="4206" y="504"/>
                    </a:lnTo>
                    <a:lnTo>
                      <a:pt x="4206" y="491"/>
                    </a:lnTo>
                    <a:moveTo>
                      <a:pt x="4206" y="437"/>
                    </a:moveTo>
                    <a:lnTo>
                      <a:pt x="4206" y="437"/>
                    </a:lnTo>
                    <a:lnTo>
                      <a:pt x="4206" y="424"/>
                    </a:lnTo>
                    <a:moveTo>
                      <a:pt x="4206" y="371"/>
                    </a:moveTo>
                    <a:lnTo>
                      <a:pt x="4206" y="371"/>
                    </a:lnTo>
                    <a:lnTo>
                      <a:pt x="4206" y="357"/>
                    </a:lnTo>
                    <a:moveTo>
                      <a:pt x="4206" y="304"/>
                    </a:moveTo>
                    <a:lnTo>
                      <a:pt x="4206" y="304"/>
                    </a:lnTo>
                    <a:lnTo>
                      <a:pt x="4206" y="291"/>
                    </a:lnTo>
                    <a:moveTo>
                      <a:pt x="4206" y="237"/>
                    </a:moveTo>
                    <a:lnTo>
                      <a:pt x="4206" y="237"/>
                    </a:lnTo>
                    <a:lnTo>
                      <a:pt x="4206" y="224"/>
                    </a:lnTo>
                    <a:moveTo>
                      <a:pt x="4206" y="171"/>
                    </a:moveTo>
                    <a:lnTo>
                      <a:pt x="4206" y="171"/>
                    </a:lnTo>
                    <a:lnTo>
                      <a:pt x="4206" y="157"/>
                    </a:lnTo>
                    <a:moveTo>
                      <a:pt x="4206" y="104"/>
                    </a:moveTo>
                    <a:lnTo>
                      <a:pt x="4206" y="104"/>
                    </a:lnTo>
                    <a:lnTo>
                      <a:pt x="4206" y="91"/>
                    </a:lnTo>
                    <a:moveTo>
                      <a:pt x="4206" y="37"/>
                    </a:moveTo>
                    <a:lnTo>
                      <a:pt x="4206" y="37"/>
                    </a:lnTo>
                    <a:lnTo>
                      <a:pt x="4206" y="24"/>
                    </a:lnTo>
                    <a:moveTo>
                      <a:pt x="4468" y="5104"/>
                    </a:moveTo>
                    <a:lnTo>
                      <a:pt x="4468" y="5104"/>
                    </a:lnTo>
                    <a:lnTo>
                      <a:pt x="4468" y="5091"/>
                    </a:lnTo>
                    <a:moveTo>
                      <a:pt x="4468" y="5037"/>
                    </a:moveTo>
                    <a:lnTo>
                      <a:pt x="4468" y="5037"/>
                    </a:lnTo>
                    <a:lnTo>
                      <a:pt x="4468" y="5024"/>
                    </a:lnTo>
                    <a:moveTo>
                      <a:pt x="4468" y="4971"/>
                    </a:moveTo>
                    <a:lnTo>
                      <a:pt x="4468" y="4971"/>
                    </a:lnTo>
                    <a:lnTo>
                      <a:pt x="4468" y="4957"/>
                    </a:lnTo>
                    <a:moveTo>
                      <a:pt x="4468" y="4904"/>
                    </a:moveTo>
                    <a:lnTo>
                      <a:pt x="4468" y="4904"/>
                    </a:lnTo>
                    <a:lnTo>
                      <a:pt x="4468" y="4891"/>
                    </a:lnTo>
                    <a:moveTo>
                      <a:pt x="4468" y="4837"/>
                    </a:moveTo>
                    <a:lnTo>
                      <a:pt x="4468" y="4837"/>
                    </a:lnTo>
                    <a:lnTo>
                      <a:pt x="4468" y="4824"/>
                    </a:lnTo>
                    <a:moveTo>
                      <a:pt x="4468" y="4771"/>
                    </a:moveTo>
                    <a:lnTo>
                      <a:pt x="4468" y="4771"/>
                    </a:lnTo>
                    <a:lnTo>
                      <a:pt x="4468" y="4757"/>
                    </a:lnTo>
                    <a:moveTo>
                      <a:pt x="4468" y="4704"/>
                    </a:moveTo>
                    <a:lnTo>
                      <a:pt x="4468" y="4704"/>
                    </a:lnTo>
                    <a:lnTo>
                      <a:pt x="4468" y="4691"/>
                    </a:lnTo>
                    <a:moveTo>
                      <a:pt x="4468" y="4637"/>
                    </a:moveTo>
                    <a:lnTo>
                      <a:pt x="4468" y="4637"/>
                    </a:lnTo>
                    <a:lnTo>
                      <a:pt x="4468" y="4624"/>
                    </a:lnTo>
                    <a:moveTo>
                      <a:pt x="4468" y="4571"/>
                    </a:moveTo>
                    <a:lnTo>
                      <a:pt x="4468" y="4571"/>
                    </a:lnTo>
                    <a:lnTo>
                      <a:pt x="4468" y="4557"/>
                    </a:lnTo>
                    <a:moveTo>
                      <a:pt x="4468" y="4504"/>
                    </a:moveTo>
                    <a:lnTo>
                      <a:pt x="4468" y="4504"/>
                    </a:lnTo>
                    <a:lnTo>
                      <a:pt x="4468" y="4491"/>
                    </a:lnTo>
                    <a:moveTo>
                      <a:pt x="4468" y="4437"/>
                    </a:moveTo>
                    <a:lnTo>
                      <a:pt x="4468" y="4437"/>
                    </a:lnTo>
                    <a:lnTo>
                      <a:pt x="4468" y="4424"/>
                    </a:lnTo>
                    <a:moveTo>
                      <a:pt x="4468" y="4371"/>
                    </a:moveTo>
                    <a:lnTo>
                      <a:pt x="4468" y="4371"/>
                    </a:lnTo>
                    <a:lnTo>
                      <a:pt x="4468" y="4357"/>
                    </a:lnTo>
                    <a:moveTo>
                      <a:pt x="4468" y="4304"/>
                    </a:moveTo>
                    <a:lnTo>
                      <a:pt x="4468" y="4304"/>
                    </a:lnTo>
                    <a:lnTo>
                      <a:pt x="4468" y="4291"/>
                    </a:lnTo>
                    <a:moveTo>
                      <a:pt x="4468" y="4237"/>
                    </a:moveTo>
                    <a:lnTo>
                      <a:pt x="4468" y="4237"/>
                    </a:lnTo>
                    <a:lnTo>
                      <a:pt x="4468" y="4224"/>
                    </a:lnTo>
                    <a:moveTo>
                      <a:pt x="4468" y="4171"/>
                    </a:moveTo>
                    <a:lnTo>
                      <a:pt x="4468" y="4171"/>
                    </a:lnTo>
                    <a:lnTo>
                      <a:pt x="4468" y="4157"/>
                    </a:lnTo>
                    <a:moveTo>
                      <a:pt x="4468" y="4104"/>
                    </a:moveTo>
                    <a:lnTo>
                      <a:pt x="4468" y="4104"/>
                    </a:lnTo>
                    <a:lnTo>
                      <a:pt x="4468" y="4091"/>
                    </a:lnTo>
                    <a:moveTo>
                      <a:pt x="4468" y="4037"/>
                    </a:moveTo>
                    <a:lnTo>
                      <a:pt x="4468" y="4037"/>
                    </a:lnTo>
                    <a:lnTo>
                      <a:pt x="4468" y="4024"/>
                    </a:lnTo>
                    <a:moveTo>
                      <a:pt x="4468" y="3971"/>
                    </a:moveTo>
                    <a:lnTo>
                      <a:pt x="4468" y="3971"/>
                    </a:lnTo>
                    <a:lnTo>
                      <a:pt x="4468" y="3957"/>
                    </a:lnTo>
                    <a:moveTo>
                      <a:pt x="4468" y="3904"/>
                    </a:moveTo>
                    <a:lnTo>
                      <a:pt x="4468" y="3904"/>
                    </a:lnTo>
                    <a:lnTo>
                      <a:pt x="4468" y="3891"/>
                    </a:lnTo>
                    <a:moveTo>
                      <a:pt x="4468" y="3837"/>
                    </a:moveTo>
                    <a:lnTo>
                      <a:pt x="4468" y="3837"/>
                    </a:lnTo>
                    <a:lnTo>
                      <a:pt x="4468" y="3824"/>
                    </a:lnTo>
                    <a:moveTo>
                      <a:pt x="4468" y="3771"/>
                    </a:moveTo>
                    <a:lnTo>
                      <a:pt x="4468" y="3771"/>
                    </a:lnTo>
                    <a:lnTo>
                      <a:pt x="4468" y="3757"/>
                    </a:lnTo>
                    <a:moveTo>
                      <a:pt x="4468" y="3704"/>
                    </a:moveTo>
                    <a:lnTo>
                      <a:pt x="4468" y="3704"/>
                    </a:lnTo>
                    <a:lnTo>
                      <a:pt x="4468" y="3691"/>
                    </a:lnTo>
                    <a:moveTo>
                      <a:pt x="4468" y="3637"/>
                    </a:moveTo>
                    <a:lnTo>
                      <a:pt x="4468" y="3637"/>
                    </a:lnTo>
                    <a:lnTo>
                      <a:pt x="4468" y="3624"/>
                    </a:lnTo>
                    <a:moveTo>
                      <a:pt x="4468" y="3571"/>
                    </a:moveTo>
                    <a:lnTo>
                      <a:pt x="4468" y="3571"/>
                    </a:lnTo>
                    <a:lnTo>
                      <a:pt x="4468" y="3557"/>
                    </a:lnTo>
                    <a:moveTo>
                      <a:pt x="4468" y="3504"/>
                    </a:moveTo>
                    <a:lnTo>
                      <a:pt x="4468" y="3504"/>
                    </a:lnTo>
                    <a:lnTo>
                      <a:pt x="4468" y="3491"/>
                    </a:lnTo>
                    <a:moveTo>
                      <a:pt x="4468" y="3437"/>
                    </a:moveTo>
                    <a:lnTo>
                      <a:pt x="4468" y="3437"/>
                    </a:lnTo>
                    <a:lnTo>
                      <a:pt x="4468" y="3424"/>
                    </a:lnTo>
                    <a:moveTo>
                      <a:pt x="4468" y="3371"/>
                    </a:moveTo>
                    <a:lnTo>
                      <a:pt x="4468" y="3371"/>
                    </a:lnTo>
                    <a:lnTo>
                      <a:pt x="4468" y="3357"/>
                    </a:lnTo>
                    <a:moveTo>
                      <a:pt x="4468" y="3304"/>
                    </a:moveTo>
                    <a:lnTo>
                      <a:pt x="4468" y="3304"/>
                    </a:lnTo>
                    <a:lnTo>
                      <a:pt x="4468" y="3291"/>
                    </a:lnTo>
                    <a:moveTo>
                      <a:pt x="4468" y="3237"/>
                    </a:moveTo>
                    <a:lnTo>
                      <a:pt x="4468" y="3237"/>
                    </a:lnTo>
                    <a:lnTo>
                      <a:pt x="4468" y="3224"/>
                    </a:lnTo>
                    <a:moveTo>
                      <a:pt x="4468" y="3171"/>
                    </a:moveTo>
                    <a:lnTo>
                      <a:pt x="4468" y="3171"/>
                    </a:lnTo>
                    <a:lnTo>
                      <a:pt x="4468" y="3157"/>
                    </a:lnTo>
                    <a:moveTo>
                      <a:pt x="4468" y="3104"/>
                    </a:moveTo>
                    <a:lnTo>
                      <a:pt x="4468" y="3104"/>
                    </a:lnTo>
                    <a:lnTo>
                      <a:pt x="4468" y="3091"/>
                    </a:lnTo>
                    <a:moveTo>
                      <a:pt x="4468" y="3037"/>
                    </a:moveTo>
                    <a:lnTo>
                      <a:pt x="4468" y="3037"/>
                    </a:lnTo>
                    <a:lnTo>
                      <a:pt x="4468" y="3024"/>
                    </a:lnTo>
                    <a:moveTo>
                      <a:pt x="4468" y="2971"/>
                    </a:moveTo>
                    <a:lnTo>
                      <a:pt x="4468" y="2971"/>
                    </a:lnTo>
                    <a:lnTo>
                      <a:pt x="4468" y="2957"/>
                    </a:lnTo>
                    <a:moveTo>
                      <a:pt x="4468" y="2904"/>
                    </a:moveTo>
                    <a:lnTo>
                      <a:pt x="4468" y="2904"/>
                    </a:lnTo>
                    <a:lnTo>
                      <a:pt x="4468" y="2891"/>
                    </a:lnTo>
                    <a:moveTo>
                      <a:pt x="4468" y="2837"/>
                    </a:moveTo>
                    <a:lnTo>
                      <a:pt x="4468" y="2837"/>
                    </a:lnTo>
                    <a:lnTo>
                      <a:pt x="4468" y="2824"/>
                    </a:lnTo>
                    <a:moveTo>
                      <a:pt x="4468" y="2771"/>
                    </a:moveTo>
                    <a:lnTo>
                      <a:pt x="4468" y="2771"/>
                    </a:lnTo>
                    <a:lnTo>
                      <a:pt x="4468" y="2757"/>
                    </a:lnTo>
                    <a:moveTo>
                      <a:pt x="4468" y="2704"/>
                    </a:moveTo>
                    <a:lnTo>
                      <a:pt x="4468" y="2704"/>
                    </a:lnTo>
                    <a:lnTo>
                      <a:pt x="4468" y="2691"/>
                    </a:lnTo>
                    <a:moveTo>
                      <a:pt x="4468" y="2637"/>
                    </a:moveTo>
                    <a:lnTo>
                      <a:pt x="4468" y="2637"/>
                    </a:lnTo>
                    <a:lnTo>
                      <a:pt x="4468" y="2624"/>
                    </a:lnTo>
                    <a:moveTo>
                      <a:pt x="4468" y="2571"/>
                    </a:moveTo>
                    <a:lnTo>
                      <a:pt x="4468" y="2571"/>
                    </a:lnTo>
                    <a:lnTo>
                      <a:pt x="4468" y="2557"/>
                    </a:lnTo>
                    <a:moveTo>
                      <a:pt x="4468" y="2504"/>
                    </a:moveTo>
                    <a:lnTo>
                      <a:pt x="4468" y="2504"/>
                    </a:lnTo>
                    <a:lnTo>
                      <a:pt x="4468" y="2491"/>
                    </a:lnTo>
                    <a:moveTo>
                      <a:pt x="4468" y="2437"/>
                    </a:moveTo>
                    <a:lnTo>
                      <a:pt x="4468" y="2437"/>
                    </a:lnTo>
                    <a:lnTo>
                      <a:pt x="4468" y="2424"/>
                    </a:lnTo>
                    <a:moveTo>
                      <a:pt x="4468" y="2371"/>
                    </a:moveTo>
                    <a:lnTo>
                      <a:pt x="4468" y="2371"/>
                    </a:lnTo>
                    <a:lnTo>
                      <a:pt x="4468" y="2357"/>
                    </a:lnTo>
                    <a:moveTo>
                      <a:pt x="4468" y="2304"/>
                    </a:moveTo>
                    <a:lnTo>
                      <a:pt x="4468" y="2304"/>
                    </a:lnTo>
                    <a:lnTo>
                      <a:pt x="4468" y="2291"/>
                    </a:lnTo>
                    <a:moveTo>
                      <a:pt x="4468" y="2237"/>
                    </a:moveTo>
                    <a:lnTo>
                      <a:pt x="4468" y="2237"/>
                    </a:lnTo>
                    <a:lnTo>
                      <a:pt x="4468" y="2224"/>
                    </a:lnTo>
                    <a:moveTo>
                      <a:pt x="4468" y="2171"/>
                    </a:moveTo>
                    <a:lnTo>
                      <a:pt x="4468" y="2171"/>
                    </a:lnTo>
                    <a:lnTo>
                      <a:pt x="4468" y="2157"/>
                    </a:lnTo>
                    <a:moveTo>
                      <a:pt x="4468" y="2104"/>
                    </a:moveTo>
                    <a:lnTo>
                      <a:pt x="4468" y="2104"/>
                    </a:lnTo>
                    <a:lnTo>
                      <a:pt x="4468" y="2091"/>
                    </a:lnTo>
                    <a:moveTo>
                      <a:pt x="4468" y="2037"/>
                    </a:moveTo>
                    <a:lnTo>
                      <a:pt x="4468" y="2037"/>
                    </a:lnTo>
                    <a:lnTo>
                      <a:pt x="4468" y="2024"/>
                    </a:lnTo>
                    <a:moveTo>
                      <a:pt x="4468" y="1971"/>
                    </a:moveTo>
                    <a:lnTo>
                      <a:pt x="4468" y="1971"/>
                    </a:lnTo>
                    <a:lnTo>
                      <a:pt x="4468" y="1957"/>
                    </a:lnTo>
                    <a:moveTo>
                      <a:pt x="4468" y="1904"/>
                    </a:moveTo>
                    <a:lnTo>
                      <a:pt x="4468" y="1904"/>
                    </a:lnTo>
                    <a:lnTo>
                      <a:pt x="4468" y="1891"/>
                    </a:lnTo>
                    <a:moveTo>
                      <a:pt x="4468" y="1837"/>
                    </a:moveTo>
                    <a:lnTo>
                      <a:pt x="4468" y="1837"/>
                    </a:lnTo>
                    <a:lnTo>
                      <a:pt x="4468" y="1824"/>
                    </a:lnTo>
                    <a:moveTo>
                      <a:pt x="4468" y="1771"/>
                    </a:moveTo>
                    <a:lnTo>
                      <a:pt x="4468" y="1771"/>
                    </a:lnTo>
                    <a:lnTo>
                      <a:pt x="4468" y="1757"/>
                    </a:lnTo>
                    <a:moveTo>
                      <a:pt x="4468" y="1704"/>
                    </a:moveTo>
                    <a:lnTo>
                      <a:pt x="4468" y="1704"/>
                    </a:lnTo>
                    <a:lnTo>
                      <a:pt x="4468" y="1691"/>
                    </a:lnTo>
                    <a:moveTo>
                      <a:pt x="4468" y="1637"/>
                    </a:moveTo>
                    <a:lnTo>
                      <a:pt x="4468" y="1637"/>
                    </a:lnTo>
                    <a:lnTo>
                      <a:pt x="4468" y="1624"/>
                    </a:lnTo>
                    <a:moveTo>
                      <a:pt x="4468" y="1571"/>
                    </a:moveTo>
                    <a:lnTo>
                      <a:pt x="4468" y="1571"/>
                    </a:lnTo>
                    <a:lnTo>
                      <a:pt x="4468" y="1557"/>
                    </a:lnTo>
                    <a:moveTo>
                      <a:pt x="4468" y="1504"/>
                    </a:moveTo>
                    <a:lnTo>
                      <a:pt x="4468" y="1504"/>
                    </a:lnTo>
                    <a:lnTo>
                      <a:pt x="4468" y="1491"/>
                    </a:lnTo>
                    <a:moveTo>
                      <a:pt x="4468" y="1437"/>
                    </a:moveTo>
                    <a:lnTo>
                      <a:pt x="4468" y="1437"/>
                    </a:lnTo>
                    <a:lnTo>
                      <a:pt x="4468" y="1424"/>
                    </a:lnTo>
                    <a:moveTo>
                      <a:pt x="4468" y="1371"/>
                    </a:moveTo>
                    <a:lnTo>
                      <a:pt x="4468" y="1371"/>
                    </a:lnTo>
                    <a:lnTo>
                      <a:pt x="4468" y="1357"/>
                    </a:lnTo>
                    <a:moveTo>
                      <a:pt x="4468" y="1304"/>
                    </a:moveTo>
                    <a:lnTo>
                      <a:pt x="4468" y="1304"/>
                    </a:lnTo>
                    <a:lnTo>
                      <a:pt x="4468" y="1291"/>
                    </a:lnTo>
                    <a:moveTo>
                      <a:pt x="4468" y="1237"/>
                    </a:moveTo>
                    <a:lnTo>
                      <a:pt x="4468" y="1237"/>
                    </a:lnTo>
                    <a:lnTo>
                      <a:pt x="4468" y="1224"/>
                    </a:lnTo>
                    <a:moveTo>
                      <a:pt x="4468" y="1171"/>
                    </a:moveTo>
                    <a:lnTo>
                      <a:pt x="4468" y="1171"/>
                    </a:lnTo>
                    <a:lnTo>
                      <a:pt x="4468" y="1157"/>
                    </a:lnTo>
                    <a:moveTo>
                      <a:pt x="4468" y="1104"/>
                    </a:moveTo>
                    <a:lnTo>
                      <a:pt x="4468" y="1104"/>
                    </a:lnTo>
                    <a:lnTo>
                      <a:pt x="4468" y="1091"/>
                    </a:lnTo>
                    <a:moveTo>
                      <a:pt x="4468" y="1037"/>
                    </a:moveTo>
                    <a:lnTo>
                      <a:pt x="4468" y="1037"/>
                    </a:lnTo>
                    <a:lnTo>
                      <a:pt x="4468" y="1024"/>
                    </a:lnTo>
                    <a:moveTo>
                      <a:pt x="4468" y="971"/>
                    </a:moveTo>
                    <a:lnTo>
                      <a:pt x="4468" y="971"/>
                    </a:lnTo>
                    <a:lnTo>
                      <a:pt x="4468" y="957"/>
                    </a:lnTo>
                    <a:moveTo>
                      <a:pt x="4468" y="904"/>
                    </a:moveTo>
                    <a:lnTo>
                      <a:pt x="4468" y="904"/>
                    </a:lnTo>
                    <a:lnTo>
                      <a:pt x="4468" y="891"/>
                    </a:lnTo>
                    <a:moveTo>
                      <a:pt x="4468" y="837"/>
                    </a:moveTo>
                    <a:lnTo>
                      <a:pt x="4468" y="837"/>
                    </a:lnTo>
                    <a:lnTo>
                      <a:pt x="4468" y="824"/>
                    </a:lnTo>
                    <a:moveTo>
                      <a:pt x="4468" y="771"/>
                    </a:moveTo>
                    <a:lnTo>
                      <a:pt x="4468" y="771"/>
                    </a:lnTo>
                    <a:lnTo>
                      <a:pt x="4468" y="757"/>
                    </a:lnTo>
                    <a:moveTo>
                      <a:pt x="4468" y="704"/>
                    </a:moveTo>
                    <a:lnTo>
                      <a:pt x="4468" y="704"/>
                    </a:lnTo>
                    <a:lnTo>
                      <a:pt x="4468" y="691"/>
                    </a:lnTo>
                    <a:moveTo>
                      <a:pt x="4468" y="637"/>
                    </a:moveTo>
                    <a:lnTo>
                      <a:pt x="4468" y="637"/>
                    </a:lnTo>
                    <a:lnTo>
                      <a:pt x="4468" y="624"/>
                    </a:lnTo>
                    <a:moveTo>
                      <a:pt x="4468" y="571"/>
                    </a:moveTo>
                    <a:lnTo>
                      <a:pt x="4468" y="571"/>
                    </a:lnTo>
                    <a:lnTo>
                      <a:pt x="4468" y="557"/>
                    </a:lnTo>
                    <a:moveTo>
                      <a:pt x="4468" y="504"/>
                    </a:moveTo>
                    <a:lnTo>
                      <a:pt x="4468" y="504"/>
                    </a:lnTo>
                    <a:lnTo>
                      <a:pt x="4468" y="491"/>
                    </a:lnTo>
                    <a:moveTo>
                      <a:pt x="4468" y="437"/>
                    </a:moveTo>
                    <a:lnTo>
                      <a:pt x="4468" y="437"/>
                    </a:lnTo>
                    <a:lnTo>
                      <a:pt x="4468" y="424"/>
                    </a:lnTo>
                    <a:moveTo>
                      <a:pt x="4468" y="371"/>
                    </a:moveTo>
                    <a:lnTo>
                      <a:pt x="4468" y="371"/>
                    </a:lnTo>
                    <a:lnTo>
                      <a:pt x="4468" y="357"/>
                    </a:lnTo>
                    <a:moveTo>
                      <a:pt x="4468" y="304"/>
                    </a:moveTo>
                    <a:lnTo>
                      <a:pt x="4468" y="304"/>
                    </a:lnTo>
                    <a:lnTo>
                      <a:pt x="4468" y="291"/>
                    </a:lnTo>
                    <a:moveTo>
                      <a:pt x="4468" y="237"/>
                    </a:moveTo>
                    <a:lnTo>
                      <a:pt x="4468" y="237"/>
                    </a:lnTo>
                    <a:lnTo>
                      <a:pt x="4468" y="224"/>
                    </a:lnTo>
                    <a:moveTo>
                      <a:pt x="4468" y="171"/>
                    </a:moveTo>
                    <a:lnTo>
                      <a:pt x="4468" y="171"/>
                    </a:lnTo>
                    <a:lnTo>
                      <a:pt x="4468" y="157"/>
                    </a:lnTo>
                    <a:moveTo>
                      <a:pt x="4468" y="104"/>
                    </a:moveTo>
                    <a:lnTo>
                      <a:pt x="4468" y="104"/>
                    </a:lnTo>
                    <a:lnTo>
                      <a:pt x="4468" y="91"/>
                    </a:lnTo>
                    <a:moveTo>
                      <a:pt x="4468" y="37"/>
                    </a:moveTo>
                    <a:lnTo>
                      <a:pt x="4468" y="37"/>
                    </a:lnTo>
                    <a:lnTo>
                      <a:pt x="4468" y="24"/>
                    </a:lnTo>
                    <a:moveTo>
                      <a:pt x="4732" y="5104"/>
                    </a:moveTo>
                    <a:lnTo>
                      <a:pt x="4732" y="5104"/>
                    </a:lnTo>
                    <a:lnTo>
                      <a:pt x="4732" y="5091"/>
                    </a:lnTo>
                    <a:moveTo>
                      <a:pt x="4732" y="5037"/>
                    </a:moveTo>
                    <a:lnTo>
                      <a:pt x="4732" y="5037"/>
                    </a:lnTo>
                    <a:lnTo>
                      <a:pt x="4732" y="5024"/>
                    </a:lnTo>
                    <a:moveTo>
                      <a:pt x="4732" y="4971"/>
                    </a:moveTo>
                    <a:lnTo>
                      <a:pt x="4732" y="4971"/>
                    </a:lnTo>
                    <a:lnTo>
                      <a:pt x="4732" y="4957"/>
                    </a:lnTo>
                    <a:moveTo>
                      <a:pt x="4732" y="4904"/>
                    </a:moveTo>
                    <a:lnTo>
                      <a:pt x="4732" y="4904"/>
                    </a:lnTo>
                    <a:lnTo>
                      <a:pt x="4732" y="4891"/>
                    </a:lnTo>
                    <a:moveTo>
                      <a:pt x="4732" y="4837"/>
                    </a:moveTo>
                    <a:lnTo>
                      <a:pt x="4732" y="4837"/>
                    </a:lnTo>
                    <a:lnTo>
                      <a:pt x="4732" y="4824"/>
                    </a:lnTo>
                    <a:moveTo>
                      <a:pt x="4732" y="4771"/>
                    </a:moveTo>
                    <a:lnTo>
                      <a:pt x="4732" y="4771"/>
                    </a:lnTo>
                    <a:lnTo>
                      <a:pt x="4732" y="4757"/>
                    </a:lnTo>
                    <a:moveTo>
                      <a:pt x="4732" y="4704"/>
                    </a:moveTo>
                    <a:lnTo>
                      <a:pt x="4732" y="4704"/>
                    </a:lnTo>
                    <a:lnTo>
                      <a:pt x="4732" y="4691"/>
                    </a:lnTo>
                    <a:moveTo>
                      <a:pt x="4732" y="4637"/>
                    </a:moveTo>
                    <a:lnTo>
                      <a:pt x="4732" y="4637"/>
                    </a:lnTo>
                    <a:lnTo>
                      <a:pt x="4732" y="4624"/>
                    </a:lnTo>
                    <a:moveTo>
                      <a:pt x="4732" y="4571"/>
                    </a:moveTo>
                    <a:lnTo>
                      <a:pt x="4732" y="4571"/>
                    </a:lnTo>
                    <a:lnTo>
                      <a:pt x="4732" y="4557"/>
                    </a:lnTo>
                    <a:moveTo>
                      <a:pt x="4732" y="4504"/>
                    </a:moveTo>
                    <a:lnTo>
                      <a:pt x="4732" y="4504"/>
                    </a:lnTo>
                    <a:lnTo>
                      <a:pt x="4732" y="4491"/>
                    </a:lnTo>
                    <a:moveTo>
                      <a:pt x="4732" y="4437"/>
                    </a:moveTo>
                    <a:lnTo>
                      <a:pt x="4732" y="4437"/>
                    </a:lnTo>
                    <a:lnTo>
                      <a:pt x="4732" y="4424"/>
                    </a:lnTo>
                    <a:moveTo>
                      <a:pt x="4732" y="4371"/>
                    </a:moveTo>
                    <a:lnTo>
                      <a:pt x="4732" y="4371"/>
                    </a:lnTo>
                    <a:lnTo>
                      <a:pt x="4732" y="4357"/>
                    </a:lnTo>
                    <a:moveTo>
                      <a:pt x="4732" y="4304"/>
                    </a:moveTo>
                    <a:lnTo>
                      <a:pt x="4732" y="4304"/>
                    </a:lnTo>
                    <a:lnTo>
                      <a:pt x="4732" y="4291"/>
                    </a:lnTo>
                    <a:moveTo>
                      <a:pt x="4732" y="4237"/>
                    </a:moveTo>
                    <a:lnTo>
                      <a:pt x="4732" y="4237"/>
                    </a:lnTo>
                    <a:lnTo>
                      <a:pt x="4732" y="4224"/>
                    </a:lnTo>
                    <a:moveTo>
                      <a:pt x="4732" y="4171"/>
                    </a:moveTo>
                    <a:lnTo>
                      <a:pt x="4732" y="4171"/>
                    </a:lnTo>
                    <a:lnTo>
                      <a:pt x="4732" y="4157"/>
                    </a:lnTo>
                    <a:moveTo>
                      <a:pt x="4732" y="4104"/>
                    </a:moveTo>
                    <a:lnTo>
                      <a:pt x="4732" y="4104"/>
                    </a:lnTo>
                    <a:lnTo>
                      <a:pt x="4732" y="4091"/>
                    </a:lnTo>
                    <a:moveTo>
                      <a:pt x="4732" y="4037"/>
                    </a:moveTo>
                    <a:lnTo>
                      <a:pt x="4732" y="4037"/>
                    </a:lnTo>
                    <a:lnTo>
                      <a:pt x="4732" y="4024"/>
                    </a:lnTo>
                    <a:moveTo>
                      <a:pt x="4732" y="3971"/>
                    </a:moveTo>
                    <a:lnTo>
                      <a:pt x="4732" y="3971"/>
                    </a:lnTo>
                    <a:lnTo>
                      <a:pt x="4732" y="3957"/>
                    </a:lnTo>
                    <a:moveTo>
                      <a:pt x="4732" y="3904"/>
                    </a:moveTo>
                    <a:lnTo>
                      <a:pt x="4732" y="3904"/>
                    </a:lnTo>
                    <a:lnTo>
                      <a:pt x="4732" y="3891"/>
                    </a:lnTo>
                    <a:moveTo>
                      <a:pt x="4732" y="3837"/>
                    </a:moveTo>
                    <a:lnTo>
                      <a:pt x="4732" y="3837"/>
                    </a:lnTo>
                    <a:lnTo>
                      <a:pt x="4732" y="3824"/>
                    </a:lnTo>
                    <a:moveTo>
                      <a:pt x="4732" y="3771"/>
                    </a:moveTo>
                    <a:lnTo>
                      <a:pt x="4732" y="3771"/>
                    </a:lnTo>
                    <a:lnTo>
                      <a:pt x="4732" y="3757"/>
                    </a:lnTo>
                    <a:moveTo>
                      <a:pt x="4732" y="3704"/>
                    </a:moveTo>
                    <a:lnTo>
                      <a:pt x="4732" y="3704"/>
                    </a:lnTo>
                    <a:lnTo>
                      <a:pt x="4732" y="3691"/>
                    </a:lnTo>
                    <a:moveTo>
                      <a:pt x="4732" y="3637"/>
                    </a:moveTo>
                    <a:lnTo>
                      <a:pt x="4732" y="3637"/>
                    </a:lnTo>
                    <a:lnTo>
                      <a:pt x="4732" y="3624"/>
                    </a:lnTo>
                    <a:moveTo>
                      <a:pt x="4732" y="3571"/>
                    </a:moveTo>
                    <a:lnTo>
                      <a:pt x="4732" y="3571"/>
                    </a:lnTo>
                    <a:lnTo>
                      <a:pt x="4732" y="3557"/>
                    </a:lnTo>
                    <a:moveTo>
                      <a:pt x="4732" y="3504"/>
                    </a:moveTo>
                    <a:lnTo>
                      <a:pt x="4732" y="3504"/>
                    </a:lnTo>
                    <a:lnTo>
                      <a:pt x="4732" y="3491"/>
                    </a:lnTo>
                    <a:moveTo>
                      <a:pt x="4732" y="3437"/>
                    </a:moveTo>
                    <a:lnTo>
                      <a:pt x="4732" y="3437"/>
                    </a:lnTo>
                    <a:lnTo>
                      <a:pt x="4732" y="3424"/>
                    </a:lnTo>
                    <a:moveTo>
                      <a:pt x="4732" y="3371"/>
                    </a:moveTo>
                    <a:lnTo>
                      <a:pt x="4732" y="3371"/>
                    </a:lnTo>
                    <a:lnTo>
                      <a:pt x="4732" y="3357"/>
                    </a:lnTo>
                    <a:moveTo>
                      <a:pt x="4732" y="3304"/>
                    </a:moveTo>
                    <a:lnTo>
                      <a:pt x="4732" y="3304"/>
                    </a:lnTo>
                    <a:lnTo>
                      <a:pt x="4732" y="3291"/>
                    </a:lnTo>
                    <a:moveTo>
                      <a:pt x="4732" y="3237"/>
                    </a:moveTo>
                    <a:lnTo>
                      <a:pt x="4732" y="3237"/>
                    </a:lnTo>
                    <a:lnTo>
                      <a:pt x="4732" y="3224"/>
                    </a:lnTo>
                    <a:moveTo>
                      <a:pt x="4732" y="3171"/>
                    </a:moveTo>
                    <a:lnTo>
                      <a:pt x="4732" y="3171"/>
                    </a:lnTo>
                    <a:lnTo>
                      <a:pt x="4732" y="3157"/>
                    </a:lnTo>
                    <a:moveTo>
                      <a:pt x="4732" y="3104"/>
                    </a:moveTo>
                    <a:lnTo>
                      <a:pt x="4732" y="3104"/>
                    </a:lnTo>
                    <a:lnTo>
                      <a:pt x="4732" y="3091"/>
                    </a:lnTo>
                    <a:moveTo>
                      <a:pt x="4732" y="3037"/>
                    </a:moveTo>
                    <a:lnTo>
                      <a:pt x="4732" y="3037"/>
                    </a:lnTo>
                    <a:lnTo>
                      <a:pt x="4732" y="3024"/>
                    </a:lnTo>
                    <a:moveTo>
                      <a:pt x="4732" y="2971"/>
                    </a:moveTo>
                    <a:lnTo>
                      <a:pt x="4732" y="2971"/>
                    </a:lnTo>
                    <a:lnTo>
                      <a:pt x="4732" y="2957"/>
                    </a:lnTo>
                    <a:moveTo>
                      <a:pt x="4732" y="2904"/>
                    </a:moveTo>
                    <a:lnTo>
                      <a:pt x="4732" y="2904"/>
                    </a:lnTo>
                    <a:lnTo>
                      <a:pt x="4732" y="2891"/>
                    </a:lnTo>
                    <a:moveTo>
                      <a:pt x="4732" y="2837"/>
                    </a:moveTo>
                    <a:lnTo>
                      <a:pt x="4732" y="2837"/>
                    </a:lnTo>
                    <a:lnTo>
                      <a:pt x="4732" y="2824"/>
                    </a:lnTo>
                    <a:moveTo>
                      <a:pt x="4732" y="2771"/>
                    </a:moveTo>
                    <a:lnTo>
                      <a:pt x="4732" y="2771"/>
                    </a:lnTo>
                    <a:lnTo>
                      <a:pt x="4732" y="2757"/>
                    </a:lnTo>
                    <a:moveTo>
                      <a:pt x="4732" y="2704"/>
                    </a:moveTo>
                    <a:lnTo>
                      <a:pt x="4732" y="2704"/>
                    </a:lnTo>
                    <a:lnTo>
                      <a:pt x="4732" y="2691"/>
                    </a:lnTo>
                    <a:moveTo>
                      <a:pt x="4732" y="2637"/>
                    </a:moveTo>
                    <a:lnTo>
                      <a:pt x="4732" y="2637"/>
                    </a:lnTo>
                    <a:lnTo>
                      <a:pt x="4732" y="2624"/>
                    </a:lnTo>
                    <a:moveTo>
                      <a:pt x="4732" y="2571"/>
                    </a:moveTo>
                    <a:lnTo>
                      <a:pt x="4732" y="2571"/>
                    </a:lnTo>
                    <a:lnTo>
                      <a:pt x="4732" y="2557"/>
                    </a:lnTo>
                    <a:moveTo>
                      <a:pt x="4732" y="2504"/>
                    </a:moveTo>
                    <a:lnTo>
                      <a:pt x="4732" y="2504"/>
                    </a:lnTo>
                    <a:lnTo>
                      <a:pt x="4732" y="2491"/>
                    </a:lnTo>
                    <a:moveTo>
                      <a:pt x="4732" y="2437"/>
                    </a:moveTo>
                    <a:lnTo>
                      <a:pt x="4732" y="2437"/>
                    </a:lnTo>
                    <a:lnTo>
                      <a:pt x="4732" y="2424"/>
                    </a:lnTo>
                    <a:moveTo>
                      <a:pt x="4732" y="2371"/>
                    </a:moveTo>
                    <a:lnTo>
                      <a:pt x="4732" y="2371"/>
                    </a:lnTo>
                    <a:lnTo>
                      <a:pt x="4732" y="2357"/>
                    </a:lnTo>
                    <a:moveTo>
                      <a:pt x="4732" y="2304"/>
                    </a:moveTo>
                    <a:lnTo>
                      <a:pt x="4732" y="2304"/>
                    </a:lnTo>
                    <a:lnTo>
                      <a:pt x="4732" y="2291"/>
                    </a:lnTo>
                    <a:moveTo>
                      <a:pt x="4732" y="2237"/>
                    </a:moveTo>
                    <a:lnTo>
                      <a:pt x="4732" y="2237"/>
                    </a:lnTo>
                    <a:lnTo>
                      <a:pt x="4732" y="2224"/>
                    </a:lnTo>
                    <a:moveTo>
                      <a:pt x="4732" y="2171"/>
                    </a:moveTo>
                    <a:lnTo>
                      <a:pt x="4732" y="2171"/>
                    </a:lnTo>
                    <a:lnTo>
                      <a:pt x="4732" y="2157"/>
                    </a:lnTo>
                    <a:moveTo>
                      <a:pt x="4732" y="2104"/>
                    </a:moveTo>
                    <a:lnTo>
                      <a:pt x="4732" y="2104"/>
                    </a:lnTo>
                    <a:lnTo>
                      <a:pt x="4732" y="2091"/>
                    </a:lnTo>
                    <a:moveTo>
                      <a:pt x="4732" y="2037"/>
                    </a:moveTo>
                    <a:lnTo>
                      <a:pt x="4732" y="2037"/>
                    </a:lnTo>
                    <a:lnTo>
                      <a:pt x="4732" y="2024"/>
                    </a:lnTo>
                    <a:moveTo>
                      <a:pt x="4732" y="1971"/>
                    </a:moveTo>
                    <a:lnTo>
                      <a:pt x="4732" y="1971"/>
                    </a:lnTo>
                    <a:lnTo>
                      <a:pt x="4732" y="1957"/>
                    </a:lnTo>
                    <a:moveTo>
                      <a:pt x="4732" y="1904"/>
                    </a:moveTo>
                    <a:lnTo>
                      <a:pt x="4732" y="1904"/>
                    </a:lnTo>
                    <a:lnTo>
                      <a:pt x="4732" y="1891"/>
                    </a:lnTo>
                    <a:moveTo>
                      <a:pt x="4732" y="1837"/>
                    </a:moveTo>
                    <a:lnTo>
                      <a:pt x="4732" y="1837"/>
                    </a:lnTo>
                    <a:lnTo>
                      <a:pt x="4732" y="1824"/>
                    </a:lnTo>
                    <a:moveTo>
                      <a:pt x="4732" y="1771"/>
                    </a:moveTo>
                    <a:lnTo>
                      <a:pt x="4732" y="1771"/>
                    </a:lnTo>
                    <a:lnTo>
                      <a:pt x="4732" y="1757"/>
                    </a:lnTo>
                    <a:moveTo>
                      <a:pt x="4732" y="1704"/>
                    </a:moveTo>
                    <a:lnTo>
                      <a:pt x="4732" y="1704"/>
                    </a:lnTo>
                    <a:lnTo>
                      <a:pt x="4732" y="1691"/>
                    </a:lnTo>
                    <a:moveTo>
                      <a:pt x="4732" y="1637"/>
                    </a:moveTo>
                    <a:lnTo>
                      <a:pt x="4732" y="1637"/>
                    </a:lnTo>
                    <a:lnTo>
                      <a:pt x="4732" y="1624"/>
                    </a:lnTo>
                    <a:moveTo>
                      <a:pt x="4732" y="1571"/>
                    </a:moveTo>
                    <a:lnTo>
                      <a:pt x="4732" y="1571"/>
                    </a:lnTo>
                    <a:lnTo>
                      <a:pt x="4732" y="1557"/>
                    </a:lnTo>
                    <a:moveTo>
                      <a:pt x="4732" y="1504"/>
                    </a:moveTo>
                    <a:lnTo>
                      <a:pt x="4732" y="1504"/>
                    </a:lnTo>
                    <a:lnTo>
                      <a:pt x="4732" y="1491"/>
                    </a:lnTo>
                    <a:moveTo>
                      <a:pt x="4732" y="1437"/>
                    </a:moveTo>
                    <a:lnTo>
                      <a:pt x="4732" y="1437"/>
                    </a:lnTo>
                    <a:lnTo>
                      <a:pt x="4732" y="1424"/>
                    </a:lnTo>
                    <a:moveTo>
                      <a:pt x="4732" y="1371"/>
                    </a:moveTo>
                    <a:lnTo>
                      <a:pt x="4732" y="1371"/>
                    </a:lnTo>
                    <a:lnTo>
                      <a:pt x="4732" y="1357"/>
                    </a:lnTo>
                    <a:moveTo>
                      <a:pt x="4732" y="1304"/>
                    </a:moveTo>
                    <a:lnTo>
                      <a:pt x="4732" y="1304"/>
                    </a:lnTo>
                    <a:lnTo>
                      <a:pt x="4732" y="1291"/>
                    </a:lnTo>
                    <a:moveTo>
                      <a:pt x="4732" y="1237"/>
                    </a:moveTo>
                    <a:lnTo>
                      <a:pt x="4732" y="1237"/>
                    </a:lnTo>
                    <a:lnTo>
                      <a:pt x="4732" y="1224"/>
                    </a:lnTo>
                    <a:moveTo>
                      <a:pt x="4732" y="1171"/>
                    </a:moveTo>
                    <a:lnTo>
                      <a:pt x="4732" y="1171"/>
                    </a:lnTo>
                    <a:lnTo>
                      <a:pt x="4732" y="1157"/>
                    </a:lnTo>
                    <a:moveTo>
                      <a:pt x="4732" y="1104"/>
                    </a:moveTo>
                    <a:lnTo>
                      <a:pt x="4732" y="1104"/>
                    </a:lnTo>
                    <a:lnTo>
                      <a:pt x="4732" y="1091"/>
                    </a:lnTo>
                    <a:moveTo>
                      <a:pt x="4732" y="1037"/>
                    </a:moveTo>
                    <a:lnTo>
                      <a:pt x="4732" y="1037"/>
                    </a:lnTo>
                    <a:lnTo>
                      <a:pt x="4732" y="1024"/>
                    </a:lnTo>
                    <a:moveTo>
                      <a:pt x="4732" y="971"/>
                    </a:moveTo>
                    <a:lnTo>
                      <a:pt x="4732" y="971"/>
                    </a:lnTo>
                    <a:lnTo>
                      <a:pt x="4732" y="957"/>
                    </a:lnTo>
                    <a:moveTo>
                      <a:pt x="4732" y="904"/>
                    </a:moveTo>
                    <a:lnTo>
                      <a:pt x="4732" y="904"/>
                    </a:lnTo>
                    <a:lnTo>
                      <a:pt x="4732" y="891"/>
                    </a:lnTo>
                    <a:moveTo>
                      <a:pt x="4732" y="837"/>
                    </a:moveTo>
                    <a:lnTo>
                      <a:pt x="4732" y="837"/>
                    </a:lnTo>
                    <a:lnTo>
                      <a:pt x="4732" y="824"/>
                    </a:lnTo>
                    <a:moveTo>
                      <a:pt x="4732" y="771"/>
                    </a:moveTo>
                    <a:lnTo>
                      <a:pt x="4732" y="771"/>
                    </a:lnTo>
                    <a:lnTo>
                      <a:pt x="4732" y="757"/>
                    </a:lnTo>
                    <a:moveTo>
                      <a:pt x="4732" y="704"/>
                    </a:moveTo>
                    <a:lnTo>
                      <a:pt x="4732" y="704"/>
                    </a:lnTo>
                    <a:lnTo>
                      <a:pt x="4732" y="691"/>
                    </a:lnTo>
                    <a:moveTo>
                      <a:pt x="4732" y="637"/>
                    </a:moveTo>
                    <a:lnTo>
                      <a:pt x="4732" y="637"/>
                    </a:lnTo>
                    <a:lnTo>
                      <a:pt x="4732" y="624"/>
                    </a:lnTo>
                    <a:moveTo>
                      <a:pt x="4732" y="571"/>
                    </a:moveTo>
                    <a:lnTo>
                      <a:pt x="4732" y="571"/>
                    </a:lnTo>
                    <a:lnTo>
                      <a:pt x="4732" y="557"/>
                    </a:lnTo>
                    <a:moveTo>
                      <a:pt x="4732" y="504"/>
                    </a:moveTo>
                    <a:lnTo>
                      <a:pt x="4732" y="504"/>
                    </a:lnTo>
                    <a:lnTo>
                      <a:pt x="4732" y="491"/>
                    </a:lnTo>
                    <a:moveTo>
                      <a:pt x="4732" y="437"/>
                    </a:moveTo>
                    <a:lnTo>
                      <a:pt x="4732" y="437"/>
                    </a:lnTo>
                    <a:lnTo>
                      <a:pt x="4732" y="424"/>
                    </a:lnTo>
                    <a:moveTo>
                      <a:pt x="4732" y="371"/>
                    </a:moveTo>
                    <a:lnTo>
                      <a:pt x="4732" y="371"/>
                    </a:lnTo>
                    <a:lnTo>
                      <a:pt x="4732" y="357"/>
                    </a:lnTo>
                    <a:moveTo>
                      <a:pt x="4732" y="304"/>
                    </a:moveTo>
                    <a:lnTo>
                      <a:pt x="4732" y="304"/>
                    </a:lnTo>
                    <a:lnTo>
                      <a:pt x="4732" y="291"/>
                    </a:lnTo>
                    <a:moveTo>
                      <a:pt x="4732" y="237"/>
                    </a:moveTo>
                    <a:lnTo>
                      <a:pt x="4732" y="237"/>
                    </a:lnTo>
                    <a:lnTo>
                      <a:pt x="4732" y="224"/>
                    </a:lnTo>
                    <a:moveTo>
                      <a:pt x="4732" y="171"/>
                    </a:moveTo>
                    <a:lnTo>
                      <a:pt x="4732" y="171"/>
                    </a:lnTo>
                    <a:lnTo>
                      <a:pt x="4732" y="157"/>
                    </a:lnTo>
                    <a:moveTo>
                      <a:pt x="4732" y="104"/>
                    </a:moveTo>
                    <a:lnTo>
                      <a:pt x="4732" y="104"/>
                    </a:lnTo>
                    <a:lnTo>
                      <a:pt x="4732" y="91"/>
                    </a:lnTo>
                    <a:moveTo>
                      <a:pt x="4732" y="37"/>
                    </a:moveTo>
                    <a:lnTo>
                      <a:pt x="4732" y="37"/>
                    </a:lnTo>
                    <a:lnTo>
                      <a:pt x="4732" y="24"/>
                    </a:lnTo>
                    <a:moveTo>
                      <a:pt x="4994" y="5104"/>
                    </a:moveTo>
                    <a:lnTo>
                      <a:pt x="4994" y="5104"/>
                    </a:lnTo>
                    <a:lnTo>
                      <a:pt x="4994" y="5091"/>
                    </a:lnTo>
                    <a:moveTo>
                      <a:pt x="4994" y="5037"/>
                    </a:moveTo>
                    <a:lnTo>
                      <a:pt x="4994" y="5037"/>
                    </a:lnTo>
                    <a:lnTo>
                      <a:pt x="4994" y="5024"/>
                    </a:lnTo>
                    <a:moveTo>
                      <a:pt x="4994" y="4971"/>
                    </a:moveTo>
                    <a:lnTo>
                      <a:pt x="4994" y="4971"/>
                    </a:lnTo>
                    <a:lnTo>
                      <a:pt x="4994" y="4957"/>
                    </a:lnTo>
                    <a:moveTo>
                      <a:pt x="4994" y="4904"/>
                    </a:moveTo>
                    <a:lnTo>
                      <a:pt x="4994" y="4904"/>
                    </a:lnTo>
                    <a:lnTo>
                      <a:pt x="4994" y="4891"/>
                    </a:lnTo>
                    <a:moveTo>
                      <a:pt x="4994" y="4837"/>
                    </a:moveTo>
                    <a:lnTo>
                      <a:pt x="4994" y="4837"/>
                    </a:lnTo>
                    <a:lnTo>
                      <a:pt x="4994" y="4824"/>
                    </a:lnTo>
                    <a:moveTo>
                      <a:pt x="4994" y="4771"/>
                    </a:moveTo>
                    <a:lnTo>
                      <a:pt x="4994" y="4771"/>
                    </a:lnTo>
                    <a:lnTo>
                      <a:pt x="4994" y="4757"/>
                    </a:lnTo>
                    <a:moveTo>
                      <a:pt x="4994" y="4704"/>
                    </a:moveTo>
                    <a:lnTo>
                      <a:pt x="4994" y="4704"/>
                    </a:lnTo>
                    <a:lnTo>
                      <a:pt x="4994" y="4691"/>
                    </a:lnTo>
                    <a:moveTo>
                      <a:pt x="4994" y="4637"/>
                    </a:moveTo>
                    <a:lnTo>
                      <a:pt x="4994" y="4637"/>
                    </a:lnTo>
                    <a:lnTo>
                      <a:pt x="4994" y="4624"/>
                    </a:lnTo>
                    <a:moveTo>
                      <a:pt x="4994" y="4571"/>
                    </a:moveTo>
                    <a:lnTo>
                      <a:pt x="4994" y="4571"/>
                    </a:lnTo>
                    <a:lnTo>
                      <a:pt x="4994" y="4557"/>
                    </a:lnTo>
                    <a:moveTo>
                      <a:pt x="4994" y="4504"/>
                    </a:moveTo>
                    <a:lnTo>
                      <a:pt x="4994" y="4504"/>
                    </a:lnTo>
                    <a:lnTo>
                      <a:pt x="4994" y="4491"/>
                    </a:lnTo>
                    <a:moveTo>
                      <a:pt x="4994" y="4437"/>
                    </a:moveTo>
                    <a:lnTo>
                      <a:pt x="4994" y="4437"/>
                    </a:lnTo>
                    <a:lnTo>
                      <a:pt x="4994" y="4424"/>
                    </a:lnTo>
                    <a:moveTo>
                      <a:pt x="4994" y="4371"/>
                    </a:moveTo>
                    <a:lnTo>
                      <a:pt x="4994" y="4371"/>
                    </a:lnTo>
                    <a:lnTo>
                      <a:pt x="4994" y="4357"/>
                    </a:lnTo>
                    <a:moveTo>
                      <a:pt x="4994" y="4304"/>
                    </a:moveTo>
                    <a:lnTo>
                      <a:pt x="4994" y="4304"/>
                    </a:lnTo>
                    <a:lnTo>
                      <a:pt x="4994" y="4291"/>
                    </a:lnTo>
                    <a:moveTo>
                      <a:pt x="4994" y="4237"/>
                    </a:moveTo>
                    <a:lnTo>
                      <a:pt x="4994" y="4237"/>
                    </a:lnTo>
                    <a:lnTo>
                      <a:pt x="4994" y="4224"/>
                    </a:lnTo>
                    <a:moveTo>
                      <a:pt x="4994" y="4171"/>
                    </a:moveTo>
                    <a:lnTo>
                      <a:pt x="4994" y="4171"/>
                    </a:lnTo>
                    <a:lnTo>
                      <a:pt x="4994" y="4157"/>
                    </a:lnTo>
                    <a:moveTo>
                      <a:pt x="4994" y="4104"/>
                    </a:moveTo>
                    <a:lnTo>
                      <a:pt x="4994" y="4104"/>
                    </a:lnTo>
                    <a:lnTo>
                      <a:pt x="4994" y="4091"/>
                    </a:lnTo>
                    <a:moveTo>
                      <a:pt x="4994" y="4037"/>
                    </a:moveTo>
                    <a:lnTo>
                      <a:pt x="4994" y="4037"/>
                    </a:lnTo>
                    <a:lnTo>
                      <a:pt x="4994" y="4024"/>
                    </a:lnTo>
                    <a:moveTo>
                      <a:pt x="4994" y="3971"/>
                    </a:moveTo>
                    <a:lnTo>
                      <a:pt x="4994" y="3971"/>
                    </a:lnTo>
                    <a:lnTo>
                      <a:pt x="4994" y="3957"/>
                    </a:lnTo>
                    <a:moveTo>
                      <a:pt x="4994" y="3904"/>
                    </a:moveTo>
                    <a:lnTo>
                      <a:pt x="4994" y="3904"/>
                    </a:lnTo>
                    <a:lnTo>
                      <a:pt x="4994" y="3891"/>
                    </a:lnTo>
                    <a:moveTo>
                      <a:pt x="4994" y="3837"/>
                    </a:moveTo>
                    <a:lnTo>
                      <a:pt x="4994" y="3837"/>
                    </a:lnTo>
                    <a:lnTo>
                      <a:pt x="4994" y="3824"/>
                    </a:lnTo>
                    <a:moveTo>
                      <a:pt x="4994" y="3771"/>
                    </a:moveTo>
                    <a:lnTo>
                      <a:pt x="4994" y="3771"/>
                    </a:lnTo>
                    <a:lnTo>
                      <a:pt x="4994" y="3757"/>
                    </a:lnTo>
                    <a:moveTo>
                      <a:pt x="4994" y="3704"/>
                    </a:moveTo>
                    <a:lnTo>
                      <a:pt x="4994" y="3704"/>
                    </a:lnTo>
                    <a:lnTo>
                      <a:pt x="4994" y="3691"/>
                    </a:lnTo>
                    <a:moveTo>
                      <a:pt x="4994" y="3637"/>
                    </a:moveTo>
                    <a:lnTo>
                      <a:pt x="4994" y="3637"/>
                    </a:lnTo>
                    <a:lnTo>
                      <a:pt x="4994" y="3624"/>
                    </a:lnTo>
                    <a:moveTo>
                      <a:pt x="4994" y="3571"/>
                    </a:moveTo>
                    <a:lnTo>
                      <a:pt x="4994" y="3571"/>
                    </a:lnTo>
                    <a:lnTo>
                      <a:pt x="4994" y="3557"/>
                    </a:lnTo>
                    <a:moveTo>
                      <a:pt x="4994" y="3504"/>
                    </a:moveTo>
                    <a:lnTo>
                      <a:pt x="4994" y="3504"/>
                    </a:lnTo>
                    <a:lnTo>
                      <a:pt x="4994" y="3491"/>
                    </a:lnTo>
                    <a:moveTo>
                      <a:pt x="4994" y="3437"/>
                    </a:moveTo>
                    <a:lnTo>
                      <a:pt x="4994" y="3437"/>
                    </a:lnTo>
                    <a:lnTo>
                      <a:pt x="4994" y="3424"/>
                    </a:lnTo>
                    <a:moveTo>
                      <a:pt x="4994" y="3371"/>
                    </a:moveTo>
                    <a:lnTo>
                      <a:pt x="4994" y="3371"/>
                    </a:lnTo>
                    <a:lnTo>
                      <a:pt x="4994" y="3357"/>
                    </a:lnTo>
                    <a:moveTo>
                      <a:pt x="4994" y="3304"/>
                    </a:moveTo>
                    <a:lnTo>
                      <a:pt x="4994" y="3304"/>
                    </a:lnTo>
                    <a:lnTo>
                      <a:pt x="4994" y="3291"/>
                    </a:lnTo>
                    <a:moveTo>
                      <a:pt x="4994" y="3237"/>
                    </a:moveTo>
                    <a:lnTo>
                      <a:pt x="4994" y="3237"/>
                    </a:lnTo>
                    <a:lnTo>
                      <a:pt x="4994" y="3224"/>
                    </a:lnTo>
                    <a:moveTo>
                      <a:pt x="4994" y="3171"/>
                    </a:moveTo>
                    <a:lnTo>
                      <a:pt x="4994" y="3171"/>
                    </a:lnTo>
                    <a:lnTo>
                      <a:pt x="4994" y="3157"/>
                    </a:lnTo>
                    <a:moveTo>
                      <a:pt x="4994" y="3104"/>
                    </a:moveTo>
                    <a:lnTo>
                      <a:pt x="4994" y="3104"/>
                    </a:lnTo>
                    <a:lnTo>
                      <a:pt x="4994" y="3091"/>
                    </a:lnTo>
                    <a:moveTo>
                      <a:pt x="4994" y="3037"/>
                    </a:moveTo>
                    <a:lnTo>
                      <a:pt x="4994" y="3037"/>
                    </a:lnTo>
                    <a:lnTo>
                      <a:pt x="4994" y="3024"/>
                    </a:lnTo>
                    <a:moveTo>
                      <a:pt x="4994" y="2971"/>
                    </a:moveTo>
                    <a:lnTo>
                      <a:pt x="4994" y="2971"/>
                    </a:lnTo>
                    <a:lnTo>
                      <a:pt x="4994" y="2957"/>
                    </a:lnTo>
                    <a:moveTo>
                      <a:pt x="4994" y="2904"/>
                    </a:moveTo>
                    <a:lnTo>
                      <a:pt x="4994" y="2904"/>
                    </a:lnTo>
                    <a:lnTo>
                      <a:pt x="4994" y="2891"/>
                    </a:lnTo>
                    <a:moveTo>
                      <a:pt x="4994" y="2837"/>
                    </a:moveTo>
                    <a:lnTo>
                      <a:pt x="4994" y="2837"/>
                    </a:lnTo>
                    <a:lnTo>
                      <a:pt x="4994" y="2824"/>
                    </a:lnTo>
                    <a:moveTo>
                      <a:pt x="4994" y="2771"/>
                    </a:moveTo>
                    <a:lnTo>
                      <a:pt x="4994" y="2771"/>
                    </a:lnTo>
                    <a:lnTo>
                      <a:pt x="4994" y="2757"/>
                    </a:lnTo>
                    <a:moveTo>
                      <a:pt x="4994" y="2704"/>
                    </a:moveTo>
                    <a:lnTo>
                      <a:pt x="4994" y="2704"/>
                    </a:lnTo>
                    <a:lnTo>
                      <a:pt x="4994" y="2691"/>
                    </a:lnTo>
                    <a:moveTo>
                      <a:pt x="4994" y="2637"/>
                    </a:moveTo>
                    <a:lnTo>
                      <a:pt x="4994" y="2637"/>
                    </a:lnTo>
                    <a:lnTo>
                      <a:pt x="4994" y="2624"/>
                    </a:lnTo>
                    <a:moveTo>
                      <a:pt x="4994" y="2571"/>
                    </a:moveTo>
                    <a:lnTo>
                      <a:pt x="4994" y="2571"/>
                    </a:lnTo>
                    <a:lnTo>
                      <a:pt x="4994" y="2557"/>
                    </a:lnTo>
                    <a:moveTo>
                      <a:pt x="4994" y="2504"/>
                    </a:moveTo>
                    <a:lnTo>
                      <a:pt x="4994" y="2504"/>
                    </a:lnTo>
                    <a:lnTo>
                      <a:pt x="4994" y="2491"/>
                    </a:lnTo>
                    <a:moveTo>
                      <a:pt x="4994" y="2437"/>
                    </a:moveTo>
                    <a:lnTo>
                      <a:pt x="4994" y="2437"/>
                    </a:lnTo>
                    <a:lnTo>
                      <a:pt x="4994" y="2424"/>
                    </a:lnTo>
                    <a:moveTo>
                      <a:pt x="4994" y="2371"/>
                    </a:moveTo>
                    <a:lnTo>
                      <a:pt x="4994" y="2371"/>
                    </a:lnTo>
                    <a:lnTo>
                      <a:pt x="4994" y="2357"/>
                    </a:lnTo>
                    <a:moveTo>
                      <a:pt x="4994" y="2304"/>
                    </a:moveTo>
                    <a:lnTo>
                      <a:pt x="4994" y="2304"/>
                    </a:lnTo>
                    <a:lnTo>
                      <a:pt x="4994" y="2291"/>
                    </a:lnTo>
                    <a:moveTo>
                      <a:pt x="4994" y="2237"/>
                    </a:moveTo>
                    <a:lnTo>
                      <a:pt x="4994" y="2237"/>
                    </a:lnTo>
                    <a:lnTo>
                      <a:pt x="4994" y="2224"/>
                    </a:lnTo>
                    <a:moveTo>
                      <a:pt x="4994" y="2171"/>
                    </a:moveTo>
                    <a:lnTo>
                      <a:pt x="4994" y="2171"/>
                    </a:lnTo>
                    <a:lnTo>
                      <a:pt x="4994" y="2157"/>
                    </a:lnTo>
                    <a:moveTo>
                      <a:pt x="4994" y="2104"/>
                    </a:moveTo>
                    <a:lnTo>
                      <a:pt x="4994" y="2104"/>
                    </a:lnTo>
                    <a:lnTo>
                      <a:pt x="4994" y="2091"/>
                    </a:lnTo>
                    <a:moveTo>
                      <a:pt x="4994" y="2037"/>
                    </a:moveTo>
                    <a:lnTo>
                      <a:pt x="4994" y="2037"/>
                    </a:lnTo>
                    <a:lnTo>
                      <a:pt x="4994" y="2024"/>
                    </a:lnTo>
                    <a:moveTo>
                      <a:pt x="4994" y="1971"/>
                    </a:moveTo>
                    <a:lnTo>
                      <a:pt x="4994" y="1971"/>
                    </a:lnTo>
                    <a:lnTo>
                      <a:pt x="4994" y="1957"/>
                    </a:lnTo>
                    <a:moveTo>
                      <a:pt x="4994" y="1904"/>
                    </a:moveTo>
                    <a:lnTo>
                      <a:pt x="4994" y="1904"/>
                    </a:lnTo>
                    <a:lnTo>
                      <a:pt x="4994" y="1891"/>
                    </a:lnTo>
                    <a:moveTo>
                      <a:pt x="4994" y="1837"/>
                    </a:moveTo>
                    <a:lnTo>
                      <a:pt x="4994" y="1837"/>
                    </a:lnTo>
                    <a:lnTo>
                      <a:pt x="4994" y="1824"/>
                    </a:lnTo>
                    <a:moveTo>
                      <a:pt x="4994" y="1771"/>
                    </a:moveTo>
                    <a:lnTo>
                      <a:pt x="4994" y="1771"/>
                    </a:lnTo>
                    <a:lnTo>
                      <a:pt x="4994" y="1757"/>
                    </a:lnTo>
                    <a:moveTo>
                      <a:pt x="4994" y="1704"/>
                    </a:moveTo>
                    <a:lnTo>
                      <a:pt x="4994" y="1704"/>
                    </a:lnTo>
                    <a:lnTo>
                      <a:pt x="4994" y="1691"/>
                    </a:lnTo>
                    <a:moveTo>
                      <a:pt x="4994" y="1637"/>
                    </a:moveTo>
                    <a:lnTo>
                      <a:pt x="4994" y="1637"/>
                    </a:lnTo>
                    <a:lnTo>
                      <a:pt x="4994" y="1624"/>
                    </a:lnTo>
                    <a:moveTo>
                      <a:pt x="4994" y="1571"/>
                    </a:moveTo>
                    <a:lnTo>
                      <a:pt x="4994" y="1571"/>
                    </a:lnTo>
                    <a:lnTo>
                      <a:pt x="4994" y="1557"/>
                    </a:lnTo>
                    <a:moveTo>
                      <a:pt x="4994" y="1504"/>
                    </a:moveTo>
                    <a:lnTo>
                      <a:pt x="4994" y="1504"/>
                    </a:lnTo>
                    <a:lnTo>
                      <a:pt x="4994" y="1491"/>
                    </a:lnTo>
                    <a:moveTo>
                      <a:pt x="4994" y="1437"/>
                    </a:moveTo>
                    <a:lnTo>
                      <a:pt x="4994" y="1437"/>
                    </a:lnTo>
                    <a:lnTo>
                      <a:pt x="4994" y="1424"/>
                    </a:lnTo>
                    <a:moveTo>
                      <a:pt x="4994" y="1371"/>
                    </a:moveTo>
                    <a:lnTo>
                      <a:pt x="4994" y="1371"/>
                    </a:lnTo>
                    <a:lnTo>
                      <a:pt x="4994" y="1357"/>
                    </a:lnTo>
                    <a:moveTo>
                      <a:pt x="4994" y="1304"/>
                    </a:moveTo>
                    <a:lnTo>
                      <a:pt x="4994" y="1304"/>
                    </a:lnTo>
                    <a:lnTo>
                      <a:pt x="4994" y="1291"/>
                    </a:lnTo>
                    <a:moveTo>
                      <a:pt x="4994" y="1237"/>
                    </a:moveTo>
                    <a:lnTo>
                      <a:pt x="4994" y="1237"/>
                    </a:lnTo>
                    <a:lnTo>
                      <a:pt x="4994" y="1224"/>
                    </a:lnTo>
                    <a:moveTo>
                      <a:pt x="4994" y="1171"/>
                    </a:moveTo>
                    <a:lnTo>
                      <a:pt x="4994" y="1171"/>
                    </a:lnTo>
                    <a:lnTo>
                      <a:pt x="4994" y="1157"/>
                    </a:lnTo>
                    <a:moveTo>
                      <a:pt x="4994" y="1104"/>
                    </a:moveTo>
                    <a:lnTo>
                      <a:pt x="4994" y="1104"/>
                    </a:lnTo>
                    <a:lnTo>
                      <a:pt x="4994" y="1091"/>
                    </a:lnTo>
                    <a:moveTo>
                      <a:pt x="4994" y="1037"/>
                    </a:moveTo>
                    <a:lnTo>
                      <a:pt x="4994" y="1037"/>
                    </a:lnTo>
                    <a:lnTo>
                      <a:pt x="4994" y="1024"/>
                    </a:lnTo>
                    <a:moveTo>
                      <a:pt x="4994" y="971"/>
                    </a:moveTo>
                    <a:lnTo>
                      <a:pt x="4994" y="971"/>
                    </a:lnTo>
                    <a:lnTo>
                      <a:pt x="4994" y="957"/>
                    </a:lnTo>
                    <a:moveTo>
                      <a:pt x="4994" y="904"/>
                    </a:moveTo>
                    <a:lnTo>
                      <a:pt x="4994" y="904"/>
                    </a:lnTo>
                    <a:lnTo>
                      <a:pt x="4994" y="891"/>
                    </a:lnTo>
                    <a:moveTo>
                      <a:pt x="4994" y="837"/>
                    </a:moveTo>
                    <a:lnTo>
                      <a:pt x="4994" y="837"/>
                    </a:lnTo>
                    <a:lnTo>
                      <a:pt x="4994" y="824"/>
                    </a:lnTo>
                    <a:moveTo>
                      <a:pt x="4994" y="771"/>
                    </a:moveTo>
                    <a:lnTo>
                      <a:pt x="4994" y="771"/>
                    </a:lnTo>
                    <a:lnTo>
                      <a:pt x="4994" y="757"/>
                    </a:lnTo>
                    <a:moveTo>
                      <a:pt x="4994" y="704"/>
                    </a:moveTo>
                    <a:lnTo>
                      <a:pt x="4994" y="704"/>
                    </a:lnTo>
                    <a:lnTo>
                      <a:pt x="4994" y="691"/>
                    </a:lnTo>
                    <a:moveTo>
                      <a:pt x="4994" y="637"/>
                    </a:moveTo>
                    <a:lnTo>
                      <a:pt x="4994" y="637"/>
                    </a:lnTo>
                    <a:lnTo>
                      <a:pt x="4994" y="624"/>
                    </a:lnTo>
                    <a:moveTo>
                      <a:pt x="4994" y="571"/>
                    </a:moveTo>
                    <a:lnTo>
                      <a:pt x="4994" y="571"/>
                    </a:lnTo>
                    <a:lnTo>
                      <a:pt x="4994" y="557"/>
                    </a:lnTo>
                    <a:moveTo>
                      <a:pt x="4994" y="504"/>
                    </a:moveTo>
                    <a:lnTo>
                      <a:pt x="4994" y="504"/>
                    </a:lnTo>
                    <a:lnTo>
                      <a:pt x="4994" y="491"/>
                    </a:lnTo>
                    <a:moveTo>
                      <a:pt x="4994" y="437"/>
                    </a:moveTo>
                    <a:lnTo>
                      <a:pt x="4994" y="437"/>
                    </a:lnTo>
                    <a:lnTo>
                      <a:pt x="4994" y="424"/>
                    </a:lnTo>
                    <a:moveTo>
                      <a:pt x="4994" y="371"/>
                    </a:moveTo>
                    <a:lnTo>
                      <a:pt x="4994" y="371"/>
                    </a:lnTo>
                    <a:lnTo>
                      <a:pt x="4994" y="357"/>
                    </a:lnTo>
                    <a:moveTo>
                      <a:pt x="4994" y="304"/>
                    </a:moveTo>
                    <a:lnTo>
                      <a:pt x="4994" y="304"/>
                    </a:lnTo>
                    <a:lnTo>
                      <a:pt x="4994" y="291"/>
                    </a:lnTo>
                    <a:moveTo>
                      <a:pt x="4994" y="237"/>
                    </a:moveTo>
                    <a:lnTo>
                      <a:pt x="4994" y="237"/>
                    </a:lnTo>
                    <a:lnTo>
                      <a:pt x="4994" y="224"/>
                    </a:lnTo>
                    <a:moveTo>
                      <a:pt x="4994" y="171"/>
                    </a:moveTo>
                    <a:lnTo>
                      <a:pt x="4994" y="171"/>
                    </a:lnTo>
                    <a:lnTo>
                      <a:pt x="4994" y="157"/>
                    </a:lnTo>
                    <a:moveTo>
                      <a:pt x="4994" y="104"/>
                    </a:moveTo>
                    <a:lnTo>
                      <a:pt x="4994" y="104"/>
                    </a:lnTo>
                    <a:lnTo>
                      <a:pt x="4994" y="91"/>
                    </a:lnTo>
                    <a:moveTo>
                      <a:pt x="4994" y="37"/>
                    </a:moveTo>
                    <a:lnTo>
                      <a:pt x="4994" y="37"/>
                    </a:lnTo>
                    <a:lnTo>
                      <a:pt x="4994" y="24"/>
                    </a:lnTo>
                    <a:moveTo>
                      <a:pt x="5257" y="5104"/>
                    </a:moveTo>
                    <a:lnTo>
                      <a:pt x="5257" y="5104"/>
                    </a:lnTo>
                    <a:lnTo>
                      <a:pt x="5257" y="5091"/>
                    </a:lnTo>
                    <a:moveTo>
                      <a:pt x="5257" y="5037"/>
                    </a:moveTo>
                    <a:lnTo>
                      <a:pt x="5257" y="5037"/>
                    </a:lnTo>
                    <a:lnTo>
                      <a:pt x="5257" y="5024"/>
                    </a:lnTo>
                    <a:moveTo>
                      <a:pt x="5257" y="4971"/>
                    </a:moveTo>
                    <a:lnTo>
                      <a:pt x="5257" y="4971"/>
                    </a:lnTo>
                    <a:lnTo>
                      <a:pt x="5257" y="4957"/>
                    </a:lnTo>
                    <a:moveTo>
                      <a:pt x="5257" y="4904"/>
                    </a:moveTo>
                    <a:lnTo>
                      <a:pt x="5257" y="4904"/>
                    </a:lnTo>
                    <a:lnTo>
                      <a:pt x="5257" y="4891"/>
                    </a:lnTo>
                    <a:moveTo>
                      <a:pt x="5257" y="4837"/>
                    </a:moveTo>
                    <a:lnTo>
                      <a:pt x="5257" y="4837"/>
                    </a:lnTo>
                    <a:lnTo>
                      <a:pt x="5257" y="4824"/>
                    </a:lnTo>
                    <a:moveTo>
                      <a:pt x="5257" y="4771"/>
                    </a:moveTo>
                    <a:lnTo>
                      <a:pt x="5257" y="4771"/>
                    </a:lnTo>
                    <a:lnTo>
                      <a:pt x="5257" y="4757"/>
                    </a:lnTo>
                    <a:moveTo>
                      <a:pt x="5257" y="4704"/>
                    </a:moveTo>
                    <a:lnTo>
                      <a:pt x="5257" y="4704"/>
                    </a:lnTo>
                    <a:lnTo>
                      <a:pt x="5257" y="4691"/>
                    </a:lnTo>
                    <a:moveTo>
                      <a:pt x="5257" y="4637"/>
                    </a:moveTo>
                    <a:lnTo>
                      <a:pt x="5257" y="4637"/>
                    </a:lnTo>
                    <a:lnTo>
                      <a:pt x="5257" y="4624"/>
                    </a:lnTo>
                    <a:moveTo>
                      <a:pt x="5257" y="4571"/>
                    </a:moveTo>
                    <a:lnTo>
                      <a:pt x="5257" y="4571"/>
                    </a:lnTo>
                    <a:lnTo>
                      <a:pt x="5257" y="4557"/>
                    </a:lnTo>
                    <a:moveTo>
                      <a:pt x="5257" y="4504"/>
                    </a:moveTo>
                    <a:lnTo>
                      <a:pt x="5257" y="4504"/>
                    </a:lnTo>
                    <a:lnTo>
                      <a:pt x="5257" y="4491"/>
                    </a:lnTo>
                    <a:moveTo>
                      <a:pt x="5257" y="4437"/>
                    </a:moveTo>
                    <a:lnTo>
                      <a:pt x="5257" y="4437"/>
                    </a:lnTo>
                    <a:lnTo>
                      <a:pt x="5257" y="4424"/>
                    </a:lnTo>
                    <a:moveTo>
                      <a:pt x="5257" y="4371"/>
                    </a:moveTo>
                    <a:lnTo>
                      <a:pt x="5257" y="4371"/>
                    </a:lnTo>
                    <a:lnTo>
                      <a:pt x="5257" y="4357"/>
                    </a:lnTo>
                    <a:moveTo>
                      <a:pt x="5257" y="4304"/>
                    </a:moveTo>
                    <a:lnTo>
                      <a:pt x="5257" y="4304"/>
                    </a:lnTo>
                    <a:lnTo>
                      <a:pt x="5257" y="4291"/>
                    </a:lnTo>
                    <a:moveTo>
                      <a:pt x="5257" y="4237"/>
                    </a:moveTo>
                    <a:lnTo>
                      <a:pt x="5257" y="4237"/>
                    </a:lnTo>
                    <a:lnTo>
                      <a:pt x="5257" y="4224"/>
                    </a:lnTo>
                    <a:moveTo>
                      <a:pt x="5257" y="4171"/>
                    </a:moveTo>
                    <a:lnTo>
                      <a:pt x="5257" y="4171"/>
                    </a:lnTo>
                    <a:lnTo>
                      <a:pt x="5257" y="4157"/>
                    </a:lnTo>
                    <a:moveTo>
                      <a:pt x="5257" y="4104"/>
                    </a:moveTo>
                    <a:lnTo>
                      <a:pt x="5257" y="4104"/>
                    </a:lnTo>
                    <a:lnTo>
                      <a:pt x="5257" y="4091"/>
                    </a:lnTo>
                    <a:moveTo>
                      <a:pt x="5257" y="4037"/>
                    </a:moveTo>
                    <a:lnTo>
                      <a:pt x="5257" y="4037"/>
                    </a:lnTo>
                    <a:lnTo>
                      <a:pt x="5257" y="4024"/>
                    </a:lnTo>
                    <a:moveTo>
                      <a:pt x="5257" y="3971"/>
                    </a:moveTo>
                    <a:lnTo>
                      <a:pt x="5257" y="3971"/>
                    </a:lnTo>
                    <a:lnTo>
                      <a:pt x="5257" y="3957"/>
                    </a:lnTo>
                    <a:moveTo>
                      <a:pt x="5257" y="3904"/>
                    </a:moveTo>
                    <a:lnTo>
                      <a:pt x="5257" y="3904"/>
                    </a:lnTo>
                    <a:lnTo>
                      <a:pt x="5257" y="3891"/>
                    </a:lnTo>
                    <a:moveTo>
                      <a:pt x="5257" y="3837"/>
                    </a:moveTo>
                    <a:lnTo>
                      <a:pt x="5257" y="3837"/>
                    </a:lnTo>
                    <a:lnTo>
                      <a:pt x="5257" y="3824"/>
                    </a:lnTo>
                    <a:moveTo>
                      <a:pt x="5257" y="3771"/>
                    </a:moveTo>
                    <a:lnTo>
                      <a:pt x="5257" y="3771"/>
                    </a:lnTo>
                    <a:lnTo>
                      <a:pt x="5257" y="3757"/>
                    </a:lnTo>
                    <a:moveTo>
                      <a:pt x="5257" y="3704"/>
                    </a:moveTo>
                    <a:lnTo>
                      <a:pt x="5257" y="3704"/>
                    </a:lnTo>
                    <a:lnTo>
                      <a:pt x="5257" y="3691"/>
                    </a:lnTo>
                    <a:moveTo>
                      <a:pt x="5257" y="3637"/>
                    </a:moveTo>
                    <a:lnTo>
                      <a:pt x="5257" y="3637"/>
                    </a:lnTo>
                    <a:lnTo>
                      <a:pt x="5257" y="3624"/>
                    </a:lnTo>
                    <a:moveTo>
                      <a:pt x="5257" y="3571"/>
                    </a:moveTo>
                    <a:lnTo>
                      <a:pt x="5257" y="3571"/>
                    </a:lnTo>
                    <a:lnTo>
                      <a:pt x="5257" y="3557"/>
                    </a:lnTo>
                    <a:moveTo>
                      <a:pt x="5257" y="3504"/>
                    </a:moveTo>
                    <a:lnTo>
                      <a:pt x="5257" y="3504"/>
                    </a:lnTo>
                    <a:lnTo>
                      <a:pt x="5257" y="3491"/>
                    </a:lnTo>
                    <a:moveTo>
                      <a:pt x="5257" y="3437"/>
                    </a:moveTo>
                    <a:lnTo>
                      <a:pt x="5257" y="3437"/>
                    </a:lnTo>
                    <a:lnTo>
                      <a:pt x="5257" y="3424"/>
                    </a:lnTo>
                    <a:moveTo>
                      <a:pt x="5257" y="3371"/>
                    </a:moveTo>
                    <a:lnTo>
                      <a:pt x="5257" y="3371"/>
                    </a:lnTo>
                    <a:lnTo>
                      <a:pt x="5257" y="3357"/>
                    </a:lnTo>
                    <a:moveTo>
                      <a:pt x="5257" y="3304"/>
                    </a:moveTo>
                    <a:lnTo>
                      <a:pt x="5257" y="3304"/>
                    </a:lnTo>
                    <a:lnTo>
                      <a:pt x="5257" y="3291"/>
                    </a:lnTo>
                    <a:moveTo>
                      <a:pt x="5257" y="3237"/>
                    </a:moveTo>
                    <a:lnTo>
                      <a:pt x="5257" y="3237"/>
                    </a:lnTo>
                    <a:lnTo>
                      <a:pt x="5257" y="3224"/>
                    </a:lnTo>
                    <a:moveTo>
                      <a:pt x="5257" y="3171"/>
                    </a:moveTo>
                    <a:lnTo>
                      <a:pt x="5257" y="3171"/>
                    </a:lnTo>
                    <a:lnTo>
                      <a:pt x="5257" y="3157"/>
                    </a:lnTo>
                    <a:moveTo>
                      <a:pt x="5257" y="3104"/>
                    </a:moveTo>
                    <a:lnTo>
                      <a:pt x="5257" y="3104"/>
                    </a:lnTo>
                    <a:lnTo>
                      <a:pt x="5257" y="3091"/>
                    </a:lnTo>
                    <a:moveTo>
                      <a:pt x="5257" y="3037"/>
                    </a:moveTo>
                    <a:lnTo>
                      <a:pt x="5257" y="3037"/>
                    </a:lnTo>
                    <a:lnTo>
                      <a:pt x="5257" y="3024"/>
                    </a:lnTo>
                    <a:moveTo>
                      <a:pt x="5257" y="2971"/>
                    </a:moveTo>
                    <a:lnTo>
                      <a:pt x="5257" y="2971"/>
                    </a:lnTo>
                    <a:lnTo>
                      <a:pt x="5257" y="2957"/>
                    </a:lnTo>
                    <a:moveTo>
                      <a:pt x="5257" y="2904"/>
                    </a:moveTo>
                    <a:lnTo>
                      <a:pt x="5257" y="2904"/>
                    </a:lnTo>
                    <a:lnTo>
                      <a:pt x="5257" y="2891"/>
                    </a:lnTo>
                    <a:moveTo>
                      <a:pt x="5257" y="2837"/>
                    </a:moveTo>
                    <a:lnTo>
                      <a:pt x="5257" y="2837"/>
                    </a:lnTo>
                    <a:lnTo>
                      <a:pt x="5257" y="2824"/>
                    </a:lnTo>
                    <a:moveTo>
                      <a:pt x="5257" y="2771"/>
                    </a:moveTo>
                    <a:lnTo>
                      <a:pt x="5257" y="2771"/>
                    </a:lnTo>
                    <a:lnTo>
                      <a:pt x="5257" y="2757"/>
                    </a:lnTo>
                    <a:moveTo>
                      <a:pt x="5257" y="2704"/>
                    </a:moveTo>
                    <a:lnTo>
                      <a:pt x="5257" y="2704"/>
                    </a:lnTo>
                    <a:lnTo>
                      <a:pt x="5257" y="2691"/>
                    </a:lnTo>
                    <a:moveTo>
                      <a:pt x="5257" y="2637"/>
                    </a:moveTo>
                    <a:lnTo>
                      <a:pt x="5257" y="2637"/>
                    </a:lnTo>
                    <a:lnTo>
                      <a:pt x="5257" y="2624"/>
                    </a:lnTo>
                    <a:moveTo>
                      <a:pt x="5257" y="2571"/>
                    </a:moveTo>
                    <a:lnTo>
                      <a:pt x="5257" y="2571"/>
                    </a:lnTo>
                    <a:lnTo>
                      <a:pt x="5257" y="2557"/>
                    </a:lnTo>
                    <a:moveTo>
                      <a:pt x="5257" y="2504"/>
                    </a:moveTo>
                    <a:lnTo>
                      <a:pt x="5257" y="2504"/>
                    </a:lnTo>
                    <a:lnTo>
                      <a:pt x="5257" y="2491"/>
                    </a:lnTo>
                    <a:moveTo>
                      <a:pt x="5257" y="2437"/>
                    </a:moveTo>
                    <a:lnTo>
                      <a:pt x="5257" y="2437"/>
                    </a:lnTo>
                    <a:lnTo>
                      <a:pt x="5257" y="2424"/>
                    </a:lnTo>
                    <a:moveTo>
                      <a:pt x="5257" y="2371"/>
                    </a:moveTo>
                    <a:lnTo>
                      <a:pt x="5257" y="2371"/>
                    </a:lnTo>
                    <a:lnTo>
                      <a:pt x="5257" y="2357"/>
                    </a:lnTo>
                    <a:moveTo>
                      <a:pt x="5257" y="2304"/>
                    </a:moveTo>
                    <a:lnTo>
                      <a:pt x="5257" y="2304"/>
                    </a:lnTo>
                    <a:lnTo>
                      <a:pt x="5257" y="2291"/>
                    </a:lnTo>
                    <a:moveTo>
                      <a:pt x="5257" y="2237"/>
                    </a:moveTo>
                    <a:lnTo>
                      <a:pt x="5257" y="2237"/>
                    </a:lnTo>
                    <a:lnTo>
                      <a:pt x="5257" y="2224"/>
                    </a:lnTo>
                    <a:moveTo>
                      <a:pt x="5257" y="2171"/>
                    </a:moveTo>
                    <a:lnTo>
                      <a:pt x="5257" y="2171"/>
                    </a:lnTo>
                    <a:lnTo>
                      <a:pt x="5257" y="2157"/>
                    </a:lnTo>
                    <a:moveTo>
                      <a:pt x="5257" y="2104"/>
                    </a:moveTo>
                    <a:lnTo>
                      <a:pt x="5257" y="2104"/>
                    </a:lnTo>
                    <a:lnTo>
                      <a:pt x="5257" y="2091"/>
                    </a:lnTo>
                    <a:moveTo>
                      <a:pt x="5257" y="2037"/>
                    </a:moveTo>
                    <a:lnTo>
                      <a:pt x="5257" y="2037"/>
                    </a:lnTo>
                    <a:lnTo>
                      <a:pt x="5257" y="2024"/>
                    </a:lnTo>
                    <a:moveTo>
                      <a:pt x="5257" y="1971"/>
                    </a:moveTo>
                    <a:lnTo>
                      <a:pt x="5257" y="1971"/>
                    </a:lnTo>
                    <a:lnTo>
                      <a:pt x="5257" y="1957"/>
                    </a:lnTo>
                    <a:moveTo>
                      <a:pt x="5257" y="1904"/>
                    </a:moveTo>
                    <a:lnTo>
                      <a:pt x="5257" y="1904"/>
                    </a:lnTo>
                    <a:lnTo>
                      <a:pt x="5257" y="1891"/>
                    </a:lnTo>
                    <a:moveTo>
                      <a:pt x="5257" y="1837"/>
                    </a:moveTo>
                    <a:lnTo>
                      <a:pt x="5257" y="1837"/>
                    </a:lnTo>
                    <a:lnTo>
                      <a:pt x="5257" y="1824"/>
                    </a:lnTo>
                    <a:moveTo>
                      <a:pt x="5257" y="1771"/>
                    </a:moveTo>
                    <a:lnTo>
                      <a:pt x="5257" y="1771"/>
                    </a:lnTo>
                    <a:lnTo>
                      <a:pt x="5257" y="1757"/>
                    </a:lnTo>
                    <a:moveTo>
                      <a:pt x="5257" y="1704"/>
                    </a:moveTo>
                    <a:lnTo>
                      <a:pt x="5257" y="1704"/>
                    </a:lnTo>
                    <a:lnTo>
                      <a:pt x="5257" y="1691"/>
                    </a:lnTo>
                    <a:moveTo>
                      <a:pt x="5257" y="1637"/>
                    </a:moveTo>
                    <a:lnTo>
                      <a:pt x="5257" y="1637"/>
                    </a:lnTo>
                    <a:lnTo>
                      <a:pt x="5257" y="1624"/>
                    </a:lnTo>
                    <a:moveTo>
                      <a:pt x="5257" y="1571"/>
                    </a:moveTo>
                    <a:lnTo>
                      <a:pt x="5257" y="1571"/>
                    </a:lnTo>
                    <a:lnTo>
                      <a:pt x="5257" y="1557"/>
                    </a:lnTo>
                    <a:moveTo>
                      <a:pt x="5257" y="1504"/>
                    </a:moveTo>
                    <a:lnTo>
                      <a:pt x="5257" y="1504"/>
                    </a:lnTo>
                    <a:lnTo>
                      <a:pt x="5257" y="1491"/>
                    </a:lnTo>
                    <a:moveTo>
                      <a:pt x="5257" y="1437"/>
                    </a:moveTo>
                    <a:lnTo>
                      <a:pt x="5257" y="1437"/>
                    </a:lnTo>
                    <a:lnTo>
                      <a:pt x="5257" y="1424"/>
                    </a:lnTo>
                    <a:moveTo>
                      <a:pt x="5257" y="1371"/>
                    </a:moveTo>
                    <a:lnTo>
                      <a:pt x="5257" y="1371"/>
                    </a:lnTo>
                    <a:lnTo>
                      <a:pt x="5257" y="1357"/>
                    </a:lnTo>
                    <a:moveTo>
                      <a:pt x="5257" y="1304"/>
                    </a:moveTo>
                    <a:lnTo>
                      <a:pt x="5257" y="1304"/>
                    </a:lnTo>
                    <a:lnTo>
                      <a:pt x="5257" y="1291"/>
                    </a:lnTo>
                    <a:moveTo>
                      <a:pt x="5257" y="1237"/>
                    </a:moveTo>
                    <a:lnTo>
                      <a:pt x="5257" y="1237"/>
                    </a:lnTo>
                    <a:lnTo>
                      <a:pt x="5257" y="1224"/>
                    </a:lnTo>
                    <a:moveTo>
                      <a:pt x="5257" y="1171"/>
                    </a:moveTo>
                    <a:lnTo>
                      <a:pt x="5257" y="1171"/>
                    </a:lnTo>
                    <a:lnTo>
                      <a:pt x="5257" y="1157"/>
                    </a:lnTo>
                    <a:moveTo>
                      <a:pt x="5257" y="1104"/>
                    </a:moveTo>
                    <a:lnTo>
                      <a:pt x="5257" y="1104"/>
                    </a:lnTo>
                    <a:lnTo>
                      <a:pt x="5257" y="1091"/>
                    </a:lnTo>
                    <a:moveTo>
                      <a:pt x="5257" y="1037"/>
                    </a:moveTo>
                    <a:lnTo>
                      <a:pt x="5257" y="1037"/>
                    </a:lnTo>
                    <a:lnTo>
                      <a:pt x="5257" y="1024"/>
                    </a:lnTo>
                    <a:moveTo>
                      <a:pt x="5257" y="971"/>
                    </a:moveTo>
                    <a:lnTo>
                      <a:pt x="5257" y="971"/>
                    </a:lnTo>
                    <a:lnTo>
                      <a:pt x="5257" y="957"/>
                    </a:lnTo>
                    <a:moveTo>
                      <a:pt x="5257" y="904"/>
                    </a:moveTo>
                    <a:lnTo>
                      <a:pt x="5257" y="904"/>
                    </a:lnTo>
                    <a:lnTo>
                      <a:pt x="5257" y="891"/>
                    </a:lnTo>
                    <a:moveTo>
                      <a:pt x="5257" y="837"/>
                    </a:moveTo>
                    <a:lnTo>
                      <a:pt x="5257" y="837"/>
                    </a:lnTo>
                    <a:lnTo>
                      <a:pt x="5257" y="824"/>
                    </a:lnTo>
                    <a:moveTo>
                      <a:pt x="5257" y="771"/>
                    </a:moveTo>
                    <a:lnTo>
                      <a:pt x="5257" y="771"/>
                    </a:lnTo>
                    <a:lnTo>
                      <a:pt x="5257" y="757"/>
                    </a:lnTo>
                    <a:moveTo>
                      <a:pt x="5257" y="704"/>
                    </a:moveTo>
                    <a:lnTo>
                      <a:pt x="5257" y="704"/>
                    </a:lnTo>
                    <a:lnTo>
                      <a:pt x="5257" y="691"/>
                    </a:lnTo>
                    <a:moveTo>
                      <a:pt x="5257" y="637"/>
                    </a:moveTo>
                    <a:lnTo>
                      <a:pt x="5257" y="637"/>
                    </a:lnTo>
                    <a:lnTo>
                      <a:pt x="5257" y="624"/>
                    </a:lnTo>
                    <a:moveTo>
                      <a:pt x="5257" y="571"/>
                    </a:moveTo>
                    <a:lnTo>
                      <a:pt x="5257" y="571"/>
                    </a:lnTo>
                    <a:lnTo>
                      <a:pt x="5257" y="557"/>
                    </a:lnTo>
                    <a:moveTo>
                      <a:pt x="5257" y="504"/>
                    </a:moveTo>
                    <a:lnTo>
                      <a:pt x="5257" y="504"/>
                    </a:lnTo>
                    <a:lnTo>
                      <a:pt x="5257" y="491"/>
                    </a:lnTo>
                    <a:moveTo>
                      <a:pt x="5257" y="437"/>
                    </a:moveTo>
                    <a:lnTo>
                      <a:pt x="5257" y="437"/>
                    </a:lnTo>
                    <a:lnTo>
                      <a:pt x="5257" y="424"/>
                    </a:lnTo>
                    <a:moveTo>
                      <a:pt x="5257" y="371"/>
                    </a:moveTo>
                    <a:lnTo>
                      <a:pt x="5257" y="371"/>
                    </a:lnTo>
                    <a:lnTo>
                      <a:pt x="5257" y="357"/>
                    </a:lnTo>
                    <a:moveTo>
                      <a:pt x="5257" y="304"/>
                    </a:moveTo>
                    <a:lnTo>
                      <a:pt x="5257" y="304"/>
                    </a:lnTo>
                    <a:lnTo>
                      <a:pt x="5257" y="291"/>
                    </a:lnTo>
                    <a:moveTo>
                      <a:pt x="5257" y="237"/>
                    </a:moveTo>
                    <a:lnTo>
                      <a:pt x="5257" y="237"/>
                    </a:lnTo>
                    <a:lnTo>
                      <a:pt x="5257" y="224"/>
                    </a:lnTo>
                    <a:moveTo>
                      <a:pt x="5257" y="171"/>
                    </a:moveTo>
                    <a:lnTo>
                      <a:pt x="5257" y="171"/>
                    </a:lnTo>
                    <a:lnTo>
                      <a:pt x="5257" y="157"/>
                    </a:lnTo>
                    <a:moveTo>
                      <a:pt x="5257" y="104"/>
                    </a:moveTo>
                    <a:lnTo>
                      <a:pt x="5257" y="104"/>
                    </a:lnTo>
                    <a:lnTo>
                      <a:pt x="5257" y="91"/>
                    </a:lnTo>
                    <a:moveTo>
                      <a:pt x="5257" y="37"/>
                    </a:moveTo>
                    <a:lnTo>
                      <a:pt x="5257" y="37"/>
                    </a:lnTo>
                    <a:lnTo>
                      <a:pt x="5257" y="24"/>
                    </a:lnTo>
                    <a:moveTo>
                      <a:pt x="5520" y="5104"/>
                    </a:moveTo>
                    <a:lnTo>
                      <a:pt x="5520" y="5104"/>
                    </a:lnTo>
                    <a:lnTo>
                      <a:pt x="5520" y="5091"/>
                    </a:lnTo>
                    <a:moveTo>
                      <a:pt x="5520" y="5037"/>
                    </a:moveTo>
                    <a:lnTo>
                      <a:pt x="5520" y="5037"/>
                    </a:lnTo>
                    <a:lnTo>
                      <a:pt x="5520" y="5024"/>
                    </a:lnTo>
                    <a:moveTo>
                      <a:pt x="5520" y="4971"/>
                    </a:moveTo>
                    <a:lnTo>
                      <a:pt x="5520" y="4971"/>
                    </a:lnTo>
                    <a:lnTo>
                      <a:pt x="5520" y="4957"/>
                    </a:lnTo>
                    <a:moveTo>
                      <a:pt x="5520" y="4904"/>
                    </a:moveTo>
                    <a:lnTo>
                      <a:pt x="5520" y="4904"/>
                    </a:lnTo>
                    <a:lnTo>
                      <a:pt x="5520" y="4891"/>
                    </a:lnTo>
                    <a:moveTo>
                      <a:pt x="5520" y="4837"/>
                    </a:moveTo>
                    <a:lnTo>
                      <a:pt x="5520" y="4837"/>
                    </a:lnTo>
                    <a:lnTo>
                      <a:pt x="5520" y="4824"/>
                    </a:lnTo>
                    <a:moveTo>
                      <a:pt x="5520" y="4771"/>
                    </a:moveTo>
                    <a:lnTo>
                      <a:pt x="5520" y="4771"/>
                    </a:lnTo>
                    <a:lnTo>
                      <a:pt x="5520" y="4757"/>
                    </a:lnTo>
                    <a:moveTo>
                      <a:pt x="5520" y="4704"/>
                    </a:moveTo>
                    <a:lnTo>
                      <a:pt x="5520" y="4704"/>
                    </a:lnTo>
                    <a:lnTo>
                      <a:pt x="5520" y="4691"/>
                    </a:lnTo>
                    <a:moveTo>
                      <a:pt x="5520" y="4637"/>
                    </a:moveTo>
                    <a:lnTo>
                      <a:pt x="5520" y="4637"/>
                    </a:lnTo>
                    <a:lnTo>
                      <a:pt x="5520" y="4624"/>
                    </a:lnTo>
                    <a:moveTo>
                      <a:pt x="5520" y="4571"/>
                    </a:moveTo>
                    <a:lnTo>
                      <a:pt x="5520" y="4571"/>
                    </a:lnTo>
                    <a:lnTo>
                      <a:pt x="5520" y="4557"/>
                    </a:lnTo>
                    <a:moveTo>
                      <a:pt x="5520" y="4504"/>
                    </a:moveTo>
                    <a:lnTo>
                      <a:pt x="5520" y="4504"/>
                    </a:lnTo>
                    <a:lnTo>
                      <a:pt x="5520" y="4491"/>
                    </a:lnTo>
                    <a:moveTo>
                      <a:pt x="5520" y="4437"/>
                    </a:moveTo>
                    <a:lnTo>
                      <a:pt x="5520" y="4437"/>
                    </a:lnTo>
                    <a:lnTo>
                      <a:pt x="5520" y="4424"/>
                    </a:lnTo>
                    <a:moveTo>
                      <a:pt x="5520" y="4371"/>
                    </a:moveTo>
                    <a:lnTo>
                      <a:pt x="5520" y="4371"/>
                    </a:lnTo>
                    <a:lnTo>
                      <a:pt x="5520" y="4357"/>
                    </a:lnTo>
                    <a:moveTo>
                      <a:pt x="5520" y="4304"/>
                    </a:moveTo>
                    <a:lnTo>
                      <a:pt x="5520" y="4304"/>
                    </a:lnTo>
                    <a:lnTo>
                      <a:pt x="5520" y="4291"/>
                    </a:lnTo>
                    <a:moveTo>
                      <a:pt x="5520" y="4237"/>
                    </a:moveTo>
                    <a:lnTo>
                      <a:pt x="5520" y="4237"/>
                    </a:lnTo>
                    <a:lnTo>
                      <a:pt x="5520" y="4224"/>
                    </a:lnTo>
                    <a:moveTo>
                      <a:pt x="5520" y="4171"/>
                    </a:moveTo>
                    <a:lnTo>
                      <a:pt x="5520" y="4171"/>
                    </a:lnTo>
                    <a:lnTo>
                      <a:pt x="5520" y="4157"/>
                    </a:lnTo>
                    <a:moveTo>
                      <a:pt x="5520" y="4104"/>
                    </a:moveTo>
                    <a:lnTo>
                      <a:pt x="5520" y="4104"/>
                    </a:lnTo>
                    <a:lnTo>
                      <a:pt x="5520" y="4091"/>
                    </a:lnTo>
                    <a:moveTo>
                      <a:pt x="5520" y="4037"/>
                    </a:moveTo>
                    <a:lnTo>
                      <a:pt x="5520" y="4037"/>
                    </a:lnTo>
                    <a:lnTo>
                      <a:pt x="5520" y="4024"/>
                    </a:lnTo>
                    <a:moveTo>
                      <a:pt x="5520" y="3971"/>
                    </a:moveTo>
                    <a:lnTo>
                      <a:pt x="5520" y="3971"/>
                    </a:lnTo>
                    <a:lnTo>
                      <a:pt x="5520" y="3957"/>
                    </a:lnTo>
                    <a:moveTo>
                      <a:pt x="5520" y="3904"/>
                    </a:moveTo>
                    <a:lnTo>
                      <a:pt x="5520" y="3904"/>
                    </a:lnTo>
                    <a:lnTo>
                      <a:pt x="5520" y="3891"/>
                    </a:lnTo>
                    <a:moveTo>
                      <a:pt x="5520" y="3837"/>
                    </a:moveTo>
                    <a:lnTo>
                      <a:pt x="5520" y="3837"/>
                    </a:lnTo>
                    <a:lnTo>
                      <a:pt x="5520" y="3824"/>
                    </a:lnTo>
                    <a:moveTo>
                      <a:pt x="5520" y="3771"/>
                    </a:moveTo>
                    <a:lnTo>
                      <a:pt x="5520" y="3771"/>
                    </a:lnTo>
                    <a:lnTo>
                      <a:pt x="5520" y="3757"/>
                    </a:lnTo>
                    <a:moveTo>
                      <a:pt x="5520" y="3704"/>
                    </a:moveTo>
                    <a:lnTo>
                      <a:pt x="5520" y="3704"/>
                    </a:lnTo>
                    <a:lnTo>
                      <a:pt x="5520" y="3691"/>
                    </a:lnTo>
                    <a:moveTo>
                      <a:pt x="5520" y="3637"/>
                    </a:moveTo>
                    <a:lnTo>
                      <a:pt x="5520" y="3637"/>
                    </a:lnTo>
                    <a:lnTo>
                      <a:pt x="5520" y="3624"/>
                    </a:lnTo>
                    <a:moveTo>
                      <a:pt x="5520" y="3571"/>
                    </a:moveTo>
                    <a:lnTo>
                      <a:pt x="5520" y="3571"/>
                    </a:lnTo>
                    <a:lnTo>
                      <a:pt x="5520" y="3557"/>
                    </a:lnTo>
                    <a:moveTo>
                      <a:pt x="5520" y="3504"/>
                    </a:moveTo>
                    <a:lnTo>
                      <a:pt x="5520" y="3504"/>
                    </a:lnTo>
                    <a:lnTo>
                      <a:pt x="5520" y="3491"/>
                    </a:lnTo>
                    <a:moveTo>
                      <a:pt x="5520" y="3437"/>
                    </a:moveTo>
                    <a:lnTo>
                      <a:pt x="5520" y="3437"/>
                    </a:lnTo>
                    <a:lnTo>
                      <a:pt x="5520" y="3424"/>
                    </a:lnTo>
                    <a:moveTo>
                      <a:pt x="5520" y="3371"/>
                    </a:moveTo>
                    <a:lnTo>
                      <a:pt x="5520" y="3371"/>
                    </a:lnTo>
                    <a:lnTo>
                      <a:pt x="5520" y="3357"/>
                    </a:lnTo>
                    <a:moveTo>
                      <a:pt x="5520" y="3304"/>
                    </a:moveTo>
                    <a:lnTo>
                      <a:pt x="5520" y="3304"/>
                    </a:lnTo>
                    <a:lnTo>
                      <a:pt x="5520" y="3291"/>
                    </a:lnTo>
                    <a:moveTo>
                      <a:pt x="5520" y="3237"/>
                    </a:moveTo>
                    <a:lnTo>
                      <a:pt x="5520" y="3237"/>
                    </a:lnTo>
                    <a:lnTo>
                      <a:pt x="5520" y="3224"/>
                    </a:lnTo>
                    <a:moveTo>
                      <a:pt x="5520" y="3171"/>
                    </a:moveTo>
                    <a:lnTo>
                      <a:pt x="5520" y="3171"/>
                    </a:lnTo>
                    <a:lnTo>
                      <a:pt x="5520" y="3157"/>
                    </a:lnTo>
                    <a:moveTo>
                      <a:pt x="5520" y="3104"/>
                    </a:moveTo>
                    <a:lnTo>
                      <a:pt x="5520" y="3104"/>
                    </a:lnTo>
                    <a:lnTo>
                      <a:pt x="5520" y="3091"/>
                    </a:lnTo>
                    <a:moveTo>
                      <a:pt x="5520" y="3037"/>
                    </a:moveTo>
                    <a:lnTo>
                      <a:pt x="5520" y="3037"/>
                    </a:lnTo>
                    <a:lnTo>
                      <a:pt x="5520" y="3024"/>
                    </a:lnTo>
                    <a:moveTo>
                      <a:pt x="5520" y="2971"/>
                    </a:moveTo>
                    <a:lnTo>
                      <a:pt x="5520" y="2971"/>
                    </a:lnTo>
                    <a:lnTo>
                      <a:pt x="5520" y="2957"/>
                    </a:lnTo>
                    <a:moveTo>
                      <a:pt x="5520" y="2904"/>
                    </a:moveTo>
                    <a:lnTo>
                      <a:pt x="5520" y="2904"/>
                    </a:lnTo>
                    <a:lnTo>
                      <a:pt x="5520" y="2891"/>
                    </a:lnTo>
                    <a:moveTo>
                      <a:pt x="5520" y="2837"/>
                    </a:moveTo>
                    <a:lnTo>
                      <a:pt x="5520" y="2837"/>
                    </a:lnTo>
                    <a:lnTo>
                      <a:pt x="5520" y="2824"/>
                    </a:lnTo>
                    <a:moveTo>
                      <a:pt x="5520" y="2771"/>
                    </a:moveTo>
                    <a:lnTo>
                      <a:pt x="5520" y="2771"/>
                    </a:lnTo>
                    <a:lnTo>
                      <a:pt x="5520" y="2757"/>
                    </a:lnTo>
                    <a:moveTo>
                      <a:pt x="5520" y="2704"/>
                    </a:moveTo>
                    <a:lnTo>
                      <a:pt x="5520" y="2704"/>
                    </a:lnTo>
                    <a:lnTo>
                      <a:pt x="5520" y="2691"/>
                    </a:lnTo>
                    <a:moveTo>
                      <a:pt x="5520" y="2637"/>
                    </a:moveTo>
                    <a:lnTo>
                      <a:pt x="5520" y="2637"/>
                    </a:lnTo>
                    <a:lnTo>
                      <a:pt x="5520" y="2624"/>
                    </a:lnTo>
                    <a:moveTo>
                      <a:pt x="5520" y="2571"/>
                    </a:moveTo>
                    <a:lnTo>
                      <a:pt x="5520" y="2571"/>
                    </a:lnTo>
                    <a:lnTo>
                      <a:pt x="5520" y="2557"/>
                    </a:lnTo>
                    <a:moveTo>
                      <a:pt x="5520" y="2504"/>
                    </a:moveTo>
                    <a:lnTo>
                      <a:pt x="5520" y="2504"/>
                    </a:lnTo>
                    <a:lnTo>
                      <a:pt x="5520" y="2491"/>
                    </a:lnTo>
                    <a:moveTo>
                      <a:pt x="5520" y="2437"/>
                    </a:moveTo>
                    <a:lnTo>
                      <a:pt x="5520" y="2437"/>
                    </a:lnTo>
                    <a:lnTo>
                      <a:pt x="5520" y="2424"/>
                    </a:lnTo>
                    <a:moveTo>
                      <a:pt x="5520" y="2371"/>
                    </a:moveTo>
                    <a:lnTo>
                      <a:pt x="5520" y="2371"/>
                    </a:lnTo>
                    <a:lnTo>
                      <a:pt x="5520" y="2357"/>
                    </a:lnTo>
                    <a:moveTo>
                      <a:pt x="5520" y="2304"/>
                    </a:moveTo>
                    <a:lnTo>
                      <a:pt x="5520" y="2304"/>
                    </a:lnTo>
                    <a:lnTo>
                      <a:pt x="5520" y="2291"/>
                    </a:lnTo>
                    <a:moveTo>
                      <a:pt x="5520" y="2237"/>
                    </a:moveTo>
                    <a:lnTo>
                      <a:pt x="5520" y="2237"/>
                    </a:lnTo>
                    <a:lnTo>
                      <a:pt x="5520" y="2224"/>
                    </a:lnTo>
                    <a:moveTo>
                      <a:pt x="5520" y="2171"/>
                    </a:moveTo>
                    <a:lnTo>
                      <a:pt x="5520" y="2171"/>
                    </a:lnTo>
                    <a:lnTo>
                      <a:pt x="5520" y="2157"/>
                    </a:lnTo>
                    <a:moveTo>
                      <a:pt x="5520" y="2104"/>
                    </a:moveTo>
                    <a:lnTo>
                      <a:pt x="5520" y="2104"/>
                    </a:lnTo>
                    <a:lnTo>
                      <a:pt x="5520" y="2091"/>
                    </a:lnTo>
                    <a:moveTo>
                      <a:pt x="5520" y="2037"/>
                    </a:moveTo>
                    <a:lnTo>
                      <a:pt x="5520" y="2037"/>
                    </a:lnTo>
                    <a:lnTo>
                      <a:pt x="5520" y="2024"/>
                    </a:lnTo>
                    <a:moveTo>
                      <a:pt x="5520" y="1971"/>
                    </a:moveTo>
                    <a:lnTo>
                      <a:pt x="5520" y="1971"/>
                    </a:lnTo>
                    <a:lnTo>
                      <a:pt x="5520" y="1957"/>
                    </a:lnTo>
                    <a:moveTo>
                      <a:pt x="5520" y="1904"/>
                    </a:moveTo>
                    <a:lnTo>
                      <a:pt x="5520" y="1904"/>
                    </a:lnTo>
                    <a:lnTo>
                      <a:pt x="5520" y="1891"/>
                    </a:lnTo>
                    <a:moveTo>
                      <a:pt x="5520" y="1837"/>
                    </a:moveTo>
                    <a:lnTo>
                      <a:pt x="5520" y="1837"/>
                    </a:lnTo>
                    <a:lnTo>
                      <a:pt x="5520" y="1824"/>
                    </a:lnTo>
                    <a:moveTo>
                      <a:pt x="5520" y="1771"/>
                    </a:moveTo>
                    <a:lnTo>
                      <a:pt x="5520" y="1771"/>
                    </a:lnTo>
                    <a:lnTo>
                      <a:pt x="5520" y="1757"/>
                    </a:lnTo>
                    <a:moveTo>
                      <a:pt x="5520" y="1704"/>
                    </a:moveTo>
                    <a:lnTo>
                      <a:pt x="5520" y="1704"/>
                    </a:lnTo>
                    <a:lnTo>
                      <a:pt x="5520" y="1691"/>
                    </a:lnTo>
                    <a:moveTo>
                      <a:pt x="5520" y="1637"/>
                    </a:moveTo>
                    <a:lnTo>
                      <a:pt x="5520" y="1637"/>
                    </a:lnTo>
                    <a:lnTo>
                      <a:pt x="5520" y="1624"/>
                    </a:lnTo>
                    <a:moveTo>
                      <a:pt x="5520" y="1571"/>
                    </a:moveTo>
                    <a:lnTo>
                      <a:pt x="5520" y="1571"/>
                    </a:lnTo>
                    <a:lnTo>
                      <a:pt x="5520" y="1557"/>
                    </a:lnTo>
                    <a:moveTo>
                      <a:pt x="5520" y="1504"/>
                    </a:moveTo>
                    <a:lnTo>
                      <a:pt x="5520" y="1504"/>
                    </a:lnTo>
                    <a:lnTo>
                      <a:pt x="5520" y="1491"/>
                    </a:lnTo>
                    <a:moveTo>
                      <a:pt x="5520" y="1437"/>
                    </a:moveTo>
                    <a:lnTo>
                      <a:pt x="5520" y="1437"/>
                    </a:lnTo>
                    <a:lnTo>
                      <a:pt x="5520" y="1424"/>
                    </a:lnTo>
                    <a:moveTo>
                      <a:pt x="5520" y="1371"/>
                    </a:moveTo>
                    <a:lnTo>
                      <a:pt x="5520" y="1371"/>
                    </a:lnTo>
                    <a:lnTo>
                      <a:pt x="5520" y="1357"/>
                    </a:lnTo>
                    <a:moveTo>
                      <a:pt x="5520" y="1304"/>
                    </a:moveTo>
                    <a:lnTo>
                      <a:pt x="5520" y="1304"/>
                    </a:lnTo>
                    <a:lnTo>
                      <a:pt x="5520" y="1291"/>
                    </a:lnTo>
                    <a:moveTo>
                      <a:pt x="5520" y="1237"/>
                    </a:moveTo>
                    <a:lnTo>
                      <a:pt x="5520" y="1237"/>
                    </a:lnTo>
                    <a:lnTo>
                      <a:pt x="5520" y="1224"/>
                    </a:lnTo>
                    <a:moveTo>
                      <a:pt x="5520" y="1171"/>
                    </a:moveTo>
                    <a:lnTo>
                      <a:pt x="5520" y="1171"/>
                    </a:lnTo>
                    <a:lnTo>
                      <a:pt x="5520" y="1157"/>
                    </a:lnTo>
                    <a:moveTo>
                      <a:pt x="5520" y="1104"/>
                    </a:moveTo>
                    <a:lnTo>
                      <a:pt x="5520" y="1104"/>
                    </a:lnTo>
                    <a:lnTo>
                      <a:pt x="5520" y="1091"/>
                    </a:lnTo>
                    <a:moveTo>
                      <a:pt x="5520" y="1037"/>
                    </a:moveTo>
                    <a:lnTo>
                      <a:pt x="5520" y="1037"/>
                    </a:lnTo>
                    <a:lnTo>
                      <a:pt x="5520" y="1024"/>
                    </a:lnTo>
                    <a:moveTo>
                      <a:pt x="5520" y="971"/>
                    </a:moveTo>
                    <a:lnTo>
                      <a:pt x="5520" y="971"/>
                    </a:lnTo>
                    <a:lnTo>
                      <a:pt x="5520" y="957"/>
                    </a:lnTo>
                    <a:moveTo>
                      <a:pt x="5520" y="904"/>
                    </a:moveTo>
                    <a:lnTo>
                      <a:pt x="5520" y="904"/>
                    </a:lnTo>
                    <a:lnTo>
                      <a:pt x="5520" y="891"/>
                    </a:lnTo>
                    <a:moveTo>
                      <a:pt x="5520" y="837"/>
                    </a:moveTo>
                    <a:lnTo>
                      <a:pt x="5520" y="837"/>
                    </a:lnTo>
                    <a:lnTo>
                      <a:pt x="5520" y="824"/>
                    </a:lnTo>
                    <a:moveTo>
                      <a:pt x="5520" y="771"/>
                    </a:moveTo>
                    <a:lnTo>
                      <a:pt x="5520" y="771"/>
                    </a:lnTo>
                    <a:lnTo>
                      <a:pt x="5520" y="757"/>
                    </a:lnTo>
                    <a:moveTo>
                      <a:pt x="5520" y="704"/>
                    </a:moveTo>
                    <a:lnTo>
                      <a:pt x="5520" y="704"/>
                    </a:lnTo>
                    <a:lnTo>
                      <a:pt x="5520" y="691"/>
                    </a:lnTo>
                    <a:moveTo>
                      <a:pt x="5520" y="637"/>
                    </a:moveTo>
                    <a:lnTo>
                      <a:pt x="5520" y="637"/>
                    </a:lnTo>
                    <a:lnTo>
                      <a:pt x="5520" y="624"/>
                    </a:lnTo>
                    <a:moveTo>
                      <a:pt x="5520" y="571"/>
                    </a:moveTo>
                    <a:lnTo>
                      <a:pt x="5520" y="571"/>
                    </a:lnTo>
                    <a:lnTo>
                      <a:pt x="5520" y="557"/>
                    </a:lnTo>
                    <a:moveTo>
                      <a:pt x="5520" y="504"/>
                    </a:moveTo>
                    <a:lnTo>
                      <a:pt x="5520" y="504"/>
                    </a:lnTo>
                    <a:lnTo>
                      <a:pt x="5520" y="491"/>
                    </a:lnTo>
                    <a:moveTo>
                      <a:pt x="5520" y="437"/>
                    </a:moveTo>
                    <a:lnTo>
                      <a:pt x="5520" y="437"/>
                    </a:lnTo>
                    <a:lnTo>
                      <a:pt x="5520" y="424"/>
                    </a:lnTo>
                    <a:moveTo>
                      <a:pt x="5520" y="371"/>
                    </a:moveTo>
                    <a:lnTo>
                      <a:pt x="5520" y="371"/>
                    </a:lnTo>
                    <a:lnTo>
                      <a:pt x="5520" y="357"/>
                    </a:lnTo>
                    <a:moveTo>
                      <a:pt x="5520" y="304"/>
                    </a:moveTo>
                    <a:lnTo>
                      <a:pt x="5520" y="304"/>
                    </a:lnTo>
                    <a:lnTo>
                      <a:pt x="5520" y="291"/>
                    </a:lnTo>
                    <a:moveTo>
                      <a:pt x="5520" y="237"/>
                    </a:moveTo>
                    <a:lnTo>
                      <a:pt x="5520" y="237"/>
                    </a:lnTo>
                    <a:lnTo>
                      <a:pt x="5520" y="224"/>
                    </a:lnTo>
                    <a:moveTo>
                      <a:pt x="5520" y="171"/>
                    </a:moveTo>
                    <a:lnTo>
                      <a:pt x="5520" y="171"/>
                    </a:lnTo>
                    <a:lnTo>
                      <a:pt x="5520" y="157"/>
                    </a:lnTo>
                    <a:moveTo>
                      <a:pt x="5520" y="104"/>
                    </a:moveTo>
                    <a:lnTo>
                      <a:pt x="5520" y="104"/>
                    </a:lnTo>
                    <a:lnTo>
                      <a:pt x="5520" y="91"/>
                    </a:lnTo>
                    <a:moveTo>
                      <a:pt x="5520" y="37"/>
                    </a:moveTo>
                    <a:lnTo>
                      <a:pt x="5520" y="37"/>
                    </a:lnTo>
                    <a:lnTo>
                      <a:pt x="5520" y="24"/>
                    </a:lnTo>
                    <a:moveTo>
                      <a:pt x="5783" y="5104"/>
                    </a:moveTo>
                    <a:lnTo>
                      <a:pt x="5783" y="5104"/>
                    </a:lnTo>
                    <a:lnTo>
                      <a:pt x="5783" y="5091"/>
                    </a:lnTo>
                    <a:moveTo>
                      <a:pt x="5783" y="5037"/>
                    </a:moveTo>
                    <a:lnTo>
                      <a:pt x="5783" y="5037"/>
                    </a:lnTo>
                    <a:lnTo>
                      <a:pt x="5783" y="5024"/>
                    </a:lnTo>
                    <a:moveTo>
                      <a:pt x="5783" y="4971"/>
                    </a:moveTo>
                    <a:lnTo>
                      <a:pt x="5783" y="4971"/>
                    </a:lnTo>
                    <a:lnTo>
                      <a:pt x="5783" y="4957"/>
                    </a:lnTo>
                    <a:moveTo>
                      <a:pt x="5783" y="4904"/>
                    </a:moveTo>
                    <a:lnTo>
                      <a:pt x="5783" y="4904"/>
                    </a:lnTo>
                    <a:lnTo>
                      <a:pt x="5783" y="4891"/>
                    </a:lnTo>
                    <a:moveTo>
                      <a:pt x="5783" y="4837"/>
                    </a:moveTo>
                    <a:lnTo>
                      <a:pt x="5783" y="4837"/>
                    </a:lnTo>
                    <a:lnTo>
                      <a:pt x="5783" y="4824"/>
                    </a:lnTo>
                    <a:moveTo>
                      <a:pt x="5783" y="4771"/>
                    </a:moveTo>
                    <a:lnTo>
                      <a:pt x="5783" y="4771"/>
                    </a:lnTo>
                    <a:lnTo>
                      <a:pt x="5783" y="4757"/>
                    </a:lnTo>
                    <a:moveTo>
                      <a:pt x="5783" y="4704"/>
                    </a:moveTo>
                    <a:lnTo>
                      <a:pt x="5783" y="4704"/>
                    </a:lnTo>
                    <a:lnTo>
                      <a:pt x="5783" y="4691"/>
                    </a:lnTo>
                    <a:moveTo>
                      <a:pt x="5783" y="4637"/>
                    </a:moveTo>
                    <a:lnTo>
                      <a:pt x="5783" y="4637"/>
                    </a:lnTo>
                    <a:lnTo>
                      <a:pt x="5783" y="4624"/>
                    </a:lnTo>
                    <a:moveTo>
                      <a:pt x="5783" y="4571"/>
                    </a:moveTo>
                    <a:lnTo>
                      <a:pt x="5783" y="4571"/>
                    </a:lnTo>
                    <a:lnTo>
                      <a:pt x="5783" y="4557"/>
                    </a:lnTo>
                    <a:moveTo>
                      <a:pt x="5783" y="4504"/>
                    </a:moveTo>
                    <a:lnTo>
                      <a:pt x="5783" y="4504"/>
                    </a:lnTo>
                    <a:lnTo>
                      <a:pt x="5783" y="4491"/>
                    </a:lnTo>
                    <a:moveTo>
                      <a:pt x="5783" y="4437"/>
                    </a:moveTo>
                    <a:lnTo>
                      <a:pt x="5783" y="4437"/>
                    </a:lnTo>
                    <a:lnTo>
                      <a:pt x="5783" y="4424"/>
                    </a:lnTo>
                    <a:moveTo>
                      <a:pt x="5783" y="4371"/>
                    </a:moveTo>
                    <a:lnTo>
                      <a:pt x="5783" y="4371"/>
                    </a:lnTo>
                    <a:lnTo>
                      <a:pt x="5783" y="4357"/>
                    </a:lnTo>
                    <a:moveTo>
                      <a:pt x="5783" y="4304"/>
                    </a:moveTo>
                    <a:lnTo>
                      <a:pt x="5783" y="4304"/>
                    </a:lnTo>
                    <a:lnTo>
                      <a:pt x="5783" y="4291"/>
                    </a:lnTo>
                    <a:moveTo>
                      <a:pt x="5783" y="4237"/>
                    </a:moveTo>
                    <a:lnTo>
                      <a:pt x="5783" y="4237"/>
                    </a:lnTo>
                    <a:lnTo>
                      <a:pt x="5783" y="4224"/>
                    </a:lnTo>
                    <a:moveTo>
                      <a:pt x="5783" y="4171"/>
                    </a:moveTo>
                    <a:lnTo>
                      <a:pt x="5783" y="4171"/>
                    </a:lnTo>
                    <a:lnTo>
                      <a:pt x="5783" y="4157"/>
                    </a:lnTo>
                    <a:moveTo>
                      <a:pt x="5783" y="4104"/>
                    </a:moveTo>
                    <a:lnTo>
                      <a:pt x="5783" y="4104"/>
                    </a:lnTo>
                    <a:lnTo>
                      <a:pt x="5783" y="4091"/>
                    </a:lnTo>
                    <a:moveTo>
                      <a:pt x="5783" y="4037"/>
                    </a:moveTo>
                    <a:lnTo>
                      <a:pt x="5783" y="4037"/>
                    </a:lnTo>
                    <a:lnTo>
                      <a:pt x="5783" y="4024"/>
                    </a:lnTo>
                    <a:moveTo>
                      <a:pt x="5783" y="3971"/>
                    </a:moveTo>
                    <a:lnTo>
                      <a:pt x="5783" y="3971"/>
                    </a:lnTo>
                    <a:lnTo>
                      <a:pt x="5783" y="3957"/>
                    </a:lnTo>
                    <a:moveTo>
                      <a:pt x="5783" y="3904"/>
                    </a:moveTo>
                    <a:lnTo>
                      <a:pt x="5783" y="3904"/>
                    </a:lnTo>
                    <a:lnTo>
                      <a:pt x="5783" y="3891"/>
                    </a:lnTo>
                    <a:moveTo>
                      <a:pt x="5783" y="3837"/>
                    </a:moveTo>
                    <a:lnTo>
                      <a:pt x="5783" y="3837"/>
                    </a:lnTo>
                    <a:lnTo>
                      <a:pt x="5783" y="3824"/>
                    </a:lnTo>
                    <a:moveTo>
                      <a:pt x="5783" y="3771"/>
                    </a:moveTo>
                    <a:lnTo>
                      <a:pt x="5783" y="3771"/>
                    </a:lnTo>
                    <a:lnTo>
                      <a:pt x="5783" y="3757"/>
                    </a:lnTo>
                    <a:moveTo>
                      <a:pt x="5783" y="3704"/>
                    </a:moveTo>
                    <a:lnTo>
                      <a:pt x="5783" y="3704"/>
                    </a:lnTo>
                    <a:lnTo>
                      <a:pt x="5783" y="3691"/>
                    </a:lnTo>
                    <a:moveTo>
                      <a:pt x="5783" y="3637"/>
                    </a:moveTo>
                    <a:lnTo>
                      <a:pt x="5783" y="3637"/>
                    </a:lnTo>
                    <a:lnTo>
                      <a:pt x="5783" y="3624"/>
                    </a:lnTo>
                    <a:moveTo>
                      <a:pt x="5783" y="3571"/>
                    </a:moveTo>
                    <a:lnTo>
                      <a:pt x="5783" y="3571"/>
                    </a:lnTo>
                    <a:lnTo>
                      <a:pt x="5783" y="3557"/>
                    </a:lnTo>
                    <a:moveTo>
                      <a:pt x="5783" y="3504"/>
                    </a:moveTo>
                    <a:lnTo>
                      <a:pt x="5783" y="3504"/>
                    </a:lnTo>
                    <a:lnTo>
                      <a:pt x="5783" y="3491"/>
                    </a:lnTo>
                    <a:moveTo>
                      <a:pt x="5783" y="3437"/>
                    </a:moveTo>
                    <a:lnTo>
                      <a:pt x="5783" y="3437"/>
                    </a:lnTo>
                    <a:lnTo>
                      <a:pt x="5783" y="3424"/>
                    </a:lnTo>
                    <a:moveTo>
                      <a:pt x="5783" y="3371"/>
                    </a:moveTo>
                    <a:lnTo>
                      <a:pt x="5783" y="3371"/>
                    </a:lnTo>
                    <a:lnTo>
                      <a:pt x="5783" y="3357"/>
                    </a:lnTo>
                    <a:moveTo>
                      <a:pt x="5783" y="3304"/>
                    </a:moveTo>
                    <a:lnTo>
                      <a:pt x="5783" y="3304"/>
                    </a:lnTo>
                    <a:lnTo>
                      <a:pt x="5783" y="3291"/>
                    </a:lnTo>
                    <a:moveTo>
                      <a:pt x="5783" y="3237"/>
                    </a:moveTo>
                    <a:lnTo>
                      <a:pt x="5783" y="3237"/>
                    </a:lnTo>
                    <a:lnTo>
                      <a:pt x="5783" y="3224"/>
                    </a:lnTo>
                    <a:moveTo>
                      <a:pt x="5783" y="3171"/>
                    </a:moveTo>
                    <a:lnTo>
                      <a:pt x="5783" y="3171"/>
                    </a:lnTo>
                    <a:lnTo>
                      <a:pt x="5783" y="3157"/>
                    </a:lnTo>
                    <a:moveTo>
                      <a:pt x="5783" y="3104"/>
                    </a:moveTo>
                    <a:lnTo>
                      <a:pt x="5783" y="3104"/>
                    </a:lnTo>
                    <a:lnTo>
                      <a:pt x="5783" y="3091"/>
                    </a:lnTo>
                    <a:moveTo>
                      <a:pt x="5783" y="3037"/>
                    </a:moveTo>
                    <a:lnTo>
                      <a:pt x="5783" y="3037"/>
                    </a:lnTo>
                    <a:lnTo>
                      <a:pt x="5783" y="3024"/>
                    </a:lnTo>
                    <a:moveTo>
                      <a:pt x="5783" y="2971"/>
                    </a:moveTo>
                    <a:lnTo>
                      <a:pt x="5783" y="2971"/>
                    </a:lnTo>
                    <a:lnTo>
                      <a:pt x="5783" y="2957"/>
                    </a:lnTo>
                    <a:moveTo>
                      <a:pt x="5783" y="2904"/>
                    </a:moveTo>
                    <a:lnTo>
                      <a:pt x="5783" y="2904"/>
                    </a:lnTo>
                    <a:lnTo>
                      <a:pt x="5783" y="2891"/>
                    </a:lnTo>
                    <a:moveTo>
                      <a:pt x="5783" y="2837"/>
                    </a:moveTo>
                    <a:lnTo>
                      <a:pt x="5783" y="2837"/>
                    </a:lnTo>
                    <a:lnTo>
                      <a:pt x="5783" y="2824"/>
                    </a:lnTo>
                    <a:moveTo>
                      <a:pt x="5783" y="2771"/>
                    </a:moveTo>
                    <a:lnTo>
                      <a:pt x="5783" y="2771"/>
                    </a:lnTo>
                    <a:lnTo>
                      <a:pt x="5783" y="2757"/>
                    </a:lnTo>
                    <a:moveTo>
                      <a:pt x="5783" y="2704"/>
                    </a:moveTo>
                    <a:lnTo>
                      <a:pt x="5783" y="2704"/>
                    </a:lnTo>
                    <a:lnTo>
                      <a:pt x="5783" y="2691"/>
                    </a:lnTo>
                    <a:moveTo>
                      <a:pt x="5783" y="2637"/>
                    </a:moveTo>
                    <a:lnTo>
                      <a:pt x="5783" y="2637"/>
                    </a:lnTo>
                    <a:lnTo>
                      <a:pt x="5783" y="2624"/>
                    </a:lnTo>
                    <a:moveTo>
                      <a:pt x="5783" y="2571"/>
                    </a:moveTo>
                    <a:lnTo>
                      <a:pt x="5783" y="2571"/>
                    </a:lnTo>
                    <a:lnTo>
                      <a:pt x="5783" y="2557"/>
                    </a:lnTo>
                    <a:moveTo>
                      <a:pt x="5783" y="2504"/>
                    </a:moveTo>
                    <a:lnTo>
                      <a:pt x="5783" y="2504"/>
                    </a:lnTo>
                    <a:lnTo>
                      <a:pt x="5783" y="2491"/>
                    </a:lnTo>
                    <a:moveTo>
                      <a:pt x="5783" y="2437"/>
                    </a:moveTo>
                    <a:lnTo>
                      <a:pt x="5783" y="2437"/>
                    </a:lnTo>
                    <a:lnTo>
                      <a:pt x="5783" y="2424"/>
                    </a:lnTo>
                    <a:moveTo>
                      <a:pt x="5783" y="2371"/>
                    </a:moveTo>
                    <a:lnTo>
                      <a:pt x="5783" y="2371"/>
                    </a:lnTo>
                    <a:lnTo>
                      <a:pt x="5783" y="2357"/>
                    </a:lnTo>
                    <a:moveTo>
                      <a:pt x="5783" y="2304"/>
                    </a:moveTo>
                    <a:lnTo>
                      <a:pt x="5783" y="2304"/>
                    </a:lnTo>
                    <a:lnTo>
                      <a:pt x="5783" y="2291"/>
                    </a:lnTo>
                    <a:moveTo>
                      <a:pt x="5783" y="2237"/>
                    </a:moveTo>
                    <a:lnTo>
                      <a:pt x="5783" y="2237"/>
                    </a:lnTo>
                    <a:lnTo>
                      <a:pt x="5783" y="2224"/>
                    </a:lnTo>
                    <a:moveTo>
                      <a:pt x="5783" y="2171"/>
                    </a:moveTo>
                    <a:lnTo>
                      <a:pt x="5783" y="2171"/>
                    </a:lnTo>
                    <a:lnTo>
                      <a:pt x="5783" y="2157"/>
                    </a:lnTo>
                    <a:moveTo>
                      <a:pt x="5783" y="2104"/>
                    </a:moveTo>
                    <a:lnTo>
                      <a:pt x="5783" y="2104"/>
                    </a:lnTo>
                    <a:lnTo>
                      <a:pt x="5783" y="2091"/>
                    </a:lnTo>
                    <a:moveTo>
                      <a:pt x="5783" y="2037"/>
                    </a:moveTo>
                    <a:lnTo>
                      <a:pt x="5783" y="2037"/>
                    </a:lnTo>
                    <a:lnTo>
                      <a:pt x="5783" y="2024"/>
                    </a:lnTo>
                    <a:moveTo>
                      <a:pt x="5783" y="1971"/>
                    </a:moveTo>
                    <a:lnTo>
                      <a:pt x="5783" y="1971"/>
                    </a:lnTo>
                    <a:lnTo>
                      <a:pt x="5783" y="1957"/>
                    </a:lnTo>
                    <a:moveTo>
                      <a:pt x="5783" y="1904"/>
                    </a:moveTo>
                    <a:lnTo>
                      <a:pt x="5783" y="1904"/>
                    </a:lnTo>
                    <a:lnTo>
                      <a:pt x="5783" y="1891"/>
                    </a:lnTo>
                    <a:moveTo>
                      <a:pt x="5783" y="1837"/>
                    </a:moveTo>
                    <a:lnTo>
                      <a:pt x="5783" y="1837"/>
                    </a:lnTo>
                    <a:lnTo>
                      <a:pt x="5783" y="1824"/>
                    </a:lnTo>
                    <a:moveTo>
                      <a:pt x="5783" y="1771"/>
                    </a:moveTo>
                    <a:lnTo>
                      <a:pt x="5783" y="1771"/>
                    </a:lnTo>
                    <a:lnTo>
                      <a:pt x="5783" y="1757"/>
                    </a:lnTo>
                    <a:moveTo>
                      <a:pt x="5783" y="1704"/>
                    </a:moveTo>
                    <a:lnTo>
                      <a:pt x="5783" y="1704"/>
                    </a:lnTo>
                    <a:lnTo>
                      <a:pt x="5783" y="1691"/>
                    </a:lnTo>
                    <a:moveTo>
                      <a:pt x="5783" y="1637"/>
                    </a:moveTo>
                    <a:lnTo>
                      <a:pt x="5783" y="1637"/>
                    </a:lnTo>
                    <a:lnTo>
                      <a:pt x="5783" y="1624"/>
                    </a:lnTo>
                    <a:moveTo>
                      <a:pt x="5783" y="1571"/>
                    </a:moveTo>
                    <a:lnTo>
                      <a:pt x="5783" y="1571"/>
                    </a:lnTo>
                    <a:lnTo>
                      <a:pt x="5783" y="1557"/>
                    </a:lnTo>
                    <a:moveTo>
                      <a:pt x="5783" y="1504"/>
                    </a:moveTo>
                    <a:lnTo>
                      <a:pt x="5783" y="1504"/>
                    </a:lnTo>
                    <a:lnTo>
                      <a:pt x="5783" y="1491"/>
                    </a:lnTo>
                    <a:moveTo>
                      <a:pt x="5783" y="1437"/>
                    </a:moveTo>
                    <a:lnTo>
                      <a:pt x="5783" y="1437"/>
                    </a:lnTo>
                    <a:lnTo>
                      <a:pt x="5783" y="1424"/>
                    </a:lnTo>
                    <a:moveTo>
                      <a:pt x="5783" y="1371"/>
                    </a:moveTo>
                    <a:lnTo>
                      <a:pt x="5783" y="1371"/>
                    </a:lnTo>
                    <a:lnTo>
                      <a:pt x="5783" y="1357"/>
                    </a:lnTo>
                    <a:moveTo>
                      <a:pt x="5783" y="1304"/>
                    </a:moveTo>
                    <a:lnTo>
                      <a:pt x="5783" y="1304"/>
                    </a:lnTo>
                    <a:lnTo>
                      <a:pt x="5783" y="1291"/>
                    </a:lnTo>
                    <a:moveTo>
                      <a:pt x="5783" y="1237"/>
                    </a:moveTo>
                    <a:lnTo>
                      <a:pt x="5783" y="1237"/>
                    </a:lnTo>
                    <a:lnTo>
                      <a:pt x="5783" y="1224"/>
                    </a:lnTo>
                    <a:moveTo>
                      <a:pt x="5783" y="1171"/>
                    </a:moveTo>
                    <a:lnTo>
                      <a:pt x="5783" y="1171"/>
                    </a:lnTo>
                    <a:lnTo>
                      <a:pt x="5783" y="1157"/>
                    </a:lnTo>
                    <a:moveTo>
                      <a:pt x="5783" y="1104"/>
                    </a:moveTo>
                    <a:lnTo>
                      <a:pt x="5783" y="1104"/>
                    </a:lnTo>
                    <a:lnTo>
                      <a:pt x="5783" y="1091"/>
                    </a:lnTo>
                    <a:moveTo>
                      <a:pt x="5783" y="1037"/>
                    </a:moveTo>
                    <a:lnTo>
                      <a:pt x="5783" y="1037"/>
                    </a:lnTo>
                    <a:lnTo>
                      <a:pt x="5783" y="1024"/>
                    </a:lnTo>
                    <a:moveTo>
                      <a:pt x="5783" y="971"/>
                    </a:moveTo>
                    <a:lnTo>
                      <a:pt x="5783" y="971"/>
                    </a:lnTo>
                    <a:lnTo>
                      <a:pt x="5783" y="957"/>
                    </a:lnTo>
                    <a:moveTo>
                      <a:pt x="5783" y="904"/>
                    </a:moveTo>
                    <a:lnTo>
                      <a:pt x="5783" y="904"/>
                    </a:lnTo>
                    <a:lnTo>
                      <a:pt x="5783" y="891"/>
                    </a:lnTo>
                    <a:moveTo>
                      <a:pt x="5783" y="837"/>
                    </a:moveTo>
                    <a:lnTo>
                      <a:pt x="5783" y="837"/>
                    </a:lnTo>
                    <a:lnTo>
                      <a:pt x="5783" y="824"/>
                    </a:lnTo>
                    <a:moveTo>
                      <a:pt x="5783" y="771"/>
                    </a:moveTo>
                    <a:lnTo>
                      <a:pt x="5783" y="771"/>
                    </a:lnTo>
                    <a:lnTo>
                      <a:pt x="5783" y="757"/>
                    </a:lnTo>
                    <a:moveTo>
                      <a:pt x="5783" y="704"/>
                    </a:moveTo>
                    <a:lnTo>
                      <a:pt x="5783" y="704"/>
                    </a:lnTo>
                    <a:lnTo>
                      <a:pt x="5783" y="691"/>
                    </a:lnTo>
                    <a:moveTo>
                      <a:pt x="5783" y="637"/>
                    </a:moveTo>
                    <a:lnTo>
                      <a:pt x="5783" y="637"/>
                    </a:lnTo>
                    <a:lnTo>
                      <a:pt x="5783" y="624"/>
                    </a:lnTo>
                    <a:moveTo>
                      <a:pt x="5783" y="571"/>
                    </a:moveTo>
                    <a:lnTo>
                      <a:pt x="5783" y="571"/>
                    </a:lnTo>
                    <a:lnTo>
                      <a:pt x="5783" y="557"/>
                    </a:lnTo>
                    <a:moveTo>
                      <a:pt x="5783" y="504"/>
                    </a:moveTo>
                    <a:lnTo>
                      <a:pt x="5783" y="504"/>
                    </a:lnTo>
                    <a:lnTo>
                      <a:pt x="5783" y="491"/>
                    </a:lnTo>
                    <a:moveTo>
                      <a:pt x="5783" y="437"/>
                    </a:moveTo>
                    <a:lnTo>
                      <a:pt x="5783" y="437"/>
                    </a:lnTo>
                    <a:lnTo>
                      <a:pt x="5783" y="424"/>
                    </a:lnTo>
                    <a:moveTo>
                      <a:pt x="5783" y="371"/>
                    </a:moveTo>
                    <a:lnTo>
                      <a:pt x="5783" y="371"/>
                    </a:lnTo>
                    <a:lnTo>
                      <a:pt x="5783" y="357"/>
                    </a:lnTo>
                    <a:moveTo>
                      <a:pt x="5783" y="304"/>
                    </a:moveTo>
                    <a:lnTo>
                      <a:pt x="5783" y="304"/>
                    </a:lnTo>
                    <a:lnTo>
                      <a:pt x="5783" y="291"/>
                    </a:lnTo>
                    <a:moveTo>
                      <a:pt x="5783" y="237"/>
                    </a:moveTo>
                    <a:lnTo>
                      <a:pt x="5783" y="237"/>
                    </a:lnTo>
                    <a:lnTo>
                      <a:pt x="5783" y="224"/>
                    </a:lnTo>
                    <a:moveTo>
                      <a:pt x="5783" y="171"/>
                    </a:moveTo>
                    <a:lnTo>
                      <a:pt x="5783" y="171"/>
                    </a:lnTo>
                    <a:lnTo>
                      <a:pt x="5783" y="157"/>
                    </a:lnTo>
                    <a:moveTo>
                      <a:pt x="5783" y="104"/>
                    </a:moveTo>
                    <a:lnTo>
                      <a:pt x="5783" y="104"/>
                    </a:lnTo>
                    <a:lnTo>
                      <a:pt x="5783" y="91"/>
                    </a:lnTo>
                    <a:moveTo>
                      <a:pt x="5783" y="37"/>
                    </a:moveTo>
                    <a:lnTo>
                      <a:pt x="5783" y="37"/>
                    </a:lnTo>
                    <a:lnTo>
                      <a:pt x="5783" y="24"/>
                    </a:lnTo>
                    <a:moveTo>
                      <a:pt x="6046" y="5104"/>
                    </a:moveTo>
                    <a:lnTo>
                      <a:pt x="6046" y="5104"/>
                    </a:lnTo>
                    <a:lnTo>
                      <a:pt x="6046" y="5091"/>
                    </a:lnTo>
                    <a:moveTo>
                      <a:pt x="6046" y="5037"/>
                    </a:moveTo>
                    <a:lnTo>
                      <a:pt x="6046" y="5037"/>
                    </a:lnTo>
                    <a:lnTo>
                      <a:pt x="6046" y="5024"/>
                    </a:lnTo>
                    <a:moveTo>
                      <a:pt x="6046" y="4971"/>
                    </a:moveTo>
                    <a:lnTo>
                      <a:pt x="6046" y="4971"/>
                    </a:lnTo>
                    <a:lnTo>
                      <a:pt x="6046" y="4957"/>
                    </a:lnTo>
                    <a:moveTo>
                      <a:pt x="6046" y="4904"/>
                    </a:moveTo>
                    <a:lnTo>
                      <a:pt x="6046" y="4904"/>
                    </a:lnTo>
                    <a:lnTo>
                      <a:pt x="6046" y="4891"/>
                    </a:lnTo>
                    <a:moveTo>
                      <a:pt x="6046" y="4837"/>
                    </a:moveTo>
                    <a:lnTo>
                      <a:pt x="6046" y="4837"/>
                    </a:lnTo>
                    <a:lnTo>
                      <a:pt x="6046" y="4824"/>
                    </a:lnTo>
                    <a:moveTo>
                      <a:pt x="6046" y="4771"/>
                    </a:moveTo>
                    <a:lnTo>
                      <a:pt x="6046" y="4771"/>
                    </a:lnTo>
                    <a:lnTo>
                      <a:pt x="6046" y="4757"/>
                    </a:lnTo>
                    <a:moveTo>
                      <a:pt x="6046" y="4704"/>
                    </a:moveTo>
                    <a:lnTo>
                      <a:pt x="6046" y="4704"/>
                    </a:lnTo>
                    <a:lnTo>
                      <a:pt x="6046" y="4691"/>
                    </a:lnTo>
                    <a:moveTo>
                      <a:pt x="6046" y="4637"/>
                    </a:moveTo>
                    <a:lnTo>
                      <a:pt x="6046" y="4637"/>
                    </a:lnTo>
                    <a:lnTo>
                      <a:pt x="6046" y="4624"/>
                    </a:lnTo>
                    <a:moveTo>
                      <a:pt x="6046" y="4571"/>
                    </a:moveTo>
                    <a:lnTo>
                      <a:pt x="6046" y="4571"/>
                    </a:lnTo>
                    <a:lnTo>
                      <a:pt x="6046" y="4557"/>
                    </a:lnTo>
                    <a:moveTo>
                      <a:pt x="6046" y="4504"/>
                    </a:moveTo>
                    <a:lnTo>
                      <a:pt x="6046" y="4504"/>
                    </a:lnTo>
                    <a:lnTo>
                      <a:pt x="6046" y="4491"/>
                    </a:lnTo>
                    <a:moveTo>
                      <a:pt x="6046" y="4437"/>
                    </a:moveTo>
                    <a:lnTo>
                      <a:pt x="6046" y="4437"/>
                    </a:lnTo>
                    <a:lnTo>
                      <a:pt x="6046" y="4424"/>
                    </a:lnTo>
                    <a:moveTo>
                      <a:pt x="6046" y="4371"/>
                    </a:moveTo>
                    <a:lnTo>
                      <a:pt x="6046" y="4371"/>
                    </a:lnTo>
                    <a:lnTo>
                      <a:pt x="6046" y="4357"/>
                    </a:lnTo>
                    <a:moveTo>
                      <a:pt x="6046" y="4304"/>
                    </a:moveTo>
                    <a:lnTo>
                      <a:pt x="6046" y="4304"/>
                    </a:lnTo>
                    <a:lnTo>
                      <a:pt x="6046" y="4291"/>
                    </a:lnTo>
                    <a:moveTo>
                      <a:pt x="6046" y="4237"/>
                    </a:moveTo>
                    <a:lnTo>
                      <a:pt x="6046" y="4237"/>
                    </a:lnTo>
                    <a:lnTo>
                      <a:pt x="6046" y="4224"/>
                    </a:lnTo>
                    <a:moveTo>
                      <a:pt x="6046" y="4171"/>
                    </a:moveTo>
                    <a:lnTo>
                      <a:pt x="6046" y="4171"/>
                    </a:lnTo>
                    <a:lnTo>
                      <a:pt x="6046" y="4157"/>
                    </a:lnTo>
                    <a:moveTo>
                      <a:pt x="6046" y="4104"/>
                    </a:moveTo>
                    <a:lnTo>
                      <a:pt x="6046" y="4104"/>
                    </a:lnTo>
                    <a:lnTo>
                      <a:pt x="6046" y="4091"/>
                    </a:lnTo>
                    <a:moveTo>
                      <a:pt x="6046" y="4037"/>
                    </a:moveTo>
                    <a:lnTo>
                      <a:pt x="6046" y="4037"/>
                    </a:lnTo>
                    <a:lnTo>
                      <a:pt x="6046" y="4024"/>
                    </a:lnTo>
                    <a:moveTo>
                      <a:pt x="6046" y="3971"/>
                    </a:moveTo>
                    <a:lnTo>
                      <a:pt x="6046" y="3971"/>
                    </a:lnTo>
                    <a:lnTo>
                      <a:pt x="6046" y="3957"/>
                    </a:lnTo>
                    <a:moveTo>
                      <a:pt x="6046" y="3904"/>
                    </a:moveTo>
                    <a:lnTo>
                      <a:pt x="6046" y="3904"/>
                    </a:lnTo>
                    <a:lnTo>
                      <a:pt x="6046" y="3891"/>
                    </a:lnTo>
                    <a:moveTo>
                      <a:pt x="6046" y="3837"/>
                    </a:moveTo>
                    <a:lnTo>
                      <a:pt x="6046" y="3837"/>
                    </a:lnTo>
                    <a:lnTo>
                      <a:pt x="6046" y="3824"/>
                    </a:lnTo>
                    <a:moveTo>
                      <a:pt x="6046" y="3771"/>
                    </a:moveTo>
                    <a:lnTo>
                      <a:pt x="6046" y="3771"/>
                    </a:lnTo>
                    <a:lnTo>
                      <a:pt x="6046" y="3757"/>
                    </a:lnTo>
                    <a:moveTo>
                      <a:pt x="6046" y="3704"/>
                    </a:moveTo>
                    <a:lnTo>
                      <a:pt x="6046" y="3704"/>
                    </a:lnTo>
                    <a:lnTo>
                      <a:pt x="6046" y="3691"/>
                    </a:lnTo>
                    <a:moveTo>
                      <a:pt x="6046" y="3637"/>
                    </a:moveTo>
                    <a:lnTo>
                      <a:pt x="6046" y="3637"/>
                    </a:lnTo>
                    <a:lnTo>
                      <a:pt x="6046" y="3624"/>
                    </a:lnTo>
                    <a:moveTo>
                      <a:pt x="6046" y="3571"/>
                    </a:moveTo>
                    <a:lnTo>
                      <a:pt x="6046" y="3571"/>
                    </a:lnTo>
                    <a:lnTo>
                      <a:pt x="6046" y="3557"/>
                    </a:lnTo>
                    <a:moveTo>
                      <a:pt x="6046" y="3504"/>
                    </a:moveTo>
                    <a:lnTo>
                      <a:pt x="6046" y="3504"/>
                    </a:lnTo>
                    <a:lnTo>
                      <a:pt x="6046" y="3491"/>
                    </a:lnTo>
                    <a:moveTo>
                      <a:pt x="6046" y="3437"/>
                    </a:moveTo>
                    <a:lnTo>
                      <a:pt x="6046" y="3437"/>
                    </a:lnTo>
                    <a:lnTo>
                      <a:pt x="6046" y="3424"/>
                    </a:lnTo>
                    <a:moveTo>
                      <a:pt x="6046" y="3371"/>
                    </a:moveTo>
                    <a:lnTo>
                      <a:pt x="6046" y="3371"/>
                    </a:lnTo>
                    <a:lnTo>
                      <a:pt x="6046" y="3357"/>
                    </a:lnTo>
                    <a:moveTo>
                      <a:pt x="6046" y="3304"/>
                    </a:moveTo>
                    <a:lnTo>
                      <a:pt x="6046" y="3304"/>
                    </a:lnTo>
                    <a:lnTo>
                      <a:pt x="6046" y="3291"/>
                    </a:lnTo>
                    <a:moveTo>
                      <a:pt x="6046" y="3237"/>
                    </a:moveTo>
                    <a:lnTo>
                      <a:pt x="6046" y="3237"/>
                    </a:lnTo>
                    <a:lnTo>
                      <a:pt x="6046" y="3224"/>
                    </a:lnTo>
                    <a:moveTo>
                      <a:pt x="6046" y="3171"/>
                    </a:moveTo>
                    <a:lnTo>
                      <a:pt x="6046" y="3171"/>
                    </a:lnTo>
                    <a:lnTo>
                      <a:pt x="6046" y="3157"/>
                    </a:lnTo>
                    <a:moveTo>
                      <a:pt x="6046" y="3104"/>
                    </a:moveTo>
                    <a:lnTo>
                      <a:pt x="6046" y="3104"/>
                    </a:lnTo>
                    <a:lnTo>
                      <a:pt x="6046" y="3091"/>
                    </a:lnTo>
                    <a:moveTo>
                      <a:pt x="6046" y="3037"/>
                    </a:moveTo>
                    <a:lnTo>
                      <a:pt x="6046" y="3037"/>
                    </a:lnTo>
                    <a:lnTo>
                      <a:pt x="6046" y="3024"/>
                    </a:lnTo>
                    <a:moveTo>
                      <a:pt x="6046" y="2971"/>
                    </a:moveTo>
                    <a:lnTo>
                      <a:pt x="6046" y="2971"/>
                    </a:lnTo>
                    <a:lnTo>
                      <a:pt x="6046" y="2957"/>
                    </a:lnTo>
                    <a:moveTo>
                      <a:pt x="6046" y="2904"/>
                    </a:moveTo>
                    <a:lnTo>
                      <a:pt x="6046" y="2904"/>
                    </a:lnTo>
                    <a:lnTo>
                      <a:pt x="6046" y="2891"/>
                    </a:lnTo>
                    <a:moveTo>
                      <a:pt x="6046" y="2837"/>
                    </a:moveTo>
                    <a:lnTo>
                      <a:pt x="6046" y="2837"/>
                    </a:lnTo>
                    <a:lnTo>
                      <a:pt x="6046" y="2824"/>
                    </a:lnTo>
                    <a:moveTo>
                      <a:pt x="6046" y="2771"/>
                    </a:moveTo>
                    <a:lnTo>
                      <a:pt x="6046" y="2771"/>
                    </a:lnTo>
                    <a:lnTo>
                      <a:pt x="6046" y="2757"/>
                    </a:lnTo>
                    <a:moveTo>
                      <a:pt x="6046" y="2704"/>
                    </a:moveTo>
                    <a:lnTo>
                      <a:pt x="6046" y="2704"/>
                    </a:lnTo>
                    <a:lnTo>
                      <a:pt x="6046" y="2691"/>
                    </a:lnTo>
                    <a:moveTo>
                      <a:pt x="6046" y="2637"/>
                    </a:moveTo>
                    <a:lnTo>
                      <a:pt x="6046" y="2637"/>
                    </a:lnTo>
                    <a:lnTo>
                      <a:pt x="6046" y="2624"/>
                    </a:lnTo>
                    <a:moveTo>
                      <a:pt x="6046" y="2571"/>
                    </a:moveTo>
                    <a:lnTo>
                      <a:pt x="6046" y="2571"/>
                    </a:lnTo>
                    <a:lnTo>
                      <a:pt x="6046" y="2557"/>
                    </a:lnTo>
                    <a:moveTo>
                      <a:pt x="6046" y="2504"/>
                    </a:moveTo>
                    <a:lnTo>
                      <a:pt x="6046" y="2504"/>
                    </a:lnTo>
                    <a:lnTo>
                      <a:pt x="6046" y="2491"/>
                    </a:lnTo>
                    <a:moveTo>
                      <a:pt x="6046" y="2437"/>
                    </a:moveTo>
                    <a:lnTo>
                      <a:pt x="6046" y="2437"/>
                    </a:lnTo>
                    <a:lnTo>
                      <a:pt x="6046" y="2424"/>
                    </a:lnTo>
                    <a:moveTo>
                      <a:pt x="6046" y="2371"/>
                    </a:moveTo>
                    <a:lnTo>
                      <a:pt x="6046" y="2371"/>
                    </a:lnTo>
                    <a:lnTo>
                      <a:pt x="6046" y="2357"/>
                    </a:lnTo>
                    <a:moveTo>
                      <a:pt x="6046" y="2304"/>
                    </a:moveTo>
                    <a:lnTo>
                      <a:pt x="6046" y="2304"/>
                    </a:lnTo>
                    <a:lnTo>
                      <a:pt x="6046" y="2291"/>
                    </a:lnTo>
                    <a:moveTo>
                      <a:pt x="6046" y="2237"/>
                    </a:moveTo>
                    <a:lnTo>
                      <a:pt x="6046" y="2237"/>
                    </a:lnTo>
                    <a:lnTo>
                      <a:pt x="6046" y="2224"/>
                    </a:lnTo>
                    <a:moveTo>
                      <a:pt x="6046" y="2171"/>
                    </a:moveTo>
                    <a:lnTo>
                      <a:pt x="6046" y="2171"/>
                    </a:lnTo>
                    <a:lnTo>
                      <a:pt x="6046" y="2157"/>
                    </a:lnTo>
                    <a:moveTo>
                      <a:pt x="6046" y="2104"/>
                    </a:moveTo>
                    <a:lnTo>
                      <a:pt x="6046" y="2104"/>
                    </a:lnTo>
                    <a:lnTo>
                      <a:pt x="6046" y="2091"/>
                    </a:lnTo>
                    <a:moveTo>
                      <a:pt x="6046" y="2037"/>
                    </a:moveTo>
                    <a:lnTo>
                      <a:pt x="6046" y="2037"/>
                    </a:lnTo>
                    <a:lnTo>
                      <a:pt x="6046" y="2024"/>
                    </a:lnTo>
                    <a:moveTo>
                      <a:pt x="6046" y="1971"/>
                    </a:moveTo>
                    <a:lnTo>
                      <a:pt x="6046" y="1971"/>
                    </a:lnTo>
                    <a:lnTo>
                      <a:pt x="6046" y="1957"/>
                    </a:lnTo>
                    <a:moveTo>
                      <a:pt x="6046" y="1904"/>
                    </a:moveTo>
                    <a:lnTo>
                      <a:pt x="6046" y="1904"/>
                    </a:lnTo>
                    <a:lnTo>
                      <a:pt x="6046" y="1891"/>
                    </a:lnTo>
                    <a:moveTo>
                      <a:pt x="6046" y="1837"/>
                    </a:moveTo>
                    <a:lnTo>
                      <a:pt x="6046" y="1837"/>
                    </a:lnTo>
                    <a:lnTo>
                      <a:pt x="6046" y="1824"/>
                    </a:lnTo>
                    <a:moveTo>
                      <a:pt x="6046" y="1771"/>
                    </a:moveTo>
                    <a:lnTo>
                      <a:pt x="6046" y="1771"/>
                    </a:lnTo>
                    <a:lnTo>
                      <a:pt x="6046" y="1757"/>
                    </a:lnTo>
                    <a:moveTo>
                      <a:pt x="6046" y="1704"/>
                    </a:moveTo>
                    <a:lnTo>
                      <a:pt x="6046" y="1704"/>
                    </a:lnTo>
                    <a:lnTo>
                      <a:pt x="6046" y="1691"/>
                    </a:lnTo>
                    <a:moveTo>
                      <a:pt x="6046" y="1637"/>
                    </a:moveTo>
                    <a:lnTo>
                      <a:pt x="6046" y="1637"/>
                    </a:lnTo>
                    <a:lnTo>
                      <a:pt x="6046" y="1624"/>
                    </a:lnTo>
                    <a:moveTo>
                      <a:pt x="6046" y="1571"/>
                    </a:moveTo>
                    <a:lnTo>
                      <a:pt x="6046" y="1571"/>
                    </a:lnTo>
                    <a:lnTo>
                      <a:pt x="6046" y="1557"/>
                    </a:lnTo>
                    <a:moveTo>
                      <a:pt x="6046" y="1504"/>
                    </a:moveTo>
                    <a:lnTo>
                      <a:pt x="6046" y="1504"/>
                    </a:lnTo>
                    <a:lnTo>
                      <a:pt x="6046" y="1491"/>
                    </a:lnTo>
                    <a:moveTo>
                      <a:pt x="6046" y="1437"/>
                    </a:moveTo>
                    <a:lnTo>
                      <a:pt x="6046" y="1437"/>
                    </a:lnTo>
                    <a:lnTo>
                      <a:pt x="6046" y="1424"/>
                    </a:lnTo>
                    <a:moveTo>
                      <a:pt x="6046" y="1371"/>
                    </a:moveTo>
                    <a:lnTo>
                      <a:pt x="6046" y="1371"/>
                    </a:lnTo>
                    <a:lnTo>
                      <a:pt x="6046" y="1357"/>
                    </a:lnTo>
                    <a:moveTo>
                      <a:pt x="6046" y="1304"/>
                    </a:moveTo>
                    <a:lnTo>
                      <a:pt x="6046" y="1304"/>
                    </a:lnTo>
                    <a:lnTo>
                      <a:pt x="6046" y="1291"/>
                    </a:lnTo>
                    <a:moveTo>
                      <a:pt x="6046" y="1237"/>
                    </a:moveTo>
                    <a:lnTo>
                      <a:pt x="6046" y="1237"/>
                    </a:lnTo>
                    <a:lnTo>
                      <a:pt x="6046" y="1224"/>
                    </a:lnTo>
                    <a:moveTo>
                      <a:pt x="6046" y="1171"/>
                    </a:moveTo>
                    <a:lnTo>
                      <a:pt x="6046" y="1171"/>
                    </a:lnTo>
                    <a:lnTo>
                      <a:pt x="6046" y="1157"/>
                    </a:lnTo>
                    <a:moveTo>
                      <a:pt x="6046" y="1104"/>
                    </a:moveTo>
                    <a:lnTo>
                      <a:pt x="6046" y="1104"/>
                    </a:lnTo>
                    <a:lnTo>
                      <a:pt x="6046" y="1091"/>
                    </a:lnTo>
                    <a:moveTo>
                      <a:pt x="6046" y="1037"/>
                    </a:moveTo>
                    <a:lnTo>
                      <a:pt x="6046" y="1037"/>
                    </a:lnTo>
                    <a:lnTo>
                      <a:pt x="6046" y="1024"/>
                    </a:lnTo>
                    <a:moveTo>
                      <a:pt x="6046" y="971"/>
                    </a:moveTo>
                    <a:lnTo>
                      <a:pt x="6046" y="971"/>
                    </a:lnTo>
                    <a:lnTo>
                      <a:pt x="6046" y="957"/>
                    </a:lnTo>
                    <a:moveTo>
                      <a:pt x="6046" y="904"/>
                    </a:moveTo>
                    <a:lnTo>
                      <a:pt x="6046" y="904"/>
                    </a:lnTo>
                    <a:lnTo>
                      <a:pt x="6046" y="891"/>
                    </a:lnTo>
                    <a:moveTo>
                      <a:pt x="6046" y="837"/>
                    </a:moveTo>
                    <a:lnTo>
                      <a:pt x="6046" y="837"/>
                    </a:lnTo>
                    <a:lnTo>
                      <a:pt x="6046" y="824"/>
                    </a:lnTo>
                    <a:moveTo>
                      <a:pt x="6046" y="771"/>
                    </a:moveTo>
                    <a:lnTo>
                      <a:pt x="6046" y="771"/>
                    </a:lnTo>
                    <a:lnTo>
                      <a:pt x="6046" y="757"/>
                    </a:lnTo>
                    <a:moveTo>
                      <a:pt x="6046" y="704"/>
                    </a:moveTo>
                    <a:lnTo>
                      <a:pt x="6046" y="704"/>
                    </a:lnTo>
                    <a:lnTo>
                      <a:pt x="6046" y="691"/>
                    </a:lnTo>
                    <a:moveTo>
                      <a:pt x="6046" y="637"/>
                    </a:moveTo>
                    <a:lnTo>
                      <a:pt x="6046" y="637"/>
                    </a:lnTo>
                    <a:lnTo>
                      <a:pt x="6046" y="624"/>
                    </a:lnTo>
                    <a:moveTo>
                      <a:pt x="6046" y="571"/>
                    </a:moveTo>
                    <a:lnTo>
                      <a:pt x="6046" y="571"/>
                    </a:lnTo>
                    <a:lnTo>
                      <a:pt x="6046" y="557"/>
                    </a:lnTo>
                    <a:moveTo>
                      <a:pt x="6046" y="504"/>
                    </a:moveTo>
                    <a:lnTo>
                      <a:pt x="6046" y="504"/>
                    </a:lnTo>
                    <a:lnTo>
                      <a:pt x="6046" y="491"/>
                    </a:lnTo>
                    <a:moveTo>
                      <a:pt x="6046" y="437"/>
                    </a:moveTo>
                    <a:lnTo>
                      <a:pt x="6046" y="437"/>
                    </a:lnTo>
                    <a:lnTo>
                      <a:pt x="6046" y="424"/>
                    </a:lnTo>
                    <a:moveTo>
                      <a:pt x="6046" y="371"/>
                    </a:moveTo>
                    <a:lnTo>
                      <a:pt x="6046" y="371"/>
                    </a:lnTo>
                    <a:lnTo>
                      <a:pt x="6046" y="357"/>
                    </a:lnTo>
                    <a:moveTo>
                      <a:pt x="6046" y="304"/>
                    </a:moveTo>
                    <a:lnTo>
                      <a:pt x="6046" y="304"/>
                    </a:lnTo>
                    <a:lnTo>
                      <a:pt x="6046" y="291"/>
                    </a:lnTo>
                    <a:moveTo>
                      <a:pt x="6046" y="237"/>
                    </a:moveTo>
                    <a:lnTo>
                      <a:pt x="6046" y="237"/>
                    </a:lnTo>
                    <a:lnTo>
                      <a:pt x="6046" y="224"/>
                    </a:lnTo>
                    <a:moveTo>
                      <a:pt x="6046" y="171"/>
                    </a:moveTo>
                    <a:lnTo>
                      <a:pt x="6046" y="171"/>
                    </a:lnTo>
                    <a:lnTo>
                      <a:pt x="6046" y="157"/>
                    </a:lnTo>
                    <a:moveTo>
                      <a:pt x="6046" y="104"/>
                    </a:moveTo>
                    <a:lnTo>
                      <a:pt x="6046" y="104"/>
                    </a:lnTo>
                    <a:lnTo>
                      <a:pt x="6046" y="91"/>
                    </a:lnTo>
                    <a:moveTo>
                      <a:pt x="6046" y="37"/>
                    </a:moveTo>
                    <a:lnTo>
                      <a:pt x="6046" y="37"/>
                    </a:lnTo>
                    <a:lnTo>
                      <a:pt x="6046" y="24"/>
                    </a:lnTo>
                    <a:moveTo>
                      <a:pt x="6308" y="5104"/>
                    </a:moveTo>
                    <a:lnTo>
                      <a:pt x="6308" y="5104"/>
                    </a:lnTo>
                    <a:lnTo>
                      <a:pt x="6308" y="5091"/>
                    </a:lnTo>
                    <a:moveTo>
                      <a:pt x="6308" y="5037"/>
                    </a:moveTo>
                    <a:lnTo>
                      <a:pt x="6308" y="5037"/>
                    </a:lnTo>
                    <a:lnTo>
                      <a:pt x="6308" y="5024"/>
                    </a:lnTo>
                    <a:moveTo>
                      <a:pt x="6308" y="4971"/>
                    </a:moveTo>
                    <a:lnTo>
                      <a:pt x="6308" y="4971"/>
                    </a:lnTo>
                    <a:lnTo>
                      <a:pt x="6308" y="4957"/>
                    </a:lnTo>
                    <a:moveTo>
                      <a:pt x="6308" y="4904"/>
                    </a:moveTo>
                    <a:lnTo>
                      <a:pt x="6308" y="4904"/>
                    </a:lnTo>
                    <a:lnTo>
                      <a:pt x="6308" y="4891"/>
                    </a:lnTo>
                    <a:moveTo>
                      <a:pt x="6308" y="4837"/>
                    </a:moveTo>
                    <a:lnTo>
                      <a:pt x="6308" y="4837"/>
                    </a:lnTo>
                    <a:lnTo>
                      <a:pt x="6308" y="4824"/>
                    </a:lnTo>
                    <a:moveTo>
                      <a:pt x="6308" y="4771"/>
                    </a:moveTo>
                    <a:lnTo>
                      <a:pt x="6308" y="4771"/>
                    </a:lnTo>
                    <a:lnTo>
                      <a:pt x="6308" y="4757"/>
                    </a:lnTo>
                    <a:moveTo>
                      <a:pt x="6308" y="4704"/>
                    </a:moveTo>
                    <a:lnTo>
                      <a:pt x="6308" y="4704"/>
                    </a:lnTo>
                    <a:lnTo>
                      <a:pt x="6308" y="4691"/>
                    </a:lnTo>
                    <a:moveTo>
                      <a:pt x="6308" y="4637"/>
                    </a:moveTo>
                    <a:lnTo>
                      <a:pt x="6308" y="4637"/>
                    </a:lnTo>
                    <a:lnTo>
                      <a:pt x="6308" y="4624"/>
                    </a:lnTo>
                    <a:moveTo>
                      <a:pt x="6308" y="4571"/>
                    </a:moveTo>
                    <a:lnTo>
                      <a:pt x="6308" y="4571"/>
                    </a:lnTo>
                    <a:lnTo>
                      <a:pt x="6308" y="4557"/>
                    </a:lnTo>
                    <a:moveTo>
                      <a:pt x="6308" y="4504"/>
                    </a:moveTo>
                    <a:lnTo>
                      <a:pt x="6308" y="4504"/>
                    </a:lnTo>
                    <a:lnTo>
                      <a:pt x="6308" y="4491"/>
                    </a:lnTo>
                    <a:moveTo>
                      <a:pt x="6308" y="4437"/>
                    </a:moveTo>
                    <a:lnTo>
                      <a:pt x="6308" y="4437"/>
                    </a:lnTo>
                    <a:lnTo>
                      <a:pt x="6308" y="4424"/>
                    </a:lnTo>
                    <a:moveTo>
                      <a:pt x="6308" y="4371"/>
                    </a:moveTo>
                    <a:lnTo>
                      <a:pt x="6308" y="4371"/>
                    </a:lnTo>
                    <a:lnTo>
                      <a:pt x="6308" y="4357"/>
                    </a:lnTo>
                    <a:moveTo>
                      <a:pt x="6308" y="4304"/>
                    </a:moveTo>
                    <a:lnTo>
                      <a:pt x="6308" y="4304"/>
                    </a:lnTo>
                    <a:lnTo>
                      <a:pt x="6308" y="4291"/>
                    </a:lnTo>
                    <a:moveTo>
                      <a:pt x="6308" y="4237"/>
                    </a:moveTo>
                    <a:lnTo>
                      <a:pt x="6308" y="4237"/>
                    </a:lnTo>
                    <a:lnTo>
                      <a:pt x="6308" y="4224"/>
                    </a:lnTo>
                    <a:moveTo>
                      <a:pt x="6308" y="4171"/>
                    </a:moveTo>
                    <a:lnTo>
                      <a:pt x="6308" y="4171"/>
                    </a:lnTo>
                    <a:lnTo>
                      <a:pt x="6308" y="4157"/>
                    </a:lnTo>
                    <a:moveTo>
                      <a:pt x="6308" y="4104"/>
                    </a:moveTo>
                    <a:lnTo>
                      <a:pt x="6308" y="4104"/>
                    </a:lnTo>
                    <a:lnTo>
                      <a:pt x="6308" y="4091"/>
                    </a:lnTo>
                    <a:moveTo>
                      <a:pt x="6308" y="4037"/>
                    </a:moveTo>
                    <a:lnTo>
                      <a:pt x="6308" y="4037"/>
                    </a:lnTo>
                    <a:lnTo>
                      <a:pt x="6308" y="4024"/>
                    </a:lnTo>
                    <a:moveTo>
                      <a:pt x="6308" y="3971"/>
                    </a:moveTo>
                    <a:lnTo>
                      <a:pt x="6308" y="3971"/>
                    </a:lnTo>
                    <a:lnTo>
                      <a:pt x="6308" y="3957"/>
                    </a:lnTo>
                    <a:moveTo>
                      <a:pt x="6308" y="3904"/>
                    </a:moveTo>
                    <a:lnTo>
                      <a:pt x="6308" y="3904"/>
                    </a:lnTo>
                    <a:lnTo>
                      <a:pt x="6308" y="3891"/>
                    </a:lnTo>
                    <a:moveTo>
                      <a:pt x="6308" y="3837"/>
                    </a:moveTo>
                    <a:lnTo>
                      <a:pt x="6308" y="3837"/>
                    </a:lnTo>
                    <a:lnTo>
                      <a:pt x="6308" y="3824"/>
                    </a:lnTo>
                    <a:moveTo>
                      <a:pt x="6308" y="3771"/>
                    </a:moveTo>
                    <a:lnTo>
                      <a:pt x="6308" y="3771"/>
                    </a:lnTo>
                    <a:lnTo>
                      <a:pt x="6308" y="3757"/>
                    </a:lnTo>
                    <a:moveTo>
                      <a:pt x="6308" y="3704"/>
                    </a:moveTo>
                    <a:lnTo>
                      <a:pt x="6308" y="3704"/>
                    </a:lnTo>
                    <a:lnTo>
                      <a:pt x="6308" y="3691"/>
                    </a:lnTo>
                    <a:moveTo>
                      <a:pt x="6308" y="3637"/>
                    </a:moveTo>
                    <a:lnTo>
                      <a:pt x="6308" y="3637"/>
                    </a:lnTo>
                    <a:lnTo>
                      <a:pt x="6308" y="3624"/>
                    </a:lnTo>
                    <a:moveTo>
                      <a:pt x="6308" y="3571"/>
                    </a:moveTo>
                    <a:lnTo>
                      <a:pt x="6308" y="3571"/>
                    </a:lnTo>
                    <a:lnTo>
                      <a:pt x="6308" y="3557"/>
                    </a:lnTo>
                    <a:moveTo>
                      <a:pt x="6308" y="3504"/>
                    </a:moveTo>
                    <a:lnTo>
                      <a:pt x="6308" y="3504"/>
                    </a:lnTo>
                    <a:lnTo>
                      <a:pt x="6308" y="3491"/>
                    </a:lnTo>
                    <a:moveTo>
                      <a:pt x="6308" y="3437"/>
                    </a:moveTo>
                    <a:lnTo>
                      <a:pt x="6308" y="3437"/>
                    </a:lnTo>
                    <a:lnTo>
                      <a:pt x="6308" y="3424"/>
                    </a:lnTo>
                    <a:moveTo>
                      <a:pt x="6308" y="3371"/>
                    </a:moveTo>
                    <a:lnTo>
                      <a:pt x="6308" y="3371"/>
                    </a:lnTo>
                    <a:lnTo>
                      <a:pt x="6308" y="3357"/>
                    </a:lnTo>
                    <a:moveTo>
                      <a:pt x="6308" y="3304"/>
                    </a:moveTo>
                    <a:lnTo>
                      <a:pt x="6308" y="3304"/>
                    </a:lnTo>
                    <a:lnTo>
                      <a:pt x="6308" y="3291"/>
                    </a:lnTo>
                    <a:moveTo>
                      <a:pt x="6308" y="3237"/>
                    </a:moveTo>
                    <a:lnTo>
                      <a:pt x="6308" y="3237"/>
                    </a:lnTo>
                    <a:lnTo>
                      <a:pt x="6308" y="3224"/>
                    </a:lnTo>
                    <a:moveTo>
                      <a:pt x="6308" y="3171"/>
                    </a:moveTo>
                    <a:lnTo>
                      <a:pt x="6308" y="3171"/>
                    </a:lnTo>
                    <a:lnTo>
                      <a:pt x="6308" y="3157"/>
                    </a:lnTo>
                    <a:moveTo>
                      <a:pt x="6308" y="3104"/>
                    </a:moveTo>
                    <a:lnTo>
                      <a:pt x="6308" y="3104"/>
                    </a:lnTo>
                    <a:lnTo>
                      <a:pt x="6308" y="3091"/>
                    </a:lnTo>
                    <a:moveTo>
                      <a:pt x="6308" y="3037"/>
                    </a:moveTo>
                    <a:lnTo>
                      <a:pt x="6308" y="3037"/>
                    </a:lnTo>
                    <a:lnTo>
                      <a:pt x="6308" y="3024"/>
                    </a:lnTo>
                    <a:moveTo>
                      <a:pt x="6308" y="2971"/>
                    </a:moveTo>
                    <a:lnTo>
                      <a:pt x="6308" y="2971"/>
                    </a:lnTo>
                    <a:lnTo>
                      <a:pt x="6308" y="2957"/>
                    </a:lnTo>
                    <a:moveTo>
                      <a:pt x="6308" y="2904"/>
                    </a:moveTo>
                    <a:lnTo>
                      <a:pt x="6308" y="2904"/>
                    </a:lnTo>
                    <a:lnTo>
                      <a:pt x="6308" y="2891"/>
                    </a:lnTo>
                    <a:moveTo>
                      <a:pt x="6308" y="2837"/>
                    </a:moveTo>
                    <a:lnTo>
                      <a:pt x="6308" y="2837"/>
                    </a:lnTo>
                    <a:lnTo>
                      <a:pt x="6308" y="2824"/>
                    </a:lnTo>
                    <a:moveTo>
                      <a:pt x="6308" y="2771"/>
                    </a:moveTo>
                    <a:lnTo>
                      <a:pt x="6308" y="2771"/>
                    </a:lnTo>
                    <a:lnTo>
                      <a:pt x="6308" y="2757"/>
                    </a:lnTo>
                    <a:moveTo>
                      <a:pt x="6308" y="2704"/>
                    </a:moveTo>
                    <a:lnTo>
                      <a:pt x="6308" y="2704"/>
                    </a:lnTo>
                    <a:lnTo>
                      <a:pt x="6308" y="2691"/>
                    </a:lnTo>
                    <a:moveTo>
                      <a:pt x="6308" y="2637"/>
                    </a:moveTo>
                    <a:lnTo>
                      <a:pt x="6308" y="2637"/>
                    </a:lnTo>
                    <a:lnTo>
                      <a:pt x="6308" y="2624"/>
                    </a:lnTo>
                    <a:moveTo>
                      <a:pt x="6308" y="2571"/>
                    </a:moveTo>
                    <a:lnTo>
                      <a:pt x="6308" y="2571"/>
                    </a:lnTo>
                    <a:lnTo>
                      <a:pt x="6308" y="2557"/>
                    </a:lnTo>
                    <a:moveTo>
                      <a:pt x="6308" y="2504"/>
                    </a:moveTo>
                    <a:lnTo>
                      <a:pt x="6308" y="2504"/>
                    </a:lnTo>
                    <a:lnTo>
                      <a:pt x="6308" y="2491"/>
                    </a:lnTo>
                    <a:moveTo>
                      <a:pt x="6308" y="2437"/>
                    </a:moveTo>
                    <a:lnTo>
                      <a:pt x="6308" y="2437"/>
                    </a:lnTo>
                    <a:lnTo>
                      <a:pt x="6308" y="2424"/>
                    </a:lnTo>
                    <a:moveTo>
                      <a:pt x="6308" y="2371"/>
                    </a:moveTo>
                    <a:lnTo>
                      <a:pt x="6308" y="2371"/>
                    </a:lnTo>
                    <a:lnTo>
                      <a:pt x="6308" y="2357"/>
                    </a:lnTo>
                    <a:moveTo>
                      <a:pt x="6308" y="2304"/>
                    </a:moveTo>
                    <a:lnTo>
                      <a:pt x="6308" y="2304"/>
                    </a:lnTo>
                    <a:lnTo>
                      <a:pt x="6308" y="2291"/>
                    </a:lnTo>
                    <a:moveTo>
                      <a:pt x="6308" y="2237"/>
                    </a:moveTo>
                    <a:lnTo>
                      <a:pt x="6308" y="2237"/>
                    </a:lnTo>
                    <a:lnTo>
                      <a:pt x="6308" y="2224"/>
                    </a:lnTo>
                    <a:moveTo>
                      <a:pt x="6308" y="2171"/>
                    </a:moveTo>
                    <a:lnTo>
                      <a:pt x="6308" y="2171"/>
                    </a:lnTo>
                    <a:lnTo>
                      <a:pt x="6308" y="2157"/>
                    </a:lnTo>
                    <a:moveTo>
                      <a:pt x="6308" y="2104"/>
                    </a:moveTo>
                    <a:lnTo>
                      <a:pt x="6308" y="2104"/>
                    </a:lnTo>
                    <a:lnTo>
                      <a:pt x="6308" y="2091"/>
                    </a:lnTo>
                    <a:moveTo>
                      <a:pt x="6308" y="2037"/>
                    </a:moveTo>
                    <a:lnTo>
                      <a:pt x="6308" y="2037"/>
                    </a:lnTo>
                    <a:lnTo>
                      <a:pt x="6308" y="2024"/>
                    </a:lnTo>
                    <a:moveTo>
                      <a:pt x="6308" y="1971"/>
                    </a:moveTo>
                    <a:lnTo>
                      <a:pt x="6308" y="1971"/>
                    </a:lnTo>
                    <a:lnTo>
                      <a:pt x="6308" y="1957"/>
                    </a:lnTo>
                    <a:moveTo>
                      <a:pt x="6308" y="1904"/>
                    </a:moveTo>
                    <a:lnTo>
                      <a:pt x="6308" y="1904"/>
                    </a:lnTo>
                    <a:lnTo>
                      <a:pt x="6308" y="1891"/>
                    </a:lnTo>
                    <a:moveTo>
                      <a:pt x="6308" y="1837"/>
                    </a:moveTo>
                    <a:lnTo>
                      <a:pt x="6308" y="1837"/>
                    </a:lnTo>
                    <a:lnTo>
                      <a:pt x="6308" y="1824"/>
                    </a:lnTo>
                    <a:moveTo>
                      <a:pt x="6308" y="1771"/>
                    </a:moveTo>
                    <a:lnTo>
                      <a:pt x="6308" y="1771"/>
                    </a:lnTo>
                    <a:lnTo>
                      <a:pt x="6308" y="1757"/>
                    </a:lnTo>
                    <a:moveTo>
                      <a:pt x="6308" y="1704"/>
                    </a:moveTo>
                    <a:lnTo>
                      <a:pt x="6308" y="1704"/>
                    </a:lnTo>
                    <a:lnTo>
                      <a:pt x="6308" y="1691"/>
                    </a:lnTo>
                    <a:moveTo>
                      <a:pt x="6308" y="1637"/>
                    </a:moveTo>
                    <a:lnTo>
                      <a:pt x="6308" y="1637"/>
                    </a:lnTo>
                    <a:lnTo>
                      <a:pt x="6308" y="1624"/>
                    </a:lnTo>
                    <a:moveTo>
                      <a:pt x="6308" y="1571"/>
                    </a:moveTo>
                    <a:lnTo>
                      <a:pt x="6308" y="1571"/>
                    </a:lnTo>
                    <a:lnTo>
                      <a:pt x="6308" y="1557"/>
                    </a:lnTo>
                    <a:moveTo>
                      <a:pt x="6308" y="1504"/>
                    </a:moveTo>
                    <a:lnTo>
                      <a:pt x="6308" y="1504"/>
                    </a:lnTo>
                    <a:lnTo>
                      <a:pt x="6308" y="1491"/>
                    </a:lnTo>
                    <a:moveTo>
                      <a:pt x="6308" y="1437"/>
                    </a:moveTo>
                    <a:lnTo>
                      <a:pt x="6308" y="1437"/>
                    </a:lnTo>
                    <a:lnTo>
                      <a:pt x="6308" y="1424"/>
                    </a:lnTo>
                    <a:moveTo>
                      <a:pt x="6308" y="1371"/>
                    </a:moveTo>
                    <a:lnTo>
                      <a:pt x="6308" y="1371"/>
                    </a:lnTo>
                    <a:lnTo>
                      <a:pt x="6308" y="1357"/>
                    </a:lnTo>
                    <a:moveTo>
                      <a:pt x="6308" y="1304"/>
                    </a:moveTo>
                    <a:lnTo>
                      <a:pt x="6308" y="1304"/>
                    </a:lnTo>
                    <a:lnTo>
                      <a:pt x="6308" y="1291"/>
                    </a:lnTo>
                    <a:moveTo>
                      <a:pt x="6308" y="1237"/>
                    </a:moveTo>
                    <a:lnTo>
                      <a:pt x="6308" y="1237"/>
                    </a:lnTo>
                    <a:lnTo>
                      <a:pt x="6308" y="1224"/>
                    </a:lnTo>
                    <a:moveTo>
                      <a:pt x="6308" y="1171"/>
                    </a:moveTo>
                    <a:lnTo>
                      <a:pt x="6308" y="1171"/>
                    </a:lnTo>
                    <a:lnTo>
                      <a:pt x="6308" y="1157"/>
                    </a:lnTo>
                    <a:moveTo>
                      <a:pt x="6308" y="1104"/>
                    </a:moveTo>
                    <a:lnTo>
                      <a:pt x="6308" y="1104"/>
                    </a:lnTo>
                    <a:lnTo>
                      <a:pt x="6308" y="1091"/>
                    </a:lnTo>
                    <a:moveTo>
                      <a:pt x="6308" y="1037"/>
                    </a:moveTo>
                    <a:lnTo>
                      <a:pt x="6308" y="1037"/>
                    </a:lnTo>
                    <a:lnTo>
                      <a:pt x="6308" y="1024"/>
                    </a:lnTo>
                    <a:moveTo>
                      <a:pt x="6308" y="971"/>
                    </a:moveTo>
                    <a:lnTo>
                      <a:pt x="6308" y="971"/>
                    </a:lnTo>
                    <a:lnTo>
                      <a:pt x="6308" y="957"/>
                    </a:lnTo>
                    <a:moveTo>
                      <a:pt x="6308" y="904"/>
                    </a:moveTo>
                    <a:lnTo>
                      <a:pt x="6308" y="904"/>
                    </a:lnTo>
                    <a:lnTo>
                      <a:pt x="6308" y="891"/>
                    </a:lnTo>
                    <a:moveTo>
                      <a:pt x="6308" y="837"/>
                    </a:moveTo>
                    <a:lnTo>
                      <a:pt x="6308" y="837"/>
                    </a:lnTo>
                    <a:lnTo>
                      <a:pt x="6308" y="824"/>
                    </a:lnTo>
                    <a:moveTo>
                      <a:pt x="6308" y="771"/>
                    </a:moveTo>
                    <a:lnTo>
                      <a:pt x="6308" y="771"/>
                    </a:lnTo>
                    <a:lnTo>
                      <a:pt x="6308" y="757"/>
                    </a:lnTo>
                    <a:moveTo>
                      <a:pt x="6308" y="704"/>
                    </a:moveTo>
                    <a:lnTo>
                      <a:pt x="6308" y="704"/>
                    </a:lnTo>
                    <a:lnTo>
                      <a:pt x="6308" y="691"/>
                    </a:lnTo>
                    <a:moveTo>
                      <a:pt x="6308" y="637"/>
                    </a:moveTo>
                    <a:lnTo>
                      <a:pt x="6308" y="637"/>
                    </a:lnTo>
                    <a:lnTo>
                      <a:pt x="6308" y="624"/>
                    </a:lnTo>
                    <a:moveTo>
                      <a:pt x="6308" y="571"/>
                    </a:moveTo>
                    <a:lnTo>
                      <a:pt x="6308" y="571"/>
                    </a:lnTo>
                    <a:lnTo>
                      <a:pt x="6308" y="557"/>
                    </a:lnTo>
                    <a:moveTo>
                      <a:pt x="6308" y="504"/>
                    </a:moveTo>
                    <a:lnTo>
                      <a:pt x="6308" y="504"/>
                    </a:lnTo>
                    <a:lnTo>
                      <a:pt x="6308" y="491"/>
                    </a:lnTo>
                    <a:moveTo>
                      <a:pt x="6308" y="437"/>
                    </a:moveTo>
                    <a:lnTo>
                      <a:pt x="6308" y="437"/>
                    </a:lnTo>
                    <a:lnTo>
                      <a:pt x="6308" y="424"/>
                    </a:lnTo>
                    <a:moveTo>
                      <a:pt x="6308" y="371"/>
                    </a:moveTo>
                    <a:lnTo>
                      <a:pt x="6308" y="371"/>
                    </a:lnTo>
                    <a:lnTo>
                      <a:pt x="6308" y="357"/>
                    </a:lnTo>
                    <a:moveTo>
                      <a:pt x="6308" y="304"/>
                    </a:moveTo>
                    <a:lnTo>
                      <a:pt x="6308" y="304"/>
                    </a:lnTo>
                    <a:lnTo>
                      <a:pt x="6308" y="291"/>
                    </a:lnTo>
                    <a:moveTo>
                      <a:pt x="6308" y="237"/>
                    </a:moveTo>
                    <a:lnTo>
                      <a:pt x="6308" y="237"/>
                    </a:lnTo>
                    <a:lnTo>
                      <a:pt x="6308" y="224"/>
                    </a:lnTo>
                    <a:moveTo>
                      <a:pt x="6308" y="171"/>
                    </a:moveTo>
                    <a:lnTo>
                      <a:pt x="6308" y="171"/>
                    </a:lnTo>
                    <a:lnTo>
                      <a:pt x="6308" y="157"/>
                    </a:lnTo>
                    <a:moveTo>
                      <a:pt x="6308" y="104"/>
                    </a:moveTo>
                    <a:lnTo>
                      <a:pt x="6308" y="104"/>
                    </a:lnTo>
                    <a:lnTo>
                      <a:pt x="6308" y="91"/>
                    </a:lnTo>
                    <a:moveTo>
                      <a:pt x="6308" y="37"/>
                    </a:moveTo>
                    <a:lnTo>
                      <a:pt x="6308" y="37"/>
                    </a:lnTo>
                    <a:lnTo>
                      <a:pt x="6308" y="24"/>
                    </a:lnTo>
                    <a:moveTo>
                      <a:pt x="6572" y="5104"/>
                    </a:moveTo>
                    <a:lnTo>
                      <a:pt x="6572" y="5104"/>
                    </a:lnTo>
                    <a:lnTo>
                      <a:pt x="6572" y="5091"/>
                    </a:lnTo>
                    <a:moveTo>
                      <a:pt x="6572" y="5037"/>
                    </a:moveTo>
                    <a:lnTo>
                      <a:pt x="6572" y="5037"/>
                    </a:lnTo>
                    <a:lnTo>
                      <a:pt x="6572" y="5024"/>
                    </a:lnTo>
                    <a:moveTo>
                      <a:pt x="6572" y="4971"/>
                    </a:moveTo>
                    <a:lnTo>
                      <a:pt x="6572" y="4971"/>
                    </a:lnTo>
                    <a:lnTo>
                      <a:pt x="6572" y="4957"/>
                    </a:lnTo>
                    <a:moveTo>
                      <a:pt x="6572" y="4904"/>
                    </a:moveTo>
                    <a:lnTo>
                      <a:pt x="6572" y="4904"/>
                    </a:lnTo>
                    <a:lnTo>
                      <a:pt x="6572" y="4891"/>
                    </a:lnTo>
                    <a:moveTo>
                      <a:pt x="6572" y="4837"/>
                    </a:moveTo>
                    <a:lnTo>
                      <a:pt x="6572" y="4837"/>
                    </a:lnTo>
                    <a:lnTo>
                      <a:pt x="6572" y="4824"/>
                    </a:lnTo>
                    <a:moveTo>
                      <a:pt x="6572" y="4771"/>
                    </a:moveTo>
                    <a:lnTo>
                      <a:pt x="6572" y="4771"/>
                    </a:lnTo>
                    <a:lnTo>
                      <a:pt x="6572" y="4757"/>
                    </a:lnTo>
                    <a:moveTo>
                      <a:pt x="6572" y="4704"/>
                    </a:moveTo>
                    <a:lnTo>
                      <a:pt x="6572" y="4704"/>
                    </a:lnTo>
                    <a:lnTo>
                      <a:pt x="6572" y="4691"/>
                    </a:lnTo>
                    <a:moveTo>
                      <a:pt x="6572" y="4637"/>
                    </a:moveTo>
                    <a:lnTo>
                      <a:pt x="6572" y="4637"/>
                    </a:lnTo>
                    <a:lnTo>
                      <a:pt x="6572" y="4624"/>
                    </a:lnTo>
                    <a:moveTo>
                      <a:pt x="6572" y="4571"/>
                    </a:moveTo>
                    <a:lnTo>
                      <a:pt x="6572" y="4571"/>
                    </a:lnTo>
                    <a:lnTo>
                      <a:pt x="6572" y="4557"/>
                    </a:lnTo>
                    <a:moveTo>
                      <a:pt x="6572" y="4504"/>
                    </a:moveTo>
                    <a:lnTo>
                      <a:pt x="6572" y="4504"/>
                    </a:lnTo>
                    <a:lnTo>
                      <a:pt x="6572" y="4491"/>
                    </a:lnTo>
                    <a:moveTo>
                      <a:pt x="6572" y="4437"/>
                    </a:moveTo>
                    <a:lnTo>
                      <a:pt x="6572" y="4437"/>
                    </a:lnTo>
                    <a:lnTo>
                      <a:pt x="6572" y="4424"/>
                    </a:lnTo>
                    <a:moveTo>
                      <a:pt x="6572" y="4371"/>
                    </a:moveTo>
                    <a:lnTo>
                      <a:pt x="6572" y="4371"/>
                    </a:lnTo>
                    <a:lnTo>
                      <a:pt x="6572" y="4357"/>
                    </a:lnTo>
                    <a:moveTo>
                      <a:pt x="6572" y="4304"/>
                    </a:moveTo>
                    <a:lnTo>
                      <a:pt x="6572" y="4304"/>
                    </a:lnTo>
                    <a:lnTo>
                      <a:pt x="6572" y="4291"/>
                    </a:lnTo>
                    <a:moveTo>
                      <a:pt x="6572" y="4237"/>
                    </a:moveTo>
                    <a:lnTo>
                      <a:pt x="6572" y="4237"/>
                    </a:lnTo>
                    <a:lnTo>
                      <a:pt x="6572" y="4224"/>
                    </a:lnTo>
                    <a:moveTo>
                      <a:pt x="6572" y="4171"/>
                    </a:moveTo>
                    <a:lnTo>
                      <a:pt x="6572" y="4171"/>
                    </a:lnTo>
                    <a:lnTo>
                      <a:pt x="6572" y="4157"/>
                    </a:lnTo>
                    <a:moveTo>
                      <a:pt x="6572" y="4104"/>
                    </a:moveTo>
                    <a:lnTo>
                      <a:pt x="6572" y="4104"/>
                    </a:lnTo>
                    <a:lnTo>
                      <a:pt x="6572" y="4091"/>
                    </a:lnTo>
                    <a:moveTo>
                      <a:pt x="6572" y="4037"/>
                    </a:moveTo>
                    <a:lnTo>
                      <a:pt x="6572" y="4037"/>
                    </a:lnTo>
                    <a:lnTo>
                      <a:pt x="6572" y="4024"/>
                    </a:lnTo>
                    <a:moveTo>
                      <a:pt x="6572" y="3971"/>
                    </a:moveTo>
                    <a:lnTo>
                      <a:pt x="6572" y="3971"/>
                    </a:lnTo>
                    <a:lnTo>
                      <a:pt x="6572" y="3957"/>
                    </a:lnTo>
                    <a:moveTo>
                      <a:pt x="6572" y="3904"/>
                    </a:moveTo>
                    <a:lnTo>
                      <a:pt x="6572" y="3904"/>
                    </a:lnTo>
                    <a:lnTo>
                      <a:pt x="6572" y="3891"/>
                    </a:lnTo>
                    <a:moveTo>
                      <a:pt x="6572" y="3837"/>
                    </a:moveTo>
                    <a:lnTo>
                      <a:pt x="6572" y="3837"/>
                    </a:lnTo>
                    <a:lnTo>
                      <a:pt x="6572" y="3824"/>
                    </a:lnTo>
                    <a:moveTo>
                      <a:pt x="6572" y="3771"/>
                    </a:moveTo>
                    <a:lnTo>
                      <a:pt x="6572" y="3771"/>
                    </a:lnTo>
                    <a:lnTo>
                      <a:pt x="6572" y="3757"/>
                    </a:lnTo>
                    <a:moveTo>
                      <a:pt x="6572" y="3704"/>
                    </a:moveTo>
                    <a:lnTo>
                      <a:pt x="6572" y="3704"/>
                    </a:lnTo>
                    <a:lnTo>
                      <a:pt x="6572" y="3691"/>
                    </a:lnTo>
                    <a:moveTo>
                      <a:pt x="6572" y="3637"/>
                    </a:moveTo>
                    <a:lnTo>
                      <a:pt x="6572" y="3637"/>
                    </a:lnTo>
                    <a:lnTo>
                      <a:pt x="6572" y="3624"/>
                    </a:lnTo>
                    <a:moveTo>
                      <a:pt x="6572" y="3571"/>
                    </a:moveTo>
                    <a:lnTo>
                      <a:pt x="6572" y="3571"/>
                    </a:lnTo>
                    <a:lnTo>
                      <a:pt x="6572" y="3557"/>
                    </a:lnTo>
                    <a:moveTo>
                      <a:pt x="6572" y="3504"/>
                    </a:moveTo>
                    <a:lnTo>
                      <a:pt x="6572" y="3504"/>
                    </a:lnTo>
                    <a:lnTo>
                      <a:pt x="6572" y="3491"/>
                    </a:lnTo>
                    <a:moveTo>
                      <a:pt x="6572" y="3437"/>
                    </a:moveTo>
                    <a:lnTo>
                      <a:pt x="6572" y="3437"/>
                    </a:lnTo>
                    <a:lnTo>
                      <a:pt x="6572" y="3424"/>
                    </a:lnTo>
                    <a:moveTo>
                      <a:pt x="6572" y="3371"/>
                    </a:moveTo>
                    <a:lnTo>
                      <a:pt x="6572" y="3371"/>
                    </a:lnTo>
                    <a:lnTo>
                      <a:pt x="6572" y="3357"/>
                    </a:lnTo>
                    <a:moveTo>
                      <a:pt x="6572" y="3304"/>
                    </a:moveTo>
                    <a:lnTo>
                      <a:pt x="6572" y="3304"/>
                    </a:lnTo>
                    <a:lnTo>
                      <a:pt x="6572" y="3291"/>
                    </a:lnTo>
                    <a:moveTo>
                      <a:pt x="6572" y="3237"/>
                    </a:moveTo>
                    <a:lnTo>
                      <a:pt x="6572" y="3237"/>
                    </a:lnTo>
                    <a:lnTo>
                      <a:pt x="6572" y="3224"/>
                    </a:lnTo>
                    <a:moveTo>
                      <a:pt x="6572" y="3171"/>
                    </a:moveTo>
                    <a:lnTo>
                      <a:pt x="6572" y="3171"/>
                    </a:lnTo>
                    <a:lnTo>
                      <a:pt x="6572" y="3157"/>
                    </a:lnTo>
                    <a:moveTo>
                      <a:pt x="6572" y="3104"/>
                    </a:moveTo>
                    <a:lnTo>
                      <a:pt x="6572" y="3104"/>
                    </a:lnTo>
                    <a:lnTo>
                      <a:pt x="6572" y="3091"/>
                    </a:lnTo>
                    <a:moveTo>
                      <a:pt x="6572" y="3037"/>
                    </a:moveTo>
                    <a:lnTo>
                      <a:pt x="6572" y="3037"/>
                    </a:lnTo>
                    <a:lnTo>
                      <a:pt x="6572" y="3024"/>
                    </a:lnTo>
                    <a:moveTo>
                      <a:pt x="6572" y="2971"/>
                    </a:moveTo>
                    <a:lnTo>
                      <a:pt x="6572" y="2971"/>
                    </a:lnTo>
                    <a:lnTo>
                      <a:pt x="6572" y="2957"/>
                    </a:lnTo>
                    <a:moveTo>
                      <a:pt x="6572" y="2904"/>
                    </a:moveTo>
                    <a:lnTo>
                      <a:pt x="6572" y="2904"/>
                    </a:lnTo>
                    <a:lnTo>
                      <a:pt x="6572" y="2891"/>
                    </a:lnTo>
                    <a:moveTo>
                      <a:pt x="6572" y="2837"/>
                    </a:moveTo>
                    <a:lnTo>
                      <a:pt x="6572" y="2837"/>
                    </a:lnTo>
                    <a:lnTo>
                      <a:pt x="6572" y="2824"/>
                    </a:lnTo>
                    <a:moveTo>
                      <a:pt x="6572" y="2771"/>
                    </a:moveTo>
                    <a:lnTo>
                      <a:pt x="6572" y="2771"/>
                    </a:lnTo>
                    <a:lnTo>
                      <a:pt x="6572" y="2757"/>
                    </a:lnTo>
                    <a:moveTo>
                      <a:pt x="6572" y="2704"/>
                    </a:moveTo>
                    <a:lnTo>
                      <a:pt x="6572" y="2704"/>
                    </a:lnTo>
                    <a:lnTo>
                      <a:pt x="6572" y="2691"/>
                    </a:lnTo>
                    <a:moveTo>
                      <a:pt x="6572" y="2637"/>
                    </a:moveTo>
                    <a:lnTo>
                      <a:pt x="6572" y="2637"/>
                    </a:lnTo>
                    <a:lnTo>
                      <a:pt x="6572" y="2624"/>
                    </a:lnTo>
                    <a:moveTo>
                      <a:pt x="6572" y="2571"/>
                    </a:moveTo>
                    <a:lnTo>
                      <a:pt x="6572" y="2571"/>
                    </a:lnTo>
                    <a:lnTo>
                      <a:pt x="6572" y="2557"/>
                    </a:lnTo>
                    <a:moveTo>
                      <a:pt x="6572" y="2504"/>
                    </a:moveTo>
                    <a:lnTo>
                      <a:pt x="6572" y="2504"/>
                    </a:lnTo>
                    <a:lnTo>
                      <a:pt x="6572" y="2491"/>
                    </a:lnTo>
                    <a:moveTo>
                      <a:pt x="6572" y="2437"/>
                    </a:moveTo>
                    <a:lnTo>
                      <a:pt x="6572" y="2437"/>
                    </a:lnTo>
                    <a:lnTo>
                      <a:pt x="6572" y="2424"/>
                    </a:lnTo>
                    <a:moveTo>
                      <a:pt x="6572" y="2371"/>
                    </a:moveTo>
                    <a:lnTo>
                      <a:pt x="6572" y="2371"/>
                    </a:lnTo>
                    <a:lnTo>
                      <a:pt x="6572" y="2357"/>
                    </a:lnTo>
                    <a:moveTo>
                      <a:pt x="6572" y="2304"/>
                    </a:moveTo>
                    <a:lnTo>
                      <a:pt x="6572" y="2304"/>
                    </a:lnTo>
                    <a:lnTo>
                      <a:pt x="6572" y="2291"/>
                    </a:lnTo>
                    <a:moveTo>
                      <a:pt x="6572" y="2237"/>
                    </a:moveTo>
                    <a:lnTo>
                      <a:pt x="6572" y="2237"/>
                    </a:lnTo>
                    <a:lnTo>
                      <a:pt x="6572" y="2224"/>
                    </a:lnTo>
                    <a:moveTo>
                      <a:pt x="6572" y="2171"/>
                    </a:moveTo>
                    <a:lnTo>
                      <a:pt x="6572" y="2171"/>
                    </a:lnTo>
                    <a:lnTo>
                      <a:pt x="6572" y="2157"/>
                    </a:lnTo>
                    <a:moveTo>
                      <a:pt x="6572" y="2104"/>
                    </a:moveTo>
                    <a:lnTo>
                      <a:pt x="6572" y="2104"/>
                    </a:lnTo>
                    <a:lnTo>
                      <a:pt x="6572" y="2091"/>
                    </a:lnTo>
                    <a:moveTo>
                      <a:pt x="6572" y="2037"/>
                    </a:moveTo>
                    <a:lnTo>
                      <a:pt x="6572" y="2037"/>
                    </a:lnTo>
                    <a:lnTo>
                      <a:pt x="6572" y="2024"/>
                    </a:lnTo>
                    <a:moveTo>
                      <a:pt x="6572" y="1971"/>
                    </a:moveTo>
                    <a:lnTo>
                      <a:pt x="6572" y="1971"/>
                    </a:lnTo>
                    <a:lnTo>
                      <a:pt x="6572" y="1957"/>
                    </a:lnTo>
                    <a:moveTo>
                      <a:pt x="6572" y="1904"/>
                    </a:moveTo>
                    <a:lnTo>
                      <a:pt x="6572" y="1904"/>
                    </a:lnTo>
                    <a:lnTo>
                      <a:pt x="6572" y="1891"/>
                    </a:lnTo>
                    <a:moveTo>
                      <a:pt x="6572" y="1837"/>
                    </a:moveTo>
                    <a:lnTo>
                      <a:pt x="6572" y="1837"/>
                    </a:lnTo>
                    <a:lnTo>
                      <a:pt x="6572" y="1824"/>
                    </a:lnTo>
                    <a:moveTo>
                      <a:pt x="6572" y="1771"/>
                    </a:moveTo>
                    <a:lnTo>
                      <a:pt x="6572" y="1771"/>
                    </a:lnTo>
                    <a:lnTo>
                      <a:pt x="6572" y="1757"/>
                    </a:lnTo>
                    <a:moveTo>
                      <a:pt x="6572" y="1704"/>
                    </a:moveTo>
                    <a:lnTo>
                      <a:pt x="6572" y="1704"/>
                    </a:lnTo>
                    <a:lnTo>
                      <a:pt x="6572" y="1691"/>
                    </a:lnTo>
                    <a:moveTo>
                      <a:pt x="6572" y="1637"/>
                    </a:moveTo>
                    <a:lnTo>
                      <a:pt x="6572" y="1637"/>
                    </a:lnTo>
                    <a:lnTo>
                      <a:pt x="6572" y="1624"/>
                    </a:lnTo>
                    <a:moveTo>
                      <a:pt x="6572" y="1571"/>
                    </a:moveTo>
                    <a:lnTo>
                      <a:pt x="6572" y="1571"/>
                    </a:lnTo>
                    <a:lnTo>
                      <a:pt x="6572" y="1557"/>
                    </a:lnTo>
                    <a:moveTo>
                      <a:pt x="6572" y="1504"/>
                    </a:moveTo>
                    <a:lnTo>
                      <a:pt x="6572" y="1504"/>
                    </a:lnTo>
                    <a:lnTo>
                      <a:pt x="6572" y="1491"/>
                    </a:lnTo>
                    <a:moveTo>
                      <a:pt x="6572" y="1437"/>
                    </a:moveTo>
                    <a:lnTo>
                      <a:pt x="6572" y="1437"/>
                    </a:lnTo>
                    <a:lnTo>
                      <a:pt x="6572" y="1424"/>
                    </a:lnTo>
                    <a:moveTo>
                      <a:pt x="6572" y="1371"/>
                    </a:moveTo>
                    <a:lnTo>
                      <a:pt x="6572" y="1371"/>
                    </a:lnTo>
                    <a:lnTo>
                      <a:pt x="6572" y="1357"/>
                    </a:lnTo>
                    <a:moveTo>
                      <a:pt x="6572" y="1304"/>
                    </a:moveTo>
                    <a:lnTo>
                      <a:pt x="6572" y="1304"/>
                    </a:lnTo>
                    <a:lnTo>
                      <a:pt x="6572" y="1291"/>
                    </a:lnTo>
                    <a:moveTo>
                      <a:pt x="6572" y="1237"/>
                    </a:moveTo>
                    <a:lnTo>
                      <a:pt x="6572" y="1237"/>
                    </a:lnTo>
                    <a:lnTo>
                      <a:pt x="6572" y="1224"/>
                    </a:lnTo>
                    <a:moveTo>
                      <a:pt x="6572" y="1171"/>
                    </a:moveTo>
                    <a:lnTo>
                      <a:pt x="6572" y="1171"/>
                    </a:lnTo>
                    <a:lnTo>
                      <a:pt x="6572" y="1157"/>
                    </a:lnTo>
                    <a:moveTo>
                      <a:pt x="6572" y="1104"/>
                    </a:moveTo>
                    <a:lnTo>
                      <a:pt x="6572" y="1104"/>
                    </a:lnTo>
                    <a:lnTo>
                      <a:pt x="6572" y="1091"/>
                    </a:lnTo>
                    <a:moveTo>
                      <a:pt x="6572" y="1037"/>
                    </a:moveTo>
                    <a:lnTo>
                      <a:pt x="6572" y="1037"/>
                    </a:lnTo>
                    <a:lnTo>
                      <a:pt x="6572" y="1024"/>
                    </a:lnTo>
                    <a:moveTo>
                      <a:pt x="6572" y="971"/>
                    </a:moveTo>
                    <a:lnTo>
                      <a:pt x="6572" y="971"/>
                    </a:lnTo>
                    <a:lnTo>
                      <a:pt x="6572" y="957"/>
                    </a:lnTo>
                    <a:moveTo>
                      <a:pt x="6572" y="904"/>
                    </a:moveTo>
                    <a:lnTo>
                      <a:pt x="6572" y="904"/>
                    </a:lnTo>
                    <a:lnTo>
                      <a:pt x="6572" y="891"/>
                    </a:lnTo>
                    <a:moveTo>
                      <a:pt x="6572" y="837"/>
                    </a:moveTo>
                    <a:lnTo>
                      <a:pt x="6572" y="837"/>
                    </a:lnTo>
                    <a:lnTo>
                      <a:pt x="6572" y="824"/>
                    </a:lnTo>
                    <a:moveTo>
                      <a:pt x="6572" y="771"/>
                    </a:moveTo>
                    <a:lnTo>
                      <a:pt x="6572" y="771"/>
                    </a:lnTo>
                    <a:lnTo>
                      <a:pt x="6572" y="757"/>
                    </a:lnTo>
                    <a:moveTo>
                      <a:pt x="6572" y="704"/>
                    </a:moveTo>
                    <a:lnTo>
                      <a:pt x="6572" y="704"/>
                    </a:lnTo>
                    <a:lnTo>
                      <a:pt x="6572" y="691"/>
                    </a:lnTo>
                    <a:moveTo>
                      <a:pt x="6572" y="637"/>
                    </a:moveTo>
                    <a:lnTo>
                      <a:pt x="6572" y="637"/>
                    </a:lnTo>
                    <a:lnTo>
                      <a:pt x="6572" y="624"/>
                    </a:lnTo>
                    <a:moveTo>
                      <a:pt x="6572" y="571"/>
                    </a:moveTo>
                    <a:lnTo>
                      <a:pt x="6572" y="571"/>
                    </a:lnTo>
                    <a:lnTo>
                      <a:pt x="6572" y="557"/>
                    </a:lnTo>
                    <a:moveTo>
                      <a:pt x="6572" y="504"/>
                    </a:moveTo>
                    <a:lnTo>
                      <a:pt x="6572" y="504"/>
                    </a:lnTo>
                    <a:lnTo>
                      <a:pt x="6572" y="491"/>
                    </a:lnTo>
                    <a:moveTo>
                      <a:pt x="6572" y="437"/>
                    </a:moveTo>
                    <a:lnTo>
                      <a:pt x="6572" y="437"/>
                    </a:lnTo>
                    <a:lnTo>
                      <a:pt x="6572" y="424"/>
                    </a:lnTo>
                    <a:moveTo>
                      <a:pt x="6572" y="371"/>
                    </a:moveTo>
                    <a:lnTo>
                      <a:pt x="6572" y="371"/>
                    </a:lnTo>
                    <a:lnTo>
                      <a:pt x="6572" y="357"/>
                    </a:lnTo>
                    <a:moveTo>
                      <a:pt x="6572" y="304"/>
                    </a:moveTo>
                    <a:lnTo>
                      <a:pt x="6572" y="304"/>
                    </a:lnTo>
                    <a:lnTo>
                      <a:pt x="6572" y="291"/>
                    </a:lnTo>
                    <a:moveTo>
                      <a:pt x="6572" y="237"/>
                    </a:moveTo>
                    <a:lnTo>
                      <a:pt x="6572" y="237"/>
                    </a:lnTo>
                    <a:lnTo>
                      <a:pt x="6572" y="224"/>
                    </a:lnTo>
                    <a:moveTo>
                      <a:pt x="6572" y="171"/>
                    </a:moveTo>
                    <a:lnTo>
                      <a:pt x="6572" y="171"/>
                    </a:lnTo>
                    <a:lnTo>
                      <a:pt x="6572" y="157"/>
                    </a:lnTo>
                    <a:moveTo>
                      <a:pt x="6572" y="104"/>
                    </a:moveTo>
                    <a:lnTo>
                      <a:pt x="6572" y="104"/>
                    </a:lnTo>
                    <a:lnTo>
                      <a:pt x="6572" y="91"/>
                    </a:lnTo>
                    <a:moveTo>
                      <a:pt x="6572" y="37"/>
                    </a:moveTo>
                    <a:lnTo>
                      <a:pt x="6572" y="37"/>
                    </a:lnTo>
                    <a:lnTo>
                      <a:pt x="6572" y="24"/>
                    </a:lnTo>
                    <a:moveTo>
                      <a:pt x="6834" y="5104"/>
                    </a:moveTo>
                    <a:lnTo>
                      <a:pt x="6834" y="5104"/>
                    </a:lnTo>
                    <a:lnTo>
                      <a:pt x="6834" y="5091"/>
                    </a:lnTo>
                    <a:moveTo>
                      <a:pt x="6834" y="5037"/>
                    </a:moveTo>
                    <a:lnTo>
                      <a:pt x="6834" y="5037"/>
                    </a:lnTo>
                    <a:lnTo>
                      <a:pt x="6834" y="5024"/>
                    </a:lnTo>
                    <a:moveTo>
                      <a:pt x="6834" y="4971"/>
                    </a:moveTo>
                    <a:lnTo>
                      <a:pt x="6834" y="4971"/>
                    </a:lnTo>
                    <a:lnTo>
                      <a:pt x="6834" y="4957"/>
                    </a:lnTo>
                    <a:moveTo>
                      <a:pt x="6834" y="4904"/>
                    </a:moveTo>
                    <a:lnTo>
                      <a:pt x="6834" y="4904"/>
                    </a:lnTo>
                    <a:lnTo>
                      <a:pt x="6834" y="4891"/>
                    </a:lnTo>
                    <a:moveTo>
                      <a:pt x="6834" y="4837"/>
                    </a:moveTo>
                    <a:lnTo>
                      <a:pt x="6834" y="4837"/>
                    </a:lnTo>
                    <a:lnTo>
                      <a:pt x="6834" y="4824"/>
                    </a:lnTo>
                    <a:moveTo>
                      <a:pt x="6834" y="4771"/>
                    </a:moveTo>
                    <a:lnTo>
                      <a:pt x="6834" y="4771"/>
                    </a:lnTo>
                    <a:lnTo>
                      <a:pt x="6834" y="4757"/>
                    </a:lnTo>
                    <a:moveTo>
                      <a:pt x="6834" y="4704"/>
                    </a:moveTo>
                    <a:lnTo>
                      <a:pt x="6834" y="4704"/>
                    </a:lnTo>
                    <a:lnTo>
                      <a:pt x="6834" y="4691"/>
                    </a:lnTo>
                    <a:moveTo>
                      <a:pt x="6834" y="4637"/>
                    </a:moveTo>
                    <a:lnTo>
                      <a:pt x="6834" y="4637"/>
                    </a:lnTo>
                    <a:lnTo>
                      <a:pt x="6834" y="4624"/>
                    </a:lnTo>
                    <a:moveTo>
                      <a:pt x="6834" y="4571"/>
                    </a:moveTo>
                    <a:lnTo>
                      <a:pt x="6834" y="4571"/>
                    </a:lnTo>
                    <a:lnTo>
                      <a:pt x="6834" y="4557"/>
                    </a:lnTo>
                    <a:moveTo>
                      <a:pt x="6834" y="4504"/>
                    </a:moveTo>
                    <a:lnTo>
                      <a:pt x="6834" y="4504"/>
                    </a:lnTo>
                    <a:lnTo>
                      <a:pt x="6834" y="4491"/>
                    </a:lnTo>
                    <a:moveTo>
                      <a:pt x="6834" y="4437"/>
                    </a:moveTo>
                    <a:lnTo>
                      <a:pt x="6834" y="4437"/>
                    </a:lnTo>
                    <a:lnTo>
                      <a:pt x="6834" y="4424"/>
                    </a:lnTo>
                    <a:moveTo>
                      <a:pt x="6834" y="4371"/>
                    </a:moveTo>
                    <a:lnTo>
                      <a:pt x="6834" y="4371"/>
                    </a:lnTo>
                    <a:lnTo>
                      <a:pt x="6834" y="4357"/>
                    </a:lnTo>
                    <a:moveTo>
                      <a:pt x="6834" y="4304"/>
                    </a:moveTo>
                    <a:lnTo>
                      <a:pt x="6834" y="4304"/>
                    </a:lnTo>
                    <a:lnTo>
                      <a:pt x="6834" y="4291"/>
                    </a:lnTo>
                    <a:moveTo>
                      <a:pt x="6834" y="4237"/>
                    </a:moveTo>
                    <a:lnTo>
                      <a:pt x="6834" y="4237"/>
                    </a:lnTo>
                    <a:lnTo>
                      <a:pt x="6834" y="4224"/>
                    </a:lnTo>
                    <a:moveTo>
                      <a:pt x="6834" y="4171"/>
                    </a:moveTo>
                    <a:lnTo>
                      <a:pt x="6834" y="4171"/>
                    </a:lnTo>
                    <a:lnTo>
                      <a:pt x="6834" y="4157"/>
                    </a:lnTo>
                    <a:moveTo>
                      <a:pt x="6834" y="4104"/>
                    </a:moveTo>
                    <a:lnTo>
                      <a:pt x="6834" y="4104"/>
                    </a:lnTo>
                    <a:lnTo>
                      <a:pt x="6834" y="4091"/>
                    </a:lnTo>
                    <a:moveTo>
                      <a:pt x="6834" y="4037"/>
                    </a:moveTo>
                    <a:lnTo>
                      <a:pt x="6834" y="4037"/>
                    </a:lnTo>
                    <a:lnTo>
                      <a:pt x="6834" y="4024"/>
                    </a:lnTo>
                    <a:moveTo>
                      <a:pt x="6834" y="3971"/>
                    </a:moveTo>
                    <a:lnTo>
                      <a:pt x="6834" y="3971"/>
                    </a:lnTo>
                    <a:lnTo>
                      <a:pt x="6834" y="3957"/>
                    </a:lnTo>
                    <a:moveTo>
                      <a:pt x="6834" y="3904"/>
                    </a:moveTo>
                    <a:lnTo>
                      <a:pt x="6834" y="3904"/>
                    </a:lnTo>
                    <a:lnTo>
                      <a:pt x="6834" y="3891"/>
                    </a:lnTo>
                    <a:moveTo>
                      <a:pt x="6834" y="3837"/>
                    </a:moveTo>
                    <a:lnTo>
                      <a:pt x="6834" y="3837"/>
                    </a:lnTo>
                    <a:lnTo>
                      <a:pt x="6834" y="3824"/>
                    </a:lnTo>
                    <a:moveTo>
                      <a:pt x="6834" y="3771"/>
                    </a:moveTo>
                    <a:lnTo>
                      <a:pt x="6834" y="3771"/>
                    </a:lnTo>
                    <a:lnTo>
                      <a:pt x="6834" y="3757"/>
                    </a:lnTo>
                    <a:moveTo>
                      <a:pt x="6834" y="3704"/>
                    </a:moveTo>
                    <a:lnTo>
                      <a:pt x="6834" y="3704"/>
                    </a:lnTo>
                    <a:lnTo>
                      <a:pt x="6834" y="3691"/>
                    </a:lnTo>
                    <a:moveTo>
                      <a:pt x="6834" y="3637"/>
                    </a:moveTo>
                    <a:lnTo>
                      <a:pt x="6834" y="3637"/>
                    </a:lnTo>
                    <a:lnTo>
                      <a:pt x="6834" y="3624"/>
                    </a:lnTo>
                    <a:moveTo>
                      <a:pt x="6834" y="3571"/>
                    </a:moveTo>
                    <a:lnTo>
                      <a:pt x="6834" y="3571"/>
                    </a:lnTo>
                    <a:lnTo>
                      <a:pt x="6834" y="3557"/>
                    </a:lnTo>
                    <a:moveTo>
                      <a:pt x="6834" y="3504"/>
                    </a:moveTo>
                    <a:lnTo>
                      <a:pt x="6834" y="3504"/>
                    </a:lnTo>
                    <a:lnTo>
                      <a:pt x="6834" y="3491"/>
                    </a:lnTo>
                    <a:moveTo>
                      <a:pt x="6834" y="3437"/>
                    </a:moveTo>
                    <a:lnTo>
                      <a:pt x="6834" y="3437"/>
                    </a:lnTo>
                    <a:lnTo>
                      <a:pt x="6834" y="3424"/>
                    </a:lnTo>
                    <a:moveTo>
                      <a:pt x="6834" y="3371"/>
                    </a:moveTo>
                    <a:lnTo>
                      <a:pt x="6834" y="3371"/>
                    </a:lnTo>
                    <a:lnTo>
                      <a:pt x="6834" y="3357"/>
                    </a:lnTo>
                    <a:moveTo>
                      <a:pt x="6834" y="3304"/>
                    </a:moveTo>
                    <a:lnTo>
                      <a:pt x="6834" y="3304"/>
                    </a:lnTo>
                    <a:lnTo>
                      <a:pt x="6834" y="3291"/>
                    </a:lnTo>
                    <a:moveTo>
                      <a:pt x="6834" y="3237"/>
                    </a:moveTo>
                    <a:lnTo>
                      <a:pt x="6834" y="3237"/>
                    </a:lnTo>
                    <a:lnTo>
                      <a:pt x="6834" y="3224"/>
                    </a:lnTo>
                    <a:moveTo>
                      <a:pt x="6834" y="3171"/>
                    </a:moveTo>
                    <a:lnTo>
                      <a:pt x="6834" y="3171"/>
                    </a:lnTo>
                    <a:lnTo>
                      <a:pt x="6834" y="3157"/>
                    </a:lnTo>
                    <a:moveTo>
                      <a:pt x="6834" y="3104"/>
                    </a:moveTo>
                    <a:lnTo>
                      <a:pt x="6834" y="3104"/>
                    </a:lnTo>
                    <a:lnTo>
                      <a:pt x="6834" y="3091"/>
                    </a:lnTo>
                    <a:moveTo>
                      <a:pt x="6834" y="3037"/>
                    </a:moveTo>
                    <a:lnTo>
                      <a:pt x="6834" y="3037"/>
                    </a:lnTo>
                    <a:lnTo>
                      <a:pt x="6834" y="3024"/>
                    </a:lnTo>
                    <a:moveTo>
                      <a:pt x="6834" y="2971"/>
                    </a:moveTo>
                    <a:lnTo>
                      <a:pt x="6834" y="2971"/>
                    </a:lnTo>
                    <a:lnTo>
                      <a:pt x="6834" y="2957"/>
                    </a:lnTo>
                    <a:moveTo>
                      <a:pt x="6834" y="2904"/>
                    </a:moveTo>
                    <a:lnTo>
                      <a:pt x="6834" y="2904"/>
                    </a:lnTo>
                    <a:lnTo>
                      <a:pt x="6834" y="2891"/>
                    </a:lnTo>
                    <a:moveTo>
                      <a:pt x="6834" y="2837"/>
                    </a:moveTo>
                    <a:lnTo>
                      <a:pt x="6834" y="2837"/>
                    </a:lnTo>
                    <a:lnTo>
                      <a:pt x="6834" y="2824"/>
                    </a:lnTo>
                    <a:moveTo>
                      <a:pt x="6834" y="2771"/>
                    </a:moveTo>
                    <a:lnTo>
                      <a:pt x="6834" y="2771"/>
                    </a:lnTo>
                    <a:lnTo>
                      <a:pt x="6834" y="2757"/>
                    </a:lnTo>
                    <a:moveTo>
                      <a:pt x="6834" y="2704"/>
                    </a:moveTo>
                    <a:lnTo>
                      <a:pt x="6834" y="2704"/>
                    </a:lnTo>
                    <a:lnTo>
                      <a:pt x="6834" y="2691"/>
                    </a:lnTo>
                    <a:moveTo>
                      <a:pt x="6834" y="2637"/>
                    </a:moveTo>
                    <a:lnTo>
                      <a:pt x="6834" y="2637"/>
                    </a:lnTo>
                    <a:lnTo>
                      <a:pt x="6834" y="2624"/>
                    </a:lnTo>
                    <a:moveTo>
                      <a:pt x="6834" y="2571"/>
                    </a:moveTo>
                    <a:lnTo>
                      <a:pt x="6834" y="2571"/>
                    </a:lnTo>
                    <a:lnTo>
                      <a:pt x="6834" y="2557"/>
                    </a:lnTo>
                    <a:moveTo>
                      <a:pt x="6834" y="2504"/>
                    </a:moveTo>
                    <a:lnTo>
                      <a:pt x="6834" y="2504"/>
                    </a:lnTo>
                    <a:lnTo>
                      <a:pt x="6834" y="2491"/>
                    </a:lnTo>
                    <a:moveTo>
                      <a:pt x="6834" y="2437"/>
                    </a:moveTo>
                    <a:lnTo>
                      <a:pt x="6834" y="2437"/>
                    </a:lnTo>
                    <a:lnTo>
                      <a:pt x="6834" y="2424"/>
                    </a:lnTo>
                    <a:moveTo>
                      <a:pt x="6834" y="2371"/>
                    </a:moveTo>
                    <a:lnTo>
                      <a:pt x="6834" y="2371"/>
                    </a:lnTo>
                    <a:lnTo>
                      <a:pt x="6834" y="2357"/>
                    </a:lnTo>
                    <a:moveTo>
                      <a:pt x="6834" y="2304"/>
                    </a:moveTo>
                    <a:lnTo>
                      <a:pt x="6834" y="2304"/>
                    </a:lnTo>
                    <a:lnTo>
                      <a:pt x="6834" y="2291"/>
                    </a:lnTo>
                    <a:moveTo>
                      <a:pt x="6834" y="2237"/>
                    </a:moveTo>
                    <a:lnTo>
                      <a:pt x="6834" y="2237"/>
                    </a:lnTo>
                    <a:lnTo>
                      <a:pt x="6834" y="2224"/>
                    </a:lnTo>
                    <a:moveTo>
                      <a:pt x="6834" y="2171"/>
                    </a:moveTo>
                    <a:lnTo>
                      <a:pt x="6834" y="2171"/>
                    </a:lnTo>
                    <a:lnTo>
                      <a:pt x="6834" y="2157"/>
                    </a:lnTo>
                    <a:moveTo>
                      <a:pt x="6834" y="2104"/>
                    </a:moveTo>
                    <a:lnTo>
                      <a:pt x="6834" y="2104"/>
                    </a:lnTo>
                    <a:lnTo>
                      <a:pt x="6834" y="2091"/>
                    </a:lnTo>
                    <a:moveTo>
                      <a:pt x="6834" y="2037"/>
                    </a:moveTo>
                    <a:lnTo>
                      <a:pt x="6834" y="2037"/>
                    </a:lnTo>
                    <a:lnTo>
                      <a:pt x="6834" y="2024"/>
                    </a:lnTo>
                    <a:moveTo>
                      <a:pt x="6834" y="1971"/>
                    </a:moveTo>
                    <a:lnTo>
                      <a:pt x="6834" y="1971"/>
                    </a:lnTo>
                    <a:lnTo>
                      <a:pt x="6834" y="1957"/>
                    </a:lnTo>
                    <a:moveTo>
                      <a:pt x="6834" y="1904"/>
                    </a:moveTo>
                    <a:lnTo>
                      <a:pt x="6834" y="1904"/>
                    </a:lnTo>
                    <a:lnTo>
                      <a:pt x="6834" y="1891"/>
                    </a:lnTo>
                    <a:moveTo>
                      <a:pt x="6834" y="1837"/>
                    </a:moveTo>
                    <a:lnTo>
                      <a:pt x="6834" y="1837"/>
                    </a:lnTo>
                    <a:lnTo>
                      <a:pt x="6834" y="1824"/>
                    </a:lnTo>
                    <a:moveTo>
                      <a:pt x="6834" y="1771"/>
                    </a:moveTo>
                    <a:lnTo>
                      <a:pt x="6834" y="1771"/>
                    </a:lnTo>
                    <a:lnTo>
                      <a:pt x="6834" y="1757"/>
                    </a:lnTo>
                    <a:moveTo>
                      <a:pt x="6834" y="1704"/>
                    </a:moveTo>
                    <a:lnTo>
                      <a:pt x="6834" y="1704"/>
                    </a:lnTo>
                    <a:lnTo>
                      <a:pt x="6834" y="1691"/>
                    </a:lnTo>
                    <a:moveTo>
                      <a:pt x="6834" y="1637"/>
                    </a:moveTo>
                    <a:lnTo>
                      <a:pt x="6834" y="1637"/>
                    </a:lnTo>
                    <a:lnTo>
                      <a:pt x="6834" y="1624"/>
                    </a:lnTo>
                    <a:moveTo>
                      <a:pt x="6834" y="1571"/>
                    </a:moveTo>
                    <a:lnTo>
                      <a:pt x="6834" y="1571"/>
                    </a:lnTo>
                    <a:lnTo>
                      <a:pt x="6834" y="1557"/>
                    </a:lnTo>
                    <a:moveTo>
                      <a:pt x="6834" y="1504"/>
                    </a:moveTo>
                    <a:lnTo>
                      <a:pt x="6834" y="1504"/>
                    </a:lnTo>
                    <a:lnTo>
                      <a:pt x="6834" y="1491"/>
                    </a:lnTo>
                    <a:moveTo>
                      <a:pt x="6834" y="1437"/>
                    </a:moveTo>
                    <a:lnTo>
                      <a:pt x="6834" y="1437"/>
                    </a:lnTo>
                    <a:lnTo>
                      <a:pt x="6834" y="1424"/>
                    </a:lnTo>
                    <a:moveTo>
                      <a:pt x="6834" y="1371"/>
                    </a:moveTo>
                    <a:lnTo>
                      <a:pt x="6834" y="1371"/>
                    </a:lnTo>
                    <a:lnTo>
                      <a:pt x="6834" y="1357"/>
                    </a:lnTo>
                    <a:moveTo>
                      <a:pt x="6834" y="1304"/>
                    </a:moveTo>
                    <a:lnTo>
                      <a:pt x="6834" y="1304"/>
                    </a:lnTo>
                    <a:lnTo>
                      <a:pt x="6834" y="1291"/>
                    </a:lnTo>
                    <a:moveTo>
                      <a:pt x="6834" y="1237"/>
                    </a:moveTo>
                    <a:lnTo>
                      <a:pt x="6834" y="1237"/>
                    </a:lnTo>
                    <a:lnTo>
                      <a:pt x="6834" y="1224"/>
                    </a:lnTo>
                    <a:moveTo>
                      <a:pt x="6834" y="1171"/>
                    </a:moveTo>
                    <a:lnTo>
                      <a:pt x="6834" y="1171"/>
                    </a:lnTo>
                    <a:lnTo>
                      <a:pt x="6834" y="1157"/>
                    </a:lnTo>
                    <a:moveTo>
                      <a:pt x="6834" y="1104"/>
                    </a:moveTo>
                    <a:lnTo>
                      <a:pt x="6834" y="1104"/>
                    </a:lnTo>
                    <a:lnTo>
                      <a:pt x="6834" y="1091"/>
                    </a:lnTo>
                    <a:moveTo>
                      <a:pt x="6834" y="1037"/>
                    </a:moveTo>
                    <a:lnTo>
                      <a:pt x="6834" y="1037"/>
                    </a:lnTo>
                    <a:lnTo>
                      <a:pt x="6834" y="1024"/>
                    </a:lnTo>
                    <a:moveTo>
                      <a:pt x="6834" y="971"/>
                    </a:moveTo>
                    <a:lnTo>
                      <a:pt x="6834" y="971"/>
                    </a:lnTo>
                    <a:lnTo>
                      <a:pt x="6834" y="957"/>
                    </a:lnTo>
                    <a:moveTo>
                      <a:pt x="6834" y="904"/>
                    </a:moveTo>
                    <a:lnTo>
                      <a:pt x="6834" y="904"/>
                    </a:lnTo>
                    <a:lnTo>
                      <a:pt x="6834" y="891"/>
                    </a:lnTo>
                    <a:moveTo>
                      <a:pt x="6834" y="837"/>
                    </a:moveTo>
                    <a:lnTo>
                      <a:pt x="6834" y="837"/>
                    </a:lnTo>
                    <a:lnTo>
                      <a:pt x="6834" y="824"/>
                    </a:lnTo>
                    <a:moveTo>
                      <a:pt x="6834" y="771"/>
                    </a:moveTo>
                    <a:lnTo>
                      <a:pt x="6834" y="771"/>
                    </a:lnTo>
                    <a:lnTo>
                      <a:pt x="6834" y="757"/>
                    </a:lnTo>
                    <a:moveTo>
                      <a:pt x="6834" y="704"/>
                    </a:moveTo>
                    <a:lnTo>
                      <a:pt x="6834" y="704"/>
                    </a:lnTo>
                    <a:lnTo>
                      <a:pt x="6834" y="691"/>
                    </a:lnTo>
                    <a:moveTo>
                      <a:pt x="6834" y="637"/>
                    </a:moveTo>
                    <a:lnTo>
                      <a:pt x="6834" y="637"/>
                    </a:lnTo>
                    <a:lnTo>
                      <a:pt x="6834" y="624"/>
                    </a:lnTo>
                    <a:moveTo>
                      <a:pt x="6834" y="571"/>
                    </a:moveTo>
                    <a:lnTo>
                      <a:pt x="6834" y="571"/>
                    </a:lnTo>
                    <a:lnTo>
                      <a:pt x="6834" y="557"/>
                    </a:lnTo>
                    <a:moveTo>
                      <a:pt x="6834" y="504"/>
                    </a:moveTo>
                    <a:lnTo>
                      <a:pt x="6834" y="504"/>
                    </a:lnTo>
                    <a:lnTo>
                      <a:pt x="6834" y="491"/>
                    </a:lnTo>
                    <a:moveTo>
                      <a:pt x="6834" y="437"/>
                    </a:moveTo>
                    <a:lnTo>
                      <a:pt x="6834" y="437"/>
                    </a:lnTo>
                    <a:lnTo>
                      <a:pt x="6834" y="424"/>
                    </a:lnTo>
                    <a:moveTo>
                      <a:pt x="6834" y="371"/>
                    </a:moveTo>
                    <a:lnTo>
                      <a:pt x="6834" y="371"/>
                    </a:lnTo>
                    <a:lnTo>
                      <a:pt x="6834" y="357"/>
                    </a:lnTo>
                    <a:moveTo>
                      <a:pt x="6834" y="304"/>
                    </a:moveTo>
                    <a:lnTo>
                      <a:pt x="6834" y="304"/>
                    </a:lnTo>
                    <a:lnTo>
                      <a:pt x="6834" y="291"/>
                    </a:lnTo>
                    <a:moveTo>
                      <a:pt x="6834" y="237"/>
                    </a:moveTo>
                    <a:lnTo>
                      <a:pt x="6834" y="237"/>
                    </a:lnTo>
                    <a:lnTo>
                      <a:pt x="6834" y="224"/>
                    </a:lnTo>
                    <a:moveTo>
                      <a:pt x="6834" y="171"/>
                    </a:moveTo>
                    <a:lnTo>
                      <a:pt x="6834" y="171"/>
                    </a:lnTo>
                    <a:lnTo>
                      <a:pt x="6834" y="157"/>
                    </a:lnTo>
                    <a:moveTo>
                      <a:pt x="6834" y="104"/>
                    </a:moveTo>
                    <a:lnTo>
                      <a:pt x="6834" y="104"/>
                    </a:lnTo>
                    <a:lnTo>
                      <a:pt x="6834" y="91"/>
                    </a:lnTo>
                    <a:moveTo>
                      <a:pt x="6834" y="37"/>
                    </a:moveTo>
                    <a:lnTo>
                      <a:pt x="6834" y="37"/>
                    </a:lnTo>
                    <a:lnTo>
                      <a:pt x="6834" y="24"/>
                    </a:lnTo>
                    <a:moveTo>
                      <a:pt x="7097" y="5104"/>
                    </a:moveTo>
                    <a:lnTo>
                      <a:pt x="7097" y="5104"/>
                    </a:lnTo>
                    <a:lnTo>
                      <a:pt x="7097" y="5091"/>
                    </a:lnTo>
                    <a:moveTo>
                      <a:pt x="7097" y="5037"/>
                    </a:moveTo>
                    <a:lnTo>
                      <a:pt x="7097" y="5037"/>
                    </a:lnTo>
                    <a:lnTo>
                      <a:pt x="7097" y="5024"/>
                    </a:lnTo>
                    <a:moveTo>
                      <a:pt x="7097" y="4971"/>
                    </a:moveTo>
                    <a:lnTo>
                      <a:pt x="7097" y="4971"/>
                    </a:lnTo>
                    <a:lnTo>
                      <a:pt x="7097" y="4957"/>
                    </a:lnTo>
                    <a:moveTo>
                      <a:pt x="7097" y="4904"/>
                    </a:moveTo>
                    <a:lnTo>
                      <a:pt x="7097" y="4904"/>
                    </a:lnTo>
                    <a:lnTo>
                      <a:pt x="7097" y="4891"/>
                    </a:lnTo>
                    <a:moveTo>
                      <a:pt x="7097" y="4837"/>
                    </a:moveTo>
                    <a:lnTo>
                      <a:pt x="7097" y="4837"/>
                    </a:lnTo>
                    <a:lnTo>
                      <a:pt x="7097" y="4824"/>
                    </a:lnTo>
                    <a:moveTo>
                      <a:pt x="7097" y="4771"/>
                    </a:moveTo>
                    <a:lnTo>
                      <a:pt x="7097" y="4771"/>
                    </a:lnTo>
                    <a:lnTo>
                      <a:pt x="7097" y="4757"/>
                    </a:lnTo>
                    <a:moveTo>
                      <a:pt x="7097" y="4704"/>
                    </a:moveTo>
                    <a:lnTo>
                      <a:pt x="7097" y="4704"/>
                    </a:lnTo>
                    <a:lnTo>
                      <a:pt x="7097" y="4691"/>
                    </a:lnTo>
                    <a:moveTo>
                      <a:pt x="7097" y="4637"/>
                    </a:moveTo>
                    <a:lnTo>
                      <a:pt x="7097" y="4637"/>
                    </a:lnTo>
                    <a:lnTo>
                      <a:pt x="7097" y="4624"/>
                    </a:lnTo>
                    <a:moveTo>
                      <a:pt x="7097" y="4571"/>
                    </a:moveTo>
                    <a:lnTo>
                      <a:pt x="7097" y="4571"/>
                    </a:lnTo>
                    <a:lnTo>
                      <a:pt x="7097" y="4557"/>
                    </a:lnTo>
                    <a:moveTo>
                      <a:pt x="7097" y="4504"/>
                    </a:moveTo>
                    <a:lnTo>
                      <a:pt x="7097" y="4504"/>
                    </a:lnTo>
                    <a:lnTo>
                      <a:pt x="7097" y="4491"/>
                    </a:lnTo>
                    <a:moveTo>
                      <a:pt x="7097" y="4437"/>
                    </a:moveTo>
                    <a:lnTo>
                      <a:pt x="7097" y="4437"/>
                    </a:lnTo>
                    <a:lnTo>
                      <a:pt x="7097" y="4424"/>
                    </a:lnTo>
                    <a:moveTo>
                      <a:pt x="7097" y="4371"/>
                    </a:moveTo>
                    <a:lnTo>
                      <a:pt x="7097" y="4371"/>
                    </a:lnTo>
                    <a:lnTo>
                      <a:pt x="7097" y="4357"/>
                    </a:lnTo>
                    <a:moveTo>
                      <a:pt x="7097" y="4304"/>
                    </a:moveTo>
                    <a:lnTo>
                      <a:pt x="7097" y="4304"/>
                    </a:lnTo>
                    <a:lnTo>
                      <a:pt x="7097" y="4291"/>
                    </a:lnTo>
                    <a:moveTo>
                      <a:pt x="7097" y="4237"/>
                    </a:moveTo>
                    <a:lnTo>
                      <a:pt x="7097" y="4237"/>
                    </a:lnTo>
                    <a:lnTo>
                      <a:pt x="7097" y="4224"/>
                    </a:lnTo>
                    <a:moveTo>
                      <a:pt x="7097" y="4171"/>
                    </a:moveTo>
                    <a:lnTo>
                      <a:pt x="7097" y="4171"/>
                    </a:lnTo>
                    <a:lnTo>
                      <a:pt x="7097" y="4157"/>
                    </a:lnTo>
                    <a:moveTo>
                      <a:pt x="7097" y="4104"/>
                    </a:moveTo>
                    <a:lnTo>
                      <a:pt x="7097" y="4104"/>
                    </a:lnTo>
                    <a:lnTo>
                      <a:pt x="7097" y="4091"/>
                    </a:lnTo>
                    <a:moveTo>
                      <a:pt x="7097" y="4037"/>
                    </a:moveTo>
                    <a:lnTo>
                      <a:pt x="7097" y="4037"/>
                    </a:lnTo>
                    <a:lnTo>
                      <a:pt x="7097" y="4024"/>
                    </a:lnTo>
                    <a:moveTo>
                      <a:pt x="7097" y="3971"/>
                    </a:moveTo>
                    <a:lnTo>
                      <a:pt x="7097" y="3971"/>
                    </a:lnTo>
                    <a:lnTo>
                      <a:pt x="7097" y="3957"/>
                    </a:lnTo>
                    <a:moveTo>
                      <a:pt x="7097" y="3904"/>
                    </a:moveTo>
                    <a:lnTo>
                      <a:pt x="7097" y="3904"/>
                    </a:lnTo>
                    <a:lnTo>
                      <a:pt x="7097" y="3891"/>
                    </a:lnTo>
                    <a:moveTo>
                      <a:pt x="7097" y="3837"/>
                    </a:moveTo>
                    <a:lnTo>
                      <a:pt x="7097" y="3837"/>
                    </a:lnTo>
                    <a:lnTo>
                      <a:pt x="7097" y="3824"/>
                    </a:lnTo>
                    <a:moveTo>
                      <a:pt x="7097" y="3771"/>
                    </a:moveTo>
                    <a:lnTo>
                      <a:pt x="7097" y="3771"/>
                    </a:lnTo>
                    <a:lnTo>
                      <a:pt x="7097" y="3757"/>
                    </a:lnTo>
                    <a:moveTo>
                      <a:pt x="7097" y="3704"/>
                    </a:moveTo>
                    <a:lnTo>
                      <a:pt x="7097" y="3704"/>
                    </a:lnTo>
                    <a:lnTo>
                      <a:pt x="7097" y="3691"/>
                    </a:lnTo>
                    <a:moveTo>
                      <a:pt x="7097" y="3637"/>
                    </a:moveTo>
                    <a:lnTo>
                      <a:pt x="7097" y="3637"/>
                    </a:lnTo>
                    <a:lnTo>
                      <a:pt x="7097" y="3624"/>
                    </a:lnTo>
                    <a:moveTo>
                      <a:pt x="7097" y="3571"/>
                    </a:moveTo>
                    <a:lnTo>
                      <a:pt x="7097" y="3571"/>
                    </a:lnTo>
                    <a:lnTo>
                      <a:pt x="7097" y="3557"/>
                    </a:lnTo>
                    <a:moveTo>
                      <a:pt x="7097" y="3504"/>
                    </a:moveTo>
                    <a:lnTo>
                      <a:pt x="7097" y="3504"/>
                    </a:lnTo>
                    <a:lnTo>
                      <a:pt x="7097" y="3491"/>
                    </a:lnTo>
                    <a:moveTo>
                      <a:pt x="7097" y="3437"/>
                    </a:moveTo>
                    <a:lnTo>
                      <a:pt x="7097" y="3437"/>
                    </a:lnTo>
                    <a:lnTo>
                      <a:pt x="7097" y="3424"/>
                    </a:lnTo>
                    <a:moveTo>
                      <a:pt x="7097" y="3371"/>
                    </a:moveTo>
                    <a:lnTo>
                      <a:pt x="7097" y="3371"/>
                    </a:lnTo>
                    <a:lnTo>
                      <a:pt x="7097" y="3357"/>
                    </a:lnTo>
                    <a:moveTo>
                      <a:pt x="7097" y="3304"/>
                    </a:moveTo>
                    <a:lnTo>
                      <a:pt x="7097" y="3304"/>
                    </a:lnTo>
                    <a:lnTo>
                      <a:pt x="7097" y="3291"/>
                    </a:lnTo>
                    <a:moveTo>
                      <a:pt x="7097" y="3237"/>
                    </a:moveTo>
                    <a:lnTo>
                      <a:pt x="7097" y="3237"/>
                    </a:lnTo>
                    <a:lnTo>
                      <a:pt x="7097" y="3224"/>
                    </a:lnTo>
                    <a:moveTo>
                      <a:pt x="7097" y="3171"/>
                    </a:moveTo>
                    <a:lnTo>
                      <a:pt x="7097" y="3171"/>
                    </a:lnTo>
                    <a:lnTo>
                      <a:pt x="7097" y="3157"/>
                    </a:lnTo>
                    <a:moveTo>
                      <a:pt x="7097" y="3104"/>
                    </a:moveTo>
                    <a:lnTo>
                      <a:pt x="7097" y="3104"/>
                    </a:lnTo>
                    <a:lnTo>
                      <a:pt x="7097" y="3091"/>
                    </a:lnTo>
                    <a:moveTo>
                      <a:pt x="7097" y="3037"/>
                    </a:moveTo>
                    <a:lnTo>
                      <a:pt x="7097" y="3037"/>
                    </a:lnTo>
                    <a:lnTo>
                      <a:pt x="7097" y="3024"/>
                    </a:lnTo>
                    <a:moveTo>
                      <a:pt x="7097" y="2971"/>
                    </a:moveTo>
                    <a:lnTo>
                      <a:pt x="7097" y="2971"/>
                    </a:lnTo>
                    <a:lnTo>
                      <a:pt x="7097" y="2957"/>
                    </a:lnTo>
                    <a:moveTo>
                      <a:pt x="7097" y="2904"/>
                    </a:moveTo>
                    <a:lnTo>
                      <a:pt x="7097" y="2904"/>
                    </a:lnTo>
                    <a:lnTo>
                      <a:pt x="7097" y="2891"/>
                    </a:lnTo>
                    <a:moveTo>
                      <a:pt x="7097" y="2837"/>
                    </a:moveTo>
                    <a:lnTo>
                      <a:pt x="7097" y="2837"/>
                    </a:lnTo>
                    <a:lnTo>
                      <a:pt x="7097" y="2824"/>
                    </a:lnTo>
                    <a:moveTo>
                      <a:pt x="7097" y="2771"/>
                    </a:moveTo>
                    <a:lnTo>
                      <a:pt x="7097" y="2771"/>
                    </a:lnTo>
                    <a:lnTo>
                      <a:pt x="7097" y="2757"/>
                    </a:lnTo>
                    <a:moveTo>
                      <a:pt x="7097" y="2704"/>
                    </a:moveTo>
                    <a:lnTo>
                      <a:pt x="7097" y="2704"/>
                    </a:lnTo>
                    <a:lnTo>
                      <a:pt x="7097" y="2691"/>
                    </a:lnTo>
                    <a:moveTo>
                      <a:pt x="7097" y="2637"/>
                    </a:moveTo>
                    <a:lnTo>
                      <a:pt x="7097" y="2637"/>
                    </a:lnTo>
                    <a:lnTo>
                      <a:pt x="7097" y="2624"/>
                    </a:lnTo>
                    <a:moveTo>
                      <a:pt x="7097" y="2571"/>
                    </a:moveTo>
                    <a:lnTo>
                      <a:pt x="7097" y="2571"/>
                    </a:lnTo>
                    <a:lnTo>
                      <a:pt x="7097" y="2557"/>
                    </a:lnTo>
                    <a:moveTo>
                      <a:pt x="7097" y="2504"/>
                    </a:moveTo>
                    <a:lnTo>
                      <a:pt x="7097" y="2504"/>
                    </a:lnTo>
                    <a:lnTo>
                      <a:pt x="7097" y="2491"/>
                    </a:lnTo>
                    <a:moveTo>
                      <a:pt x="7097" y="2437"/>
                    </a:moveTo>
                    <a:lnTo>
                      <a:pt x="7097" y="2437"/>
                    </a:lnTo>
                    <a:lnTo>
                      <a:pt x="7097" y="2424"/>
                    </a:lnTo>
                    <a:moveTo>
                      <a:pt x="7097" y="2371"/>
                    </a:moveTo>
                    <a:lnTo>
                      <a:pt x="7097" y="2371"/>
                    </a:lnTo>
                    <a:lnTo>
                      <a:pt x="7097" y="2357"/>
                    </a:lnTo>
                    <a:moveTo>
                      <a:pt x="7097" y="2304"/>
                    </a:moveTo>
                    <a:lnTo>
                      <a:pt x="7097" y="2304"/>
                    </a:lnTo>
                    <a:lnTo>
                      <a:pt x="7097" y="2291"/>
                    </a:lnTo>
                    <a:moveTo>
                      <a:pt x="7097" y="2237"/>
                    </a:moveTo>
                    <a:lnTo>
                      <a:pt x="7097" y="2237"/>
                    </a:lnTo>
                    <a:lnTo>
                      <a:pt x="7097" y="2224"/>
                    </a:lnTo>
                    <a:moveTo>
                      <a:pt x="7097" y="2171"/>
                    </a:moveTo>
                    <a:lnTo>
                      <a:pt x="7097" y="2171"/>
                    </a:lnTo>
                    <a:lnTo>
                      <a:pt x="7097" y="2157"/>
                    </a:lnTo>
                    <a:moveTo>
                      <a:pt x="7097" y="2104"/>
                    </a:moveTo>
                    <a:lnTo>
                      <a:pt x="7097" y="2104"/>
                    </a:lnTo>
                    <a:lnTo>
                      <a:pt x="7097" y="2091"/>
                    </a:lnTo>
                    <a:moveTo>
                      <a:pt x="7097" y="2037"/>
                    </a:moveTo>
                    <a:lnTo>
                      <a:pt x="7097" y="2037"/>
                    </a:lnTo>
                    <a:lnTo>
                      <a:pt x="7097" y="2024"/>
                    </a:lnTo>
                    <a:moveTo>
                      <a:pt x="7097" y="1971"/>
                    </a:moveTo>
                    <a:lnTo>
                      <a:pt x="7097" y="1971"/>
                    </a:lnTo>
                    <a:lnTo>
                      <a:pt x="7097" y="1957"/>
                    </a:lnTo>
                    <a:moveTo>
                      <a:pt x="7097" y="1904"/>
                    </a:moveTo>
                    <a:lnTo>
                      <a:pt x="7097" y="1904"/>
                    </a:lnTo>
                    <a:lnTo>
                      <a:pt x="7097" y="1891"/>
                    </a:lnTo>
                    <a:moveTo>
                      <a:pt x="7097" y="1837"/>
                    </a:moveTo>
                    <a:lnTo>
                      <a:pt x="7097" y="1837"/>
                    </a:lnTo>
                    <a:lnTo>
                      <a:pt x="7097" y="1824"/>
                    </a:lnTo>
                    <a:moveTo>
                      <a:pt x="7097" y="1771"/>
                    </a:moveTo>
                    <a:lnTo>
                      <a:pt x="7097" y="1771"/>
                    </a:lnTo>
                    <a:lnTo>
                      <a:pt x="7097" y="1757"/>
                    </a:lnTo>
                    <a:moveTo>
                      <a:pt x="7097" y="1704"/>
                    </a:moveTo>
                    <a:lnTo>
                      <a:pt x="7097" y="1704"/>
                    </a:lnTo>
                    <a:lnTo>
                      <a:pt x="7097" y="1691"/>
                    </a:lnTo>
                    <a:moveTo>
                      <a:pt x="7097" y="1637"/>
                    </a:moveTo>
                    <a:lnTo>
                      <a:pt x="7097" y="1637"/>
                    </a:lnTo>
                    <a:lnTo>
                      <a:pt x="7097" y="1624"/>
                    </a:lnTo>
                    <a:moveTo>
                      <a:pt x="7097" y="1571"/>
                    </a:moveTo>
                    <a:lnTo>
                      <a:pt x="7097" y="1571"/>
                    </a:lnTo>
                    <a:lnTo>
                      <a:pt x="7097" y="1557"/>
                    </a:lnTo>
                    <a:moveTo>
                      <a:pt x="7097" y="1504"/>
                    </a:moveTo>
                    <a:lnTo>
                      <a:pt x="7097" y="1504"/>
                    </a:lnTo>
                    <a:lnTo>
                      <a:pt x="7097" y="1491"/>
                    </a:lnTo>
                    <a:moveTo>
                      <a:pt x="7097" y="1437"/>
                    </a:moveTo>
                    <a:lnTo>
                      <a:pt x="7097" y="1437"/>
                    </a:lnTo>
                    <a:lnTo>
                      <a:pt x="7097" y="1424"/>
                    </a:lnTo>
                    <a:moveTo>
                      <a:pt x="7097" y="1371"/>
                    </a:moveTo>
                    <a:lnTo>
                      <a:pt x="7097" y="1371"/>
                    </a:lnTo>
                    <a:lnTo>
                      <a:pt x="7097" y="1357"/>
                    </a:lnTo>
                    <a:moveTo>
                      <a:pt x="7097" y="1304"/>
                    </a:moveTo>
                    <a:lnTo>
                      <a:pt x="7097" y="1304"/>
                    </a:lnTo>
                    <a:lnTo>
                      <a:pt x="7097" y="1291"/>
                    </a:lnTo>
                    <a:moveTo>
                      <a:pt x="7097" y="1237"/>
                    </a:moveTo>
                    <a:lnTo>
                      <a:pt x="7097" y="1237"/>
                    </a:lnTo>
                    <a:lnTo>
                      <a:pt x="7097" y="1224"/>
                    </a:lnTo>
                    <a:moveTo>
                      <a:pt x="7097" y="1171"/>
                    </a:moveTo>
                    <a:lnTo>
                      <a:pt x="7097" y="1171"/>
                    </a:lnTo>
                    <a:lnTo>
                      <a:pt x="7097" y="1157"/>
                    </a:lnTo>
                    <a:moveTo>
                      <a:pt x="7097" y="1104"/>
                    </a:moveTo>
                    <a:lnTo>
                      <a:pt x="7097" y="1104"/>
                    </a:lnTo>
                    <a:lnTo>
                      <a:pt x="7097" y="1091"/>
                    </a:lnTo>
                    <a:moveTo>
                      <a:pt x="7097" y="1037"/>
                    </a:moveTo>
                    <a:lnTo>
                      <a:pt x="7097" y="1037"/>
                    </a:lnTo>
                    <a:lnTo>
                      <a:pt x="7097" y="1024"/>
                    </a:lnTo>
                    <a:moveTo>
                      <a:pt x="7097" y="971"/>
                    </a:moveTo>
                    <a:lnTo>
                      <a:pt x="7097" y="971"/>
                    </a:lnTo>
                    <a:lnTo>
                      <a:pt x="7097" y="957"/>
                    </a:lnTo>
                    <a:moveTo>
                      <a:pt x="7097" y="904"/>
                    </a:moveTo>
                    <a:lnTo>
                      <a:pt x="7097" y="904"/>
                    </a:lnTo>
                    <a:lnTo>
                      <a:pt x="7097" y="891"/>
                    </a:lnTo>
                    <a:moveTo>
                      <a:pt x="7097" y="837"/>
                    </a:moveTo>
                    <a:lnTo>
                      <a:pt x="7097" y="837"/>
                    </a:lnTo>
                    <a:lnTo>
                      <a:pt x="7097" y="824"/>
                    </a:lnTo>
                    <a:moveTo>
                      <a:pt x="7097" y="771"/>
                    </a:moveTo>
                    <a:lnTo>
                      <a:pt x="7097" y="771"/>
                    </a:lnTo>
                    <a:lnTo>
                      <a:pt x="7097" y="757"/>
                    </a:lnTo>
                    <a:moveTo>
                      <a:pt x="7097" y="704"/>
                    </a:moveTo>
                    <a:lnTo>
                      <a:pt x="7097" y="704"/>
                    </a:lnTo>
                    <a:lnTo>
                      <a:pt x="7097" y="691"/>
                    </a:lnTo>
                    <a:moveTo>
                      <a:pt x="7097" y="637"/>
                    </a:moveTo>
                    <a:lnTo>
                      <a:pt x="7097" y="637"/>
                    </a:lnTo>
                    <a:lnTo>
                      <a:pt x="7097" y="624"/>
                    </a:lnTo>
                    <a:moveTo>
                      <a:pt x="7097" y="571"/>
                    </a:moveTo>
                    <a:lnTo>
                      <a:pt x="7097" y="571"/>
                    </a:lnTo>
                    <a:lnTo>
                      <a:pt x="7097" y="557"/>
                    </a:lnTo>
                    <a:moveTo>
                      <a:pt x="7097" y="504"/>
                    </a:moveTo>
                    <a:lnTo>
                      <a:pt x="7097" y="504"/>
                    </a:lnTo>
                    <a:lnTo>
                      <a:pt x="7097" y="491"/>
                    </a:lnTo>
                    <a:moveTo>
                      <a:pt x="7097" y="437"/>
                    </a:moveTo>
                    <a:lnTo>
                      <a:pt x="7097" y="437"/>
                    </a:lnTo>
                    <a:lnTo>
                      <a:pt x="7097" y="424"/>
                    </a:lnTo>
                    <a:moveTo>
                      <a:pt x="7097" y="371"/>
                    </a:moveTo>
                    <a:lnTo>
                      <a:pt x="7097" y="371"/>
                    </a:lnTo>
                    <a:lnTo>
                      <a:pt x="7097" y="357"/>
                    </a:lnTo>
                    <a:moveTo>
                      <a:pt x="7097" y="304"/>
                    </a:moveTo>
                    <a:lnTo>
                      <a:pt x="7097" y="304"/>
                    </a:lnTo>
                    <a:lnTo>
                      <a:pt x="7097" y="291"/>
                    </a:lnTo>
                    <a:moveTo>
                      <a:pt x="7097" y="237"/>
                    </a:moveTo>
                    <a:lnTo>
                      <a:pt x="7097" y="237"/>
                    </a:lnTo>
                    <a:lnTo>
                      <a:pt x="7097" y="224"/>
                    </a:lnTo>
                    <a:moveTo>
                      <a:pt x="7097" y="171"/>
                    </a:moveTo>
                    <a:lnTo>
                      <a:pt x="7097" y="171"/>
                    </a:lnTo>
                    <a:lnTo>
                      <a:pt x="7097" y="157"/>
                    </a:lnTo>
                    <a:moveTo>
                      <a:pt x="7097" y="104"/>
                    </a:moveTo>
                    <a:lnTo>
                      <a:pt x="7097" y="104"/>
                    </a:lnTo>
                    <a:lnTo>
                      <a:pt x="7097" y="91"/>
                    </a:lnTo>
                    <a:moveTo>
                      <a:pt x="7097" y="37"/>
                    </a:moveTo>
                    <a:lnTo>
                      <a:pt x="7097" y="37"/>
                    </a:lnTo>
                    <a:lnTo>
                      <a:pt x="7097" y="24"/>
                    </a:lnTo>
                    <a:moveTo>
                      <a:pt x="7360" y="5104"/>
                    </a:moveTo>
                    <a:lnTo>
                      <a:pt x="7360" y="5104"/>
                    </a:lnTo>
                    <a:lnTo>
                      <a:pt x="7360" y="5091"/>
                    </a:lnTo>
                    <a:moveTo>
                      <a:pt x="7360" y="5037"/>
                    </a:moveTo>
                    <a:lnTo>
                      <a:pt x="7360" y="5037"/>
                    </a:lnTo>
                    <a:lnTo>
                      <a:pt x="7360" y="5024"/>
                    </a:lnTo>
                    <a:moveTo>
                      <a:pt x="7360" y="4971"/>
                    </a:moveTo>
                    <a:lnTo>
                      <a:pt x="7360" y="4971"/>
                    </a:lnTo>
                    <a:lnTo>
                      <a:pt x="7360" y="4957"/>
                    </a:lnTo>
                    <a:moveTo>
                      <a:pt x="7360" y="4904"/>
                    </a:moveTo>
                    <a:lnTo>
                      <a:pt x="7360" y="4904"/>
                    </a:lnTo>
                    <a:lnTo>
                      <a:pt x="7360" y="4891"/>
                    </a:lnTo>
                    <a:moveTo>
                      <a:pt x="7360" y="4837"/>
                    </a:moveTo>
                    <a:lnTo>
                      <a:pt x="7360" y="4837"/>
                    </a:lnTo>
                    <a:lnTo>
                      <a:pt x="7360" y="4824"/>
                    </a:lnTo>
                    <a:moveTo>
                      <a:pt x="7360" y="4771"/>
                    </a:moveTo>
                    <a:lnTo>
                      <a:pt x="7360" y="4771"/>
                    </a:lnTo>
                    <a:lnTo>
                      <a:pt x="7360" y="4757"/>
                    </a:lnTo>
                    <a:moveTo>
                      <a:pt x="7360" y="4704"/>
                    </a:moveTo>
                    <a:lnTo>
                      <a:pt x="7360" y="4704"/>
                    </a:lnTo>
                    <a:lnTo>
                      <a:pt x="7360" y="4691"/>
                    </a:lnTo>
                    <a:moveTo>
                      <a:pt x="7360" y="4637"/>
                    </a:moveTo>
                    <a:lnTo>
                      <a:pt x="7360" y="4637"/>
                    </a:lnTo>
                    <a:lnTo>
                      <a:pt x="7360" y="4624"/>
                    </a:lnTo>
                    <a:moveTo>
                      <a:pt x="7360" y="4571"/>
                    </a:moveTo>
                    <a:lnTo>
                      <a:pt x="7360" y="4571"/>
                    </a:lnTo>
                    <a:lnTo>
                      <a:pt x="7360" y="4557"/>
                    </a:lnTo>
                    <a:moveTo>
                      <a:pt x="7360" y="4504"/>
                    </a:moveTo>
                    <a:lnTo>
                      <a:pt x="7360" y="4504"/>
                    </a:lnTo>
                    <a:lnTo>
                      <a:pt x="7360" y="4491"/>
                    </a:lnTo>
                    <a:moveTo>
                      <a:pt x="7360" y="4437"/>
                    </a:moveTo>
                    <a:lnTo>
                      <a:pt x="7360" y="4437"/>
                    </a:lnTo>
                    <a:lnTo>
                      <a:pt x="7360" y="4424"/>
                    </a:lnTo>
                    <a:moveTo>
                      <a:pt x="7360" y="4371"/>
                    </a:moveTo>
                    <a:lnTo>
                      <a:pt x="7360" y="4371"/>
                    </a:lnTo>
                    <a:lnTo>
                      <a:pt x="7360" y="4357"/>
                    </a:lnTo>
                    <a:moveTo>
                      <a:pt x="7360" y="4304"/>
                    </a:moveTo>
                    <a:lnTo>
                      <a:pt x="7360" y="4304"/>
                    </a:lnTo>
                    <a:lnTo>
                      <a:pt x="7360" y="4291"/>
                    </a:lnTo>
                    <a:moveTo>
                      <a:pt x="7360" y="4237"/>
                    </a:moveTo>
                    <a:lnTo>
                      <a:pt x="7360" y="4237"/>
                    </a:lnTo>
                    <a:lnTo>
                      <a:pt x="7360" y="4224"/>
                    </a:lnTo>
                    <a:moveTo>
                      <a:pt x="7360" y="4171"/>
                    </a:moveTo>
                    <a:lnTo>
                      <a:pt x="7360" y="4171"/>
                    </a:lnTo>
                    <a:lnTo>
                      <a:pt x="7360" y="4157"/>
                    </a:lnTo>
                    <a:moveTo>
                      <a:pt x="7360" y="4104"/>
                    </a:moveTo>
                    <a:lnTo>
                      <a:pt x="7360" y="4104"/>
                    </a:lnTo>
                    <a:lnTo>
                      <a:pt x="7360" y="4091"/>
                    </a:lnTo>
                    <a:moveTo>
                      <a:pt x="7360" y="4037"/>
                    </a:moveTo>
                    <a:lnTo>
                      <a:pt x="7360" y="4037"/>
                    </a:lnTo>
                    <a:lnTo>
                      <a:pt x="7360" y="4024"/>
                    </a:lnTo>
                    <a:moveTo>
                      <a:pt x="7360" y="3971"/>
                    </a:moveTo>
                    <a:lnTo>
                      <a:pt x="7360" y="3971"/>
                    </a:lnTo>
                    <a:lnTo>
                      <a:pt x="7360" y="3957"/>
                    </a:lnTo>
                    <a:moveTo>
                      <a:pt x="7360" y="3904"/>
                    </a:moveTo>
                    <a:lnTo>
                      <a:pt x="7360" y="3904"/>
                    </a:lnTo>
                    <a:lnTo>
                      <a:pt x="7360" y="3891"/>
                    </a:lnTo>
                    <a:moveTo>
                      <a:pt x="7360" y="3837"/>
                    </a:moveTo>
                    <a:lnTo>
                      <a:pt x="7360" y="3837"/>
                    </a:lnTo>
                    <a:lnTo>
                      <a:pt x="7360" y="3824"/>
                    </a:lnTo>
                    <a:moveTo>
                      <a:pt x="7360" y="3771"/>
                    </a:moveTo>
                    <a:lnTo>
                      <a:pt x="7360" y="3771"/>
                    </a:lnTo>
                    <a:lnTo>
                      <a:pt x="7360" y="3757"/>
                    </a:lnTo>
                    <a:moveTo>
                      <a:pt x="7360" y="3704"/>
                    </a:moveTo>
                    <a:lnTo>
                      <a:pt x="7360" y="3704"/>
                    </a:lnTo>
                    <a:lnTo>
                      <a:pt x="7360" y="3691"/>
                    </a:lnTo>
                    <a:moveTo>
                      <a:pt x="7360" y="3637"/>
                    </a:moveTo>
                    <a:lnTo>
                      <a:pt x="7360" y="3637"/>
                    </a:lnTo>
                    <a:lnTo>
                      <a:pt x="7360" y="3624"/>
                    </a:lnTo>
                    <a:moveTo>
                      <a:pt x="7360" y="3571"/>
                    </a:moveTo>
                    <a:lnTo>
                      <a:pt x="7360" y="3571"/>
                    </a:lnTo>
                    <a:lnTo>
                      <a:pt x="7360" y="3557"/>
                    </a:lnTo>
                    <a:moveTo>
                      <a:pt x="7360" y="3504"/>
                    </a:moveTo>
                    <a:lnTo>
                      <a:pt x="7360" y="3504"/>
                    </a:lnTo>
                    <a:lnTo>
                      <a:pt x="7360" y="3491"/>
                    </a:lnTo>
                    <a:moveTo>
                      <a:pt x="7360" y="3437"/>
                    </a:moveTo>
                    <a:lnTo>
                      <a:pt x="7360" y="3437"/>
                    </a:lnTo>
                    <a:lnTo>
                      <a:pt x="7360" y="3424"/>
                    </a:lnTo>
                    <a:moveTo>
                      <a:pt x="7360" y="3371"/>
                    </a:moveTo>
                    <a:lnTo>
                      <a:pt x="7360" y="3371"/>
                    </a:lnTo>
                    <a:lnTo>
                      <a:pt x="7360" y="3357"/>
                    </a:lnTo>
                    <a:moveTo>
                      <a:pt x="7360" y="3304"/>
                    </a:moveTo>
                    <a:lnTo>
                      <a:pt x="7360" y="3304"/>
                    </a:lnTo>
                    <a:lnTo>
                      <a:pt x="7360" y="3291"/>
                    </a:lnTo>
                    <a:moveTo>
                      <a:pt x="7360" y="3237"/>
                    </a:moveTo>
                    <a:lnTo>
                      <a:pt x="7360" y="3237"/>
                    </a:lnTo>
                    <a:lnTo>
                      <a:pt x="7360" y="3224"/>
                    </a:lnTo>
                    <a:moveTo>
                      <a:pt x="7360" y="3171"/>
                    </a:moveTo>
                    <a:lnTo>
                      <a:pt x="7360" y="3171"/>
                    </a:lnTo>
                    <a:lnTo>
                      <a:pt x="7360" y="3157"/>
                    </a:lnTo>
                    <a:moveTo>
                      <a:pt x="7360" y="3104"/>
                    </a:moveTo>
                    <a:lnTo>
                      <a:pt x="7360" y="3104"/>
                    </a:lnTo>
                    <a:lnTo>
                      <a:pt x="7360" y="3091"/>
                    </a:lnTo>
                    <a:moveTo>
                      <a:pt x="7360" y="3037"/>
                    </a:moveTo>
                    <a:lnTo>
                      <a:pt x="7360" y="3037"/>
                    </a:lnTo>
                    <a:lnTo>
                      <a:pt x="7360" y="3024"/>
                    </a:lnTo>
                    <a:moveTo>
                      <a:pt x="7360" y="2971"/>
                    </a:moveTo>
                    <a:lnTo>
                      <a:pt x="7360" y="2971"/>
                    </a:lnTo>
                    <a:lnTo>
                      <a:pt x="7360" y="2957"/>
                    </a:lnTo>
                    <a:moveTo>
                      <a:pt x="7360" y="2904"/>
                    </a:moveTo>
                    <a:lnTo>
                      <a:pt x="7360" y="2904"/>
                    </a:lnTo>
                    <a:lnTo>
                      <a:pt x="7360" y="2891"/>
                    </a:lnTo>
                    <a:moveTo>
                      <a:pt x="7360" y="2837"/>
                    </a:moveTo>
                    <a:lnTo>
                      <a:pt x="7360" y="2837"/>
                    </a:lnTo>
                    <a:lnTo>
                      <a:pt x="7360" y="2824"/>
                    </a:lnTo>
                    <a:moveTo>
                      <a:pt x="7360" y="2771"/>
                    </a:moveTo>
                    <a:lnTo>
                      <a:pt x="7360" y="2771"/>
                    </a:lnTo>
                    <a:lnTo>
                      <a:pt x="7360" y="2757"/>
                    </a:lnTo>
                    <a:moveTo>
                      <a:pt x="7360" y="2704"/>
                    </a:moveTo>
                    <a:lnTo>
                      <a:pt x="7360" y="2704"/>
                    </a:lnTo>
                    <a:lnTo>
                      <a:pt x="7360" y="2691"/>
                    </a:lnTo>
                    <a:moveTo>
                      <a:pt x="7360" y="2637"/>
                    </a:moveTo>
                    <a:lnTo>
                      <a:pt x="7360" y="2637"/>
                    </a:lnTo>
                    <a:lnTo>
                      <a:pt x="7360" y="2624"/>
                    </a:lnTo>
                    <a:moveTo>
                      <a:pt x="7360" y="2571"/>
                    </a:moveTo>
                    <a:lnTo>
                      <a:pt x="7360" y="2571"/>
                    </a:lnTo>
                    <a:lnTo>
                      <a:pt x="7360" y="2557"/>
                    </a:lnTo>
                    <a:moveTo>
                      <a:pt x="7360" y="2504"/>
                    </a:moveTo>
                    <a:lnTo>
                      <a:pt x="7360" y="2504"/>
                    </a:lnTo>
                    <a:lnTo>
                      <a:pt x="7360" y="2491"/>
                    </a:lnTo>
                    <a:moveTo>
                      <a:pt x="7360" y="2437"/>
                    </a:moveTo>
                    <a:lnTo>
                      <a:pt x="7360" y="2437"/>
                    </a:lnTo>
                    <a:lnTo>
                      <a:pt x="7360" y="2424"/>
                    </a:lnTo>
                    <a:moveTo>
                      <a:pt x="7360" y="2371"/>
                    </a:moveTo>
                    <a:lnTo>
                      <a:pt x="7360" y="2371"/>
                    </a:lnTo>
                    <a:lnTo>
                      <a:pt x="7360" y="2357"/>
                    </a:lnTo>
                    <a:moveTo>
                      <a:pt x="7360" y="2304"/>
                    </a:moveTo>
                    <a:lnTo>
                      <a:pt x="7360" y="2304"/>
                    </a:lnTo>
                    <a:lnTo>
                      <a:pt x="7360" y="2291"/>
                    </a:lnTo>
                    <a:moveTo>
                      <a:pt x="7360" y="2237"/>
                    </a:moveTo>
                    <a:lnTo>
                      <a:pt x="7360" y="2237"/>
                    </a:lnTo>
                    <a:lnTo>
                      <a:pt x="7360" y="2224"/>
                    </a:lnTo>
                    <a:moveTo>
                      <a:pt x="7360" y="2171"/>
                    </a:moveTo>
                    <a:lnTo>
                      <a:pt x="7360" y="2171"/>
                    </a:lnTo>
                    <a:lnTo>
                      <a:pt x="7360" y="2157"/>
                    </a:lnTo>
                    <a:moveTo>
                      <a:pt x="7360" y="2104"/>
                    </a:moveTo>
                    <a:lnTo>
                      <a:pt x="7360" y="2104"/>
                    </a:lnTo>
                    <a:lnTo>
                      <a:pt x="7360" y="2091"/>
                    </a:lnTo>
                    <a:moveTo>
                      <a:pt x="7360" y="2037"/>
                    </a:moveTo>
                    <a:lnTo>
                      <a:pt x="7360" y="2037"/>
                    </a:lnTo>
                    <a:lnTo>
                      <a:pt x="7360" y="2024"/>
                    </a:lnTo>
                    <a:moveTo>
                      <a:pt x="7360" y="1971"/>
                    </a:moveTo>
                    <a:lnTo>
                      <a:pt x="7360" y="1971"/>
                    </a:lnTo>
                    <a:lnTo>
                      <a:pt x="7360" y="1957"/>
                    </a:lnTo>
                    <a:moveTo>
                      <a:pt x="7360" y="1904"/>
                    </a:moveTo>
                    <a:lnTo>
                      <a:pt x="7360" y="1904"/>
                    </a:lnTo>
                    <a:lnTo>
                      <a:pt x="7360" y="1891"/>
                    </a:lnTo>
                    <a:moveTo>
                      <a:pt x="7360" y="1837"/>
                    </a:moveTo>
                    <a:lnTo>
                      <a:pt x="7360" y="1837"/>
                    </a:lnTo>
                    <a:lnTo>
                      <a:pt x="7360" y="1824"/>
                    </a:lnTo>
                    <a:moveTo>
                      <a:pt x="7360" y="1771"/>
                    </a:moveTo>
                    <a:lnTo>
                      <a:pt x="7360" y="1771"/>
                    </a:lnTo>
                    <a:lnTo>
                      <a:pt x="7360" y="1757"/>
                    </a:lnTo>
                    <a:moveTo>
                      <a:pt x="7360" y="1704"/>
                    </a:moveTo>
                    <a:lnTo>
                      <a:pt x="7360" y="1704"/>
                    </a:lnTo>
                    <a:lnTo>
                      <a:pt x="7360" y="1691"/>
                    </a:lnTo>
                    <a:moveTo>
                      <a:pt x="7360" y="1637"/>
                    </a:moveTo>
                    <a:lnTo>
                      <a:pt x="7360" y="1637"/>
                    </a:lnTo>
                    <a:lnTo>
                      <a:pt x="7360" y="1624"/>
                    </a:lnTo>
                    <a:moveTo>
                      <a:pt x="7360" y="1571"/>
                    </a:moveTo>
                    <a:lnTo>
                      <a:pt x="7360" y="1571"/>
                    </a:lnTo>
                    <a:lnTo>
                      <a:pt x="7360" y="1557"/>
                    </a:lnTo>
                    <a:moveTo>
                      <a:pt x="7360" y="1504"/>
                    </a:moveTo>
                    <a:lnTo>
                      <a:pt x="7360" y="1504"/>
                    </a:lnTo>
                    <a:lnTo>
                      <a:pt x="7360" y="1491"/>
                    </a:lnTo>
                    <a:moveTo>
                      <a:pt x="7360" y="1437"/>
                    </a:moveTo>
                    <a:lnTo>
                      <a:pt x="7360" y="1437"/>
                    </a:lnTo>
                    <a:lnTo>
                      <a:pt x="7360" y="1424"/>
                    </a:lnTo>
                    <a:moveTo>
                      <a:pt x="7360" y="1371"/>
                    </a:moveTo>
                    <a:lnTo>
                      <a:pt x="7360" y="1371"/>
                    </a:lnTo>
                    <a:lnTo>
                      <a:pt x="7360" y="1357"/>
                    </a:lnTo>
                    <a:moveTo>
                      <a:pt x="7360" y="1304"/>
                    </a:moveTo>
                    <a:lnTo>
                      <a:pt x="7360" y="1304"/>
                    </a:lnTo>
                    <a:lnTo>
                      <a:pt x="7360" y="1291"/>
                    </a:lnTo>
                    <a:moveTo>
                      <a:pt x="7360" y="1237"/>
                    </a:moveTo>
                    <a:lnTo>
                      <a:pt x="7360" y="1237"/>
                    </a:lnTo>
                    <a:lnTo>
                      <a:pt x="7360" y="1224"/>
                    </a:lnTo>
                    <a:moveTo>
                      <a:pt x="7360" y="1171"/>
                    </a:moveTo>
                    <a:lnTo>
                      <a:pt x="7360" y="1171"/>
                    </a:lnTo>
                    <a:lnTo>
                      <a:pt x="7360" y="1157"/>
                    </a:lnTo>
                    <a:moveTo>
                      <a:pt x="7360" y="1104"/>
                    </a:moveTo>
                    <a:lnTo>
                      <a:pt x="7360" y="1104"/>
                    </a:lnTo>
                    <a:lnTo>
                      <a:pt x="7360" y="1091"/>
                    </a:lnTo>
                    <a:moveTo>
                      <a:pt x="7360" y="1037"/>
                    </a:moveTo>
                    <a:lnTo>
                      <a:pt x="7360" y="1037"/>
                    </a:lnTo>
                    <a:lnTo>
                      <a:pt x="7360" y="1024"/>
                    </a:lnTo>
                    <a:moveTo>
                      <a:pt x="7360" y="971"/>
                    </a:moveTo>
                    <a:lnTo>
                      <a:pt x="7360" y="971"/>
                    </a:lnTo>
                    <a:lnTo>
                      <a:pt x="7360" y="957"/>
                    </a:lnTo>
                    <a:moveTo>
                      <a:pt x="7360" y="904"/>
                    </a:moveTo>
                    <a:lnTo>
                      <a:pt x="7360" y="904"/>
                    </a:lnTo>
                    <a:lnTo>
                      <a:pt x="7360" y="891"/>
                    </a:lnTo>
                    <a:moveTo>
                      <a:pt x="7360" y="837"/>
                    </a:moveTo>
                    <a:lnTo>
                      <a:pt x="7360" y="837"/>
                    </a:lnTo>
                    <a:lnTo>
                      <a:pt x="7360" y="824"/>
                    </a:lnTo>
                    <a:moveTo>
                      <a:pt x="7360" y="771"/>
                    </a:moveTo>
                    <a:lnTo>
                      <a:pt x="7360" y="771"/>
                    </a:lnTo>
                    <a:lnTo>
                      <a:pt x="7360" y="757"/>
                    </a:lnTo>
                    <a:moveTo>
                      <a:pt x="7360" y="704"/>
                    </a:moveTo>
                    <a:lnTo>
                      <a:pt x="7360" y="704"/>
                    </a:lnTo>
                    <a:lnTo>
                      <a:pt x="7360" y="691"/>
                    </a:lnTo>
                    <a:moveTo>
                      <a:pt x="7360" y="637"/>
                    </a:moveTo>
                    <a:lnTo>
                      <a:pt x="7360" y="637"/>
                    </a:lnTo>
                    <a:lnTo>
                      <a:pt x="7360" y="624"/>
                    </a:lnTo>
                    <a:moveTo>
                      <a:pt x="7360" y="571"/>
                    </a:moveTo>
                    <a:lnTo>
                      <a:pt x="7360" y="571"/>
                    </a:lnTo>
                    <a:lnTo>
                      <a:pt x="7360" y="557"/>
                    </a:lnTo>
                    <a:moveTo>
                      <a:pt x="7360" y="504"/>
                    </a:moveTo>
                    <a:lnTo>
                      <a:pt x="7360" y="504"/>
                    </a:lnTo>
                    <a:lnTo>
                      <a:pt x="7360" y="491"/>
                    </a:lnTo>
                    <a:moveTo>
                      <a:pt x="7360" y="437"/>
                    </a:moveTo>
                    <a:lnTo>
                      <a:pt x="7360" y="437"/>
                    </a:lnTo>
                    <a:lnTo>
                      <a:pt x="7360" y="424"/>
                    </a:lnTo>
                    <a:moveTo>
                      <a:pt x="7360" y="371"/>
                    </a:moveTo>
                    <a:lnTo>
                      <a:pt x="7360" y="371"/>
                    </a:lnTo>
                    <a:lnTo>
                      <a:pt x="7360" y="357"/>
                    </a:lnTo>
                    <a:moveTo>
                      <a:pt x="7360" y="304"/>
                    </a:moveTo>
                    <a:lnTo>
                      <a:pt x="7360" y="304"/>
                    </a:lnTo>
                    <a:lnTo>
                      <a:pt x="7360" y="291"/>
                    </a:lnTo>
                    <a:moveTo>
                      <a:pt x="7360" y="237"/>
                    </a:moveTo>
                    <a:lnTo>
                      <a:pt x="7360" y="237"/>
                    </a:lnTo>
                    <a:lnTo>
                      <a:pt x="7360" y="224"/>
                    </a:lnTo>
                    <a:moveTo>
                      <a:pt x="7360" y="171"/>
                    </a:moveTo>
                    <a:lnTo>
                      <a:pt x="7360" y="171"/>
                    </a:lnTo>
                    <a:lnTo>
                      <a:pt x="7360" y="157"/>
                    </a:lnTo>
                    <a:moveTo>
                      <a:pt x="7360" y="104"/>
                    </a:moveTo>
                    <a:lnTo>
                      <a:pt x="7360" y="104"/>
                    </a:lnTo>
                    <a:lnTo>
                      <a:pt x="7360" y="91"/>
                    </a:lnTo>
                    <a:moveTo>
                      <a:pt x="7360" y="37"/>
                    </a:moveTo>
                    <a:lnTo>
                      <a:pt x="7360" y="37"/>
                    </a:lnTo>
                    <a:lnTo>
                      <a:pt x="7360" y="24"/>
                    </a:lnTo>
                    <a:moveTo>
                      <a:pt x="7623" y="5104"/>
                    </a:moveTo>
                    <a:lnTo>
                      <a:pt x="7623" y="5104"/>
                    </a:lnTo>
                    <a:lnTo>
                      <a:pt x="7623" y="5091"/>
                    </a:lnTo>
                    <a:moveTo>
                      <a:pt x="7623" y="5037"/>
                    </a:moveTo>
                    <a:lnTo>
                      <a:pt x="7623" y="5037"/>
                    </a:lnTo>
                    <a:lnTo>
                      <a:pt x="7623" y="5024"/>
                    </a:lnTo>
                    <a:moveTo>
                      <a:pt x="7623" y="4971"/>
                    </a:moveTo>
                    <a:lnTo>
                      <a:pt x="7623" y="4971"/>
                    </a:lnTo>
                    <a:lnTo>
                      <a:pt x="7623" y="4957"/>
                    </a:lnTo>
                    <a:moveTo>
                      <a:pt x="7623" y="4904"/>
                    </a:moveTo>
                    <a:lnTo>
                      <a:pt x="7623" y="4904"/>
                    </a:lnTo>
                    <a:lnTo>
                      <a:pt x="7623" y="4891"/>
                    </a:lnTo>
                    <a:moveTo>
                      <a:pt x="7623" y="4837"/>
                    </a:moveTo>
                    <a:lnTo>
                      <a:pt x="7623" y="4837"/>
                    </a:lnTo>
                    <a:lnTo>
                      <a:pt x="7623" y="4824"/>
                    </a:lnTo>
                    <a:moveTo>
                      <a:pt x="7623" y="4771"/>
                    </a:moveTo>
                    <a:lnTo>
                      <a:pt x="7623" y="4771"/>
                    </a:lnTo>
                    <a:lnTo>
                      <a:pt x="7623" y="4757"/>
                    </a:lnTo>
                    <a:moveTo>
                      <a:pt x="7623" y="4704"/>
                    </a:moveTo>
                    <a:lnTo>
                      <a:pt x="7623" y="4704"/>
                    </a:lnTo>
                    <a:lnTo>
                      <a:pt x="7623" y="4691"/>
                    </a:lnTo>
                    <a:moveTo>
                      <a:pt x="7623" y="4637"/>
                    </a:moveTo>
                    <a:lnTo>
                      <a:pt x="7623" y="4637"/>
                    </a:lnTo>
                    <a:lnTo>
                      <a:pt x="7623" y="4624"/>
                    </a:lnTo>
                    <a:moveTo>
                      <a:pt x="7623" y="4571"/>
                    </a:moveTo>
                    <a:lnTo>
                      <a:pt x="7623" y="4571"/>
                    </a:lnTo>
                    <a:lnTo>
                      <a:pt x="7623" y="4557"/>
                    </a:lnTo>
                    <a:moveTo>
                      <a:pt x="7623" y="4504"/>
                    </a:moveTo>
                    <a:lnTo>
                      <a:pt x="7623" y="4504"/>
                    </a:lnTo>
                    <a:lnTo>
                      <a:pt x="7623" y="4491"/>
                    </a:lnTo>
                    <a:moveTo>
                      <a:pt x="7623" y="4437"/>
                    </a:moveTo>
                    <a:lnTo>
                      <a:pt x="7623" y="4437"/>
                    </a:lnTo>
                    <a:lnTo>
                      <a:pt x="7623" y="4424"/>
                    </a:lnTo>
                    <a:moveTo>
                      <a:pt x="7623" y="4371"/>
                    </a:moveTo>
                    <a:lnTo>
                      <a:pt x="7623" y="4371"/>
                    </a:lnTo>
                    <a:lnTo>
                      <a:pt x="7623" y="4357"/>
                    </a:lnTo>
                    <a:moveTo>
                      <a:pt x="7623" y="4304"/>
                    </a:moveTo>
                    <a:lnTo>
                      <a:pt x="7623" y="4304"/>
                    </a:lnTo>
                    <a:lnTo>
                      <a:pt x="7623" y="4291"/>
                    </a:lnTo>
                    <a:moveTo>
                      <a:pt x="7623" y="4237"/>
                    </a:moveTo>
                    <a:lnTo>
                      <a:pt x="7623" y="4237"/>
                    </a:lnTo>
                    <a:lnTo>
                      <a:pt x="7623" y="4224"/>
                    </a:lnTo>
                    <a:moveTo>
                      <a:pt x="7623" y="4171"/>
                    </a:moveTo>
                    <a:lnTo>
                      <a:pt x="7623" y="4171"/>
                    </a:lnTo>
                    <a:lnTo>
                      <a:pt x="7623" y="4157"/>
                    </a:lnTo>
                    <a:moveTo>
                      <a:pt x="7623" y="4104"/>
                    </a:moveTo>
                    <a:lnTo>
                      <a:pt x="7623" y="4104"/>
                    </a:lnTo>
                    <a:lnTo>
                      <a:pt x="7623" y="4091"/>
                    </a:lnTo>
                    <a:moveTo>
                      <a:pt x="7623" y="4037"/>
                    </a:moveTo>
                    <a:lnTo>
                      <a:pt x="7623" y="4037"/>
                    </a:lnTo>
                    <a:lnTo>
                      <a:pt x="7623" y="4024"/>
                    </a:lnTo>
                    <a:moveTo>
                      <a:pt x="7623" y="3971"/>
                    </a:moveTo>
                    <a:lnTo>
                      <a:pt x="7623" y="3971"/>
                    </a:lnTo>
                    <a:lnTo>
                      <a:pt x="7623" y="3957"/>
                    </a:lnTo>
                    <a:moveTo>
                      <a:pt x="7623" y="3904"/>
                    </a:moveTo>
                    <a:lnTo>
                      <a:pt x="7623" y="3904"/>
                    </a:lnTo>
                    <a:lnTo>
                      <a:pt x="7623" y="3891"/>
                    </a:lnTo>
                    <a:moveTo>
                      <a:pt x="7623" y="3837"/>
                    </a:moveTo>
                    <a:lnTo>
                      <a:pt x="7623" y="3837"/>
                    </a:lnTo>
                    <a:lnTo>
                      <a:pt x="7623" y="3824"/>
                    </a:lnTo>
                    <a:moveTo>
                      <a:pt x="7623" y="3771"/>
                    </a:moveTo>
                    <a:lnTo>
                      <a:pt x="7623" y="3771"/>
                    </a:lnTo>
                    <a:lnTo>
                      <a:pt x="7623" y="3757"/>
                    </a:lnTo>
                    <a:moveTo>
                      <a:pt x="7623" y="3704"/>
                    </a:moveTo>
                    <a:lnTo>
                      <a:pt x="7623" y="3704"/>
                    </a:lnTo>
                    <a:lnTo>
                      <a:pt x="7623" y="3691"/>
                    </a:lnTo>
                    <a:moveTo>
                      <a:pt x="7623" y="3637"/>
                    </a:moveTo>
                    <a:lnTo>
                      <a:pt x="7623" y="3637"/>
                    </a:lnTo>
                    <a:lnTo>
                      <a:pt x="7623" y="3624"/>
                    </a:lnTo>
                    <a:moveTo>
                      <a:pt x="7623" y="3571"/>
                    </a:moveTo>
                    <a:lnTo>
                      <a:pt x="7623" y="3571"/>
                    </a:lnTo>
                    <a:lnTo>
                      <a:pt x="7623" y="3557"/>
                    </a:lnTo>
                    <a:moveTo>
                      <a:pt x="7623" y="3504"/>
                    </a:moveTo>
                    <a:lnTo>
                      <a:pt x="7623" y="3504"/>
                    </a:lnTo>
                    <a:lnTo>
                      <a:pt x="7623" y="3491"/>
                    </a:lnTo>
                    <a:moveTo>
                      <a:pt x="7623" y="3437"/>
                    </a:moveTo>
                    <a:lnTo>
                      <a:pt x="7623" y="3437"/>
                    </a:lnTo>
                    <a:lnTo>
                      <a:pt x="7623" y="3424"/>
                    </a:lnTo>
                    <a:moveTo>
                      <a:pt x="7623" y="3371"/>
                    </a:moveTo>
                    <a:lnTo>
                      <a:pt x="7623" y="3371"/>
                    </a:lnTo>
                    <a:lnTo>
                      <a:pt x="7623" y="3357"/>
                    </a:lnTo>
                    <a:moveTo>
                      <a:pt x="7623" y="3304"/>
                    </a:moveTo>
                    <a:lnTo>
                      <a:pt x="7623" y="3304"/>
                    </a:lnTo>
                    <a:lnTo>
                      <a:pt x="7623" y="3291"/>
                    </a:lnTo>
                    <a:moveTo>
                      <a:pt x="7623" y="3237"/>
                    </a:moveTo>
                    <a:lnTo>
                      <a:pt x="7623" y="3237"/>
                    </a:lnTo>
                    <a:lnTo>
                      <a:pt x="7623" y="3224"/>
                    </a:lnTo>
                    <a:moveTo>
                      <a:pt x="7623" y="3171"/>
                    </a:moveTo>
                    <a:lnTo>
                      <a:pt x="7623" y="3171"/>
                    </a:lnTo>
                    <a:lnTo>
                      <a:pt x="7623" y="3157"/>
                    </a:lnTo>
                    <a:moveTo>
                      <a:pt x="7623" y="3104"/>
                    </a:moveTo>
                    <a:lnTo>
                      <a:pt x="7623" y="3104"/>
                    </a:lnTo>
                    <a:lnTo>
                      <a:pt x="7623" y="3091"/>
                    </a:lnTo>
                    <a:moveTo>
                      <a:pt x="7623" y="3037"/>
                    </a:moveTo>
                    <a:lnTo>
                      <a:pt x="7623" y="3037"/>
                    </a:lnTo>
                    <a:lnTo>
                      <a:pt x="7623" y="3024"/>
                    </a:lnTo>
                    <a:moveTo>
                      <a:pt x="7623" y="2971"/>
                    </a:moveTo>
                    <a:lnTo>
                      <a:pt x="7623" y="2971"/>
                    </a:lnTo>
                    <a:lnTo>
                      <a:pt x="7623" y="2957"/>
                    </a:lnTo>
                    <a:moveTo>
                      <a:pt x="7623" y="2904"/>
                    </a:moveTo>
                    <a:lnTo>
                      <a:pt x="7623" y="2904"/>
                    </a:lnTo>
                    <a:lnTo>
                      <a:pt x="7623" y="2891"/>
                    </a:lnTo>
                    <a:moveTo>
                      <a:pt x="7623" y="2837"/>
                    </a:moveTo>
                    <a:lnTo>
                      <a:pt x="7623" y="2837"/>
                    </a:lnTo>
                    <a:lnTo>
                      <a:pt x="7623" y="2824"/>
                    </a:lnTo>
                    <a:moveTo>
                      <a:pt x="7623" y="2771"/>
                    </a:moveTo>
                    <a:lnTo>
                      <a:pt x="7623" y="2771"/>
                    </a:lnTo>
                    <a:lnTo>
                      <a:pt x="7623" y="2757"/>
                    </a:lnTo>
                    <a:moveTo>
                      <a:pt x="7623" y="2704"/>
                    </a:moveTo>
                    <a:lnTo>
                      <a:pt x="7623" y="2704"/>
                    </a:lnTo>
                    <a:lnTo>
                      <a:pt x="7623" y="2691"/>
                    </a:lnTo>
                    <a:moveTo>
                      <a:pt x="7623" y="2637"/>
                    </a:moveTo>
                    <a:lnTo>
                      <a:pt x="7623" y="2637"/>
                    </a:lnTo>
                    <a:lnTo>
                      <a:pt x="7623" y="2624"/>
                    </a:lnTo>
                    <a:moveTo>
                      <a:pt x="7623" y="2571"/>
                    </a:moveTo>
                    <a:lnTo>
                      <a:pt x="7623" y="2571"/>
                    </a:lnTo>
                    <a:lnTo>
                      <a:pt x="7623" y="2557"/>
                    </a:lnTo>
                    <a:moveTo>
                      <a:pt x="7623" y="2504"/>
                    </a:moveTo>
                    <a:lnTo>
                      <a:pt x="7623" y="2504"/>
                    </a:lnTo>
                    <a:lnTo>
                      <a:pt x="7623" y="2491"/>
                    </a:lnTo>
                    <a:moveTo>
                      <a:pt x="7623" y="2437"/>
                    </a:moveTo>
                    <a:lnTo>
                      <a:pt x="7623" y="2437"/>
                    </a:lnTo>
                    <a:lnTo>
                      <a:pt x="7623" y="2424"/>
                    </a:lnTo>
                    <a:moveTo>
                      <a:pt x="7623" y="2371"/>
                    </a:moveTo>
                    <a:lnTo>
                      <a:pt x="7623" y="2371"/>
                    </a:lnTo>
                    <a:lnTo>
                      <a:pt x="7623" y="2357"/>
                    </a:lnTo>
                    <a:moveTo>
                      <a:pt x="7623" y="2304"/>
                    </a:moveTo>
                    <a:lnTo>
                      <a:pt x="7623" y="2304"/>
                    </a:lnTo>
                    <a:lnTo>
                      <a:pt x="7623" y="2291"/>
                    </a:lnTo>
                    <a:moveTo>
                      <a:pt x="7623" y="2237"/>
                    </a:moveTo>
                    <a:lnTo>
                      <a:pt x="7623" y="2237"/>
                    </a:lnTo>
                    <a:lnTo>
                      <a:pt x="7623" y="2224"/>
                    </a:lnTo>
                    <a:moveTo>
                      <a:pt x="7623" y="2171"/>
                    </a:moveTo>
                    <a:lnTo>
                      <a:pt x="7623" y="2171"/>
                    </a:lnTo>
                    <a:lnTo>
                      <a:pt x="7623" y="2157"/>
                    </a:lnTo>
                    <a:moveTo>
                      <a:pt x="7623" y="2104"/>
                    </a:moveTo>
                    <a:lnTo>
                      <a:pt x="7623" y="2104"/>
                    </a:lnTo>
                    <a:lnTo>
                      <a:pt x="7623" y="2091"/>
                    </a:lnTo>
                    <a:moveTo>
                      <a:pt x="7623" y="2037"/>
                    </a:moveTo>
                    <a:lnTo>
                      <a:pt x="7623" y="2037"/>
                    </a:lnTo>
                    <a:lnTo>
                      <a:pt x="7623" y="2024"/>
                    </a:lnTo>
                    <a:moveTo>
                      <a:pt x="7623" y="1971"/>
                    </a:moveTo>
                    <a:lnTo>
                      <a:pt x="7623" y="1971"/>
                    </a:lnTo>
                    <a:lnTo>
                      <a:pt x="7623" y="1957"/>
                    </a:lnTo>
                    <a:moveTo>
                      <a:pt x="7623" y="1904"/>
                    </a:moveTo>
                    <a:lnTo>
                      <a:pt x="7623" y="1904"/>
                    </a:lnTo>
                    <a:lnTo>
                      <a:pt x="7623" y="1891"/>
                    </a:lnTo>
                    <a:moveTo>
                      <a:pt x="7623" y="1837"/>
                    </a:moveTo>
                    <a:lnTo>
                      <a:pt x="7623" y="1837"/>
                    </a:lnTo>
                    <a:lnTo>
                      <a:pt x="7623" y="1824"/>
                    </a:lnTo>
                    <a:moveTo>
                      <a:pt x="7623" y="1771"/>
                    </a:moveTo>
                    <a:lnTo>
                      <a:pt x="7623" y="1771"/>
                    </a:lnTo>
                    <a:lnTo>
                      <a:pt x="7623" y="1757"/>
                    </a:lnTo>
                    <a:moveTo>
                      <a:pt x="7623" y="1704"/>
                    </a:moveTo>
                    <a:lnTo>
                      <a:pt x="7623" y="1704"/>
                    </a:lnTo>
                    <a:lnTo>
                      <a:pt x="7623" y="1691"/>
                    </a:lnTo>
                    <a:moveTo>
                      <a:pt x="7623" y="1637"/>
                    </a:moveTo>
                    <a:lnTo>
                      <a:pt x="7623" y="1637"/>
                    </a:lnTo>
                    <a:lnTo>
                      <a:pt x="7623" y="1624"/>
                    </a:lnTo>
                    <a:moveTo>
                      <a:pt x="7623" y="1571"/>
                    </a:moveTo>
                    <a:lnTo>
                      <a:pt x="7623" y="1571"/>
                    </a:lnTo>
                    <a:lnTo>
                      <a:pt x="7623" y="1557"/>
                    </a:lnTo>
                    <a:moveTo>
                      <a:pt x="7623" y="1504"/>
                    </a:moveTo>
                    <a:lnTo>
                      <a:pt x="7623" y="1504"/>
                    </a:lnTo>
                    <a:lnTo>
                      <a:pt x="7623" y="1491"/>
                    </a:lnTo>
                    <a:moveTo>
                      <a:pt x="7623" y="1437"/>
                    </a:moveTo>
                    <a:lnTo>
                      <a:pt x="7623" y="1437"/>
                    </a:lnTo>
                    <a:lnTo>
                      <a:pt x="7623" y="1424"/>
                    </a:lnTo>
                    <a:moveTo>
                      <a:pt x="7623" y="1371"/>
                    </a:moveTo>
                    <a:lnTo>
                      <a:pt x="7623" y="1371"/>
                    </a:lnTo>
                    <a:lnTo>
                      <a:pt x="7623" y="1357"/>
                    </a:lnTo>
                    <a:moveTo>
                      <a:pt x="7623" y="1304"/>
                    </a:moveTo>
                    <a:lnTo>
                      <a:pt x="7623" y="1304"/>
                    </a:lnTo>
                    <a:lnTo>
                      <a:pt x="7623" y="1291"/>
                    </a:lnTo>
                    <a:moveTo>
                      <a:pt x="7623" y="1237"/>
                    </a:moveTo>
                    <a:lnTo>
                      <a:pt x="7623" y="1237"/>
                    </a:lnTo>
                    <a:lnTo>
                      <a:pt x="7623" y="1224"/>
                    </a:lnTo>
                    <a:moveTo>
                      <a:pt x="7623" y="1171"/>
                    </a:moveTo>
                    <a:lnTo>
                      <a:pt x="7623" y="1171"/>
                    </a:lnTo>
                    <a:lnTo>
                      <a:pt x="7623" y="1157"/>
                    </a:lnTo>
                    <a:moveTo>
                      <a:pt x="7623" y="1104"/>
                    </a:moveTo>
                    <a:lnTo>
                      <a:pt x="7623" y="1104"/>
                    </a:lnTo>
                    <a:lnTo>
                      <a:pt x="7623" y="1091"/>
                    </a:lnTo>
                    <a:moveTo>
                      <a:pt x="7623" y="1037"/>
                    </a:moveTo>
                    <a:lnTo>
                      <a:pt x="7623" y="1037"/>
                    </a:lnTo>
                    <a:lnTo>
                      <a:pt x="7623" y="1024"/>
                    </a:lnTo>
                    <a:moveTo>
                      <a:pt x="7623" y="971"/>
                    </a:moveTo>
                    <a:lnTo>
                      <a:pt x="7623" y="971"/>
                    </a:lnTo>
                    <a:lnTo>
                      <a:pt x="7623" y="957"/>
                    </a:lnTo>
                    <a:moveTo>
                      <a:pt x="7623" y="904"/>
                    </a:moveTo>
                    <a:lnTo>
                      <a:pt x="7623" y="904"/>
                    </a:lnTo>
                    <a:lnTo>
                      <a:pt x="7623" y="891"/>
                    </a:lnTo>
                    <a:moveTo>
                      <a:pt x="7623" y="837"/>
                    </a:moveTo>
                    <a:lnTo>
                      <a:pt x="7623" y="837"/>
                    </a:lnTo>
                    <a:lnTo>
                      <a:pt x="7623" y="824"/>
                    </a:lnTo>
                    <a:moveTo>
                      <a:pt x="7623" y="771"/>
                    </a:moveTo>
                    <a:lnTo>
                      <a:pt x="7623" y="771"/>
                    </a:lnTo>
                    <a:lnTo>
                      <a:pt x="7623" y="757"/>
                    </a:lnTo>
                    <a:moveTo>
                      <a:pt x="7623" y="704"/>
                    </a:moveTo>
                    <a:lnTo>
                      <a:pt x="7623" y="704"/>
                    </a:lnTo>
                    <a:lnTo>
                      <a:pt x="7623" y="691"/>
                    </a:lnTo>
                    <a:moveTo>
                      <a:pt x="7623" y="637"/>
                    </a:moveTo>
                    <a:lnTo>
                      <a:pt x="7623" y="637"/>
                    </a:lnTo>
                    <a:lnTo>
                      <a:pt x="7623" y="624"/>
                    </a:lnTo>
                    <a:moveTo>
                      <a:pt x="7623" y="571"/>
                    </a:moveTo>
                    <a:lnTo>
                      <a:pt x="7623" y="571"/>
                    </a:lnTo>
                    <a:lnTo>
                      <a:pt x="7623" y="557"/>
                    </a:lnTo>
                    <a:moveTo>
                      <a:pt x="7623" y="504"/>
                    </a:moveTo>
                    <a:lnTo>
                      <a:pt x="7623" y="504"/>
                    </a:lnTo>
                    <a:lnTo>
                      <a:pt x="7623" y="491"/>
                    </a:lnTo>
                    <a:moveTo>
                      <a:pt x="7623" y="437"/>
                    </a:moveTo>
                    <a:lnTo>
                      <a:pt x="7623" y="437"/>
                    </a:lnTo>
                    <a:lnTo>
                      <a:pt x="7623" y="424"/>
                    </a:lnTo>
                    <a:moveTo>
                      <a:pt x="7623" y="371"/>
                    </a:moveTo>
                    <a:lnTo>
                      <a:pt x="7623" y="371"/>
                    </a:lnTo>
                    <a:lnTo>
                      <a:pt x="7623" y="357"/>
                    </a:lnTo>
                    <a:moveTo>
                      <a:pt x="7623" y="304"/>
                    </a:moveTo>
                    <a:lnTo>
                      <a:pt x="7623" y="304"/>
                    </a:lnTo>
                    <a:lnTo>
                      <a:pt x="7623" y="291"/>
                    </a:lnTo>
                    <a:moveTo>
                      <a:pt x="7623" y="237"/>
                    </a:moveTo>
                    <a:lnTo>
                      <a:pt x="7623" y="237"/>
                    </a:lnTo>
                    <a:lnTo>
                      <a:pt x="7623" y="224"/>
                    </a:lnTo>
                    <a:moveTo>
                      <a:pt x="7623" y="171"/>
                    </a:moveTo>
                    <a:lnTo>
                      <a:pt x="7623" y="171"/>
                    </a:lnTo>
                    <a:lnTo>
                      <a:pt x="7623" y="157"/>
                    </a:lnTo>
                    <a:moveTo>
                      <a:pt x="7623" y="104"/>
                    </a:moveTo>
                    <a:lnTo>
                      <a:pt x="7623" y="104"/>
                    </a:lnTo>
                    <a:lnTo>
                      <a:pt x="7623" y="91"/>
                    </a:lnTo>
                    <a:moveTo>
                      <a:pt x="7623" y="37"/>
                    </a:moveTo>
                    <a:lnTo>
                      <a:pt x="7623" y="37"/>
                    </a:lnTo>
                    <a:lnTo>
                      <a:pt x="7623" y="24"/>
                    </a:lnTo>
                    <a:moveTo>
                      <a:pt x="7886" y="5104"/>
                    </a:moveTo>
                    <a:lnTo>
                      <a:pt x="7886" y="5104"/>
                    </a:lnTo>
                    <a:lnTo>
                      <a:pt x="7886" y="5091"/>
                    </a:lnTo>
                    <a:moveTo>
                      <a:pt x="7886" y="5037"/>
                    </a:moveTo>
                    <a:lnTo>
                      <a:pt x="7886" y="5037"/>
                    </a:lnTo>
                    <a:lnTo>
                      <a:pt x="7886" y="5024"/>
                    </a:lnTo>
                    <a:moveTo>
                      <a:pt x="7886" y="4971"/>
                    </a:moveTo>
                    <a:lnTo>
                      <a:pt x="7886" y="4971"/>
                    </a:lnTo>
                    <a:lnTo>
                      <a:pt x="7886" y="4957"/>
                    </a:lnTo>
                    <a:moveTo>
                      <a:pt x="7886" y="4904"/>
                    </a:moveTo>
                    <a:lnTo>
                      <a:pt x="7886" y="4904"/>
                    </a:lnTo>
                    <a:lnTo>
                      <a:pt x="7886" y="4891"/>
                    </a:lnTo>
                    <a:moveTo>
                      <a:pt x="7886" y="4837"/>
                    </a:moveTo>
                    <a:lnTo>
                      <a:pt x="7886" y="4837"/>
                    </a:lnTo>
                    <a:lnTo>
                      <a:pt x="7886" y="4824"/>
                    </a:lnTo>
                    <a:moveTo>
                      <a:pt x="7886" y="4771"/>
                    </a:moveTo>
                    <a:lnTo>
                      <a:pt x="7886" y="4771"/>
                    </a:lnTo>
                    <a:lnTo>
                      <a:pt x="7886" y="4757"/>
                    </a:lnTo>
                    <a:moveTo>
                      <a:pt x="7886" y="4704"/>
                    </a:moveTo>
                    <a:lnTo>
                      <a:pt x="7886" y="4704"/>
                    </a:lnTo>
                    <a:lnTo>
                      <a:pt x="7886" y="4691"/>
                    </a:lnTo>
                    <a:moveTo>
                      <a:pt x="7886" y="4637"/>
                    </a:moveTo>
                    <a:lnTo>
                      <a:pt x="7886" y="4637"/>
                    </a:lnTo>
                    <a:lnTo>
                      <a:pt x="7886" y="4624"/>
                    </a:lnTo>
                    <a:moveTo>
                      <a:pt x="7886" y="4571"/>
                    </a:moveTo>
                    <a:lnTo>
                      <a:pt x="7886" y="4571"/>
                    </a:lnTo>
                    <a:lnTo>
                      <a:pt x="7886" y="4557"/>
                    </a:lnTo>
                    <a:moveTo>
                      <a:pt x="7886" y="4504"/>
                    </a:moveTo>
                    <a:lnTo>
                      <a:pt x="7886" y="4504"/>
                    </a:lnTo>
                    <a:lnTo>
                      <a:pt x="7886" y="4491"/>
                    </a:lnTo>
                    <a:moveTo>
                      <a:pt x="7886" y="4437"/>
                    </a:moveTo>
                    <a:lnTo>
                      <a:pt x="7886" y="4437"/>
                    </a:lnTo>
                    <a:lnTo>
                      <a:pt x="7886" y="4424"/>
                    </a:lnTo>
                    <a:moveTo>
                      <a:pt x="7886" y="4371"/>
                    </a:moveTo>
                    <a:lnTo>
                      <a:pt x="7886" y="4371"/>
                    </a:lnTo>
                    <a:lnTo>
                      <a:pt x="7886" y="4357"/>
                    </a:lnTo>
                    <a:moveTo>
                      <a:pt x="7886" y="4304"/>
                    </a:moveTo>
                    <a:lnTo>
                      <a:pt x="7886" y="4304"/>
                    </a:lnTo>
                    <a:lnTo>
                      <a:pt x="7886" y="4291"/>
                    </a:lnTo>
                    <a:moveTo>
                      <a:pt x="7886" y="4237"/>
                    </a:moveTo>
                    <a:lnTo>
                      <a:pt x="7886" y="4237"/>
                    </a:lnTo>
                    <a:lnTo>
                      <a:pt x="7886" y="4224"/>
                    </a:lnTo>
                    <a:moveTo>
                      <a:pt x="7886" y="4171"/>
                    </a:moveTo>
                    <a:lnTo>
                      <a:pt x="7886" y="4171"/>
                    </a:lnTo>
                    <a:lnTo>
                      <a:pt x="7886" y="4157"/>
                    </a:lnTo>
                    <a:moveTo>
                      <a:pt x="7886" y="4104"/>
                    </a:moveTo>
                    <a:lnTo>
                      <a:pt x="7886" y="4104"/>
                    </a:lnTo>
                    <a:lnTo>
                      <a:pt x="7886" y="4091"/>
                    </a:lnTo>
                    <a:moveTo>
                      <a:pt x="7886" y="4037"/>
                    </a:moveTo>
                    <a:lnTo>
                      <a:pt x="7886" y="4037"/>
                    </a:lnTo>
                    <a:lnTo>
                      <a:pt x="7886" y="4024"/>
                    </a:lnTo>
                    <a:moveTo>
                      <a:pt x="7886" y="3971"/>
                    </a:moveTo>
                    <a:lnTo>
                      <a:pt x="7886" y="3971"/>
                    </a:lnTo>
                    <a:lnTo>
                      <a:pt x="7886" y="3957"/>
                    </a:lnTo>
                    <a:moveTo>
                      <a:pt x="7886" y="3904"/>
                    </a:moveTo>
                    <a:lnTo>
                      <a:pt x="7886" y="3904"/>
                    </a:lnTo>
                    <a:lnTo>
                      <a:pt x="7886" y="3891"/>
                    </a:lnTo>
                    <a:moveTo>
                      <a:pt x="7886" y="3837"/>
                    </a:moveTo>
                    <a:lnTo>
                      <a:pt x="7886" y="3837"/>
                    </a:lnTo>
                    <a:lnTo>
                      <a:pt x="7886" y="3824"/>
                    </a:lnTo>
                    <a:moveTo>
                      <a:pt x="7886" y="3771"/>
                    </a:moveTo>
                    <a:lnTo>
                      <a:pt x="7886" y="3771"/>
                    </a:lnTo>
                    <a:lnTo>
                      <a:pt x="7886" y="3757"/>
                    </a:lnTo>
                    <a:moveTo>
                      <a:pt x="7886" y="3704"/>
                    </a:moveTo>
                    <a:lnTo>
                      <a:pt x="7886" y="3704"/>
                    </a:lnTo>
                    <a:lnTo>
                      <a:pt x="7886" y="3691"/>
                    </a:lnTo>
                    <a:moveTo>
                      <a:pt x="7886" y="3637"/>
                    </a:moveTo>
                    <a:lnTo>
                      <a:pt x="7886" y="3637"/>
                    </a:lnTo>
                    <a:lnTo>
                      <a:pt x="7886" y="3624"/>
                    </a:lnTo>
                    <a:moveTo>
                      <a:pt x="7886" y="3571"/>
                    </a:moveTo>
                    <a:lnTo>
                      <a:pt x="7886" y="3571"/>
                    </a:lnTo>
                    <a:lnTo>
                      <a:pt x="7886" y="3557"/>
                    </a:lnTo>
                    <a:moveTo>
                      <a:pt x="7886" y="3504"/>
                    </a:moveTo>
                    <a:lnTo>
                      <a:pt x="7886" y="3504"/>
                    </a:lnTo>
                    <a:lnTo>
                      <a:pt x="7886" y="3491"/>
                    </a:lnTo>
                    <a:moveTo>
                      <a:pt x="7886" y="3437"/>
                    </a:moveTo>
                    <a:lnTo>
                      <a:pt x="7886" y="3437"/>
                    </a:lnTo>
                    <a:lnTo>
                      <a:pt x="7886" y="3424"/>
                    </a:lnTo>
                    <a:moveTo>
                      <a:pt x="7886" y="3371"/>
                    </a:moveTo>
                    <a:lnTo>
                      <a:pt x="7886" y="3371"/>
                    </a:lnTo>
                    <a:lnTo>
                      <a:pt x="7886" y="3357"/>
                    </a:lnTo>
                    <a:moveTo>
                      <a:pt x="7886" y="3304"/>
                    </a:moveTo>
                    <a:lnTo>
                      <a:pt x="7886" y="3304"/>
                    </a:lnTo>
                    <a:lnTo>
                      <a:pt x="7886" y="3291"/>
                    </a:lnTo>
                    <a:moveTo>
                      <a:pt x="7886" y="3237"/>
                    </a:moveTo>
                    <a:lnTo>
                      <a:pt x="7886" y="3237"/>
                    </a:lnTo>
                    <a:lnTo>
                      <a:pt x="7886" y="3224"/>
                    </a:lnTo>
                    <a:moveTo>
                      <a:pt x="7886" y="3171"/>
                    </a:moveTo>
                    <a:lnTo>
                      <a:pt x="7886" y="3171"/>
                    </a:lnTo>
                    <a:lnTo>
                      <a:pt x="7886" y="3157"/>
                    </a:lnTo>
                    <a:moveTo>
                      <a:pt x="7886" y="3104"/>
                    </a:moveTo>
                    <a:lnTo>
                      <a:pt x="7886" y="3104"/>
                    </a:lnTo>
                    <a:lnTo>
                      <a:pt x="7886" y="3091"/>
                    </a:lnTo>
                    <a:moveTo>
                      <a:pt x="7886" y="3037"/>
                    </a:moveTo>
                    <a:lnTo>
                      <a:pt x="7886" y="3037"/>
                    </a:lnTo>
                    <a:lnTo>
                      <a:pt x="7886" y="3024"/>
                    </a:lnTo>
                    <a:moveTo>
                      <a:pt x="7886" y="2971"/>
                    </a:moveTo>
                    <a:lnTo>
                      <a:pt x="7886" y="2971"/>
                    </a:lnTo>
                    <a:lnTo>
                      <a:pt x="7886" y="2957"/>
                    </a:lnTo>
                    <a:moveTo>
                      <a:pt x="7886" y="2904"/>
                    </a:moveTo>
                    <a:lnTo>
                      <a:pt x="7886" y="2904"/>
                    </a:lnTo>
                    <a:lnTo>
                      <a:pt x="7886" y="2891"/>
                    </a:lnTo>
                    <a:moveTo>
                      <a:pt x="7886" y="2837"/>
                    </a:moveTo>
                    <a:lnTo>
                      <a:pt x="7886" y="2837"/>
                    </a:lnTo>
                    <a:lnTo>
                      <a:pt x="7886" y="2824"/>
                    </a:lnTo>
                    <a:moveTo>
                      <a:pt x="7886" y="2771"/>
                    </a:moveTo>
                    <a:lnTo>
                      <a:pt x="7886" y="2771"/>
                    </a:lnTo>
                    <a:lnTo>
                      <a:pt x="7886" y="2757"/>
                    </a:lnTo>
                    <a:moveTo>
                      <a:pt x="7886" y="2704"/>
                    </a:moveTo>
                    <a:lnTo>
                      <a:pt x="7886" y="2704"/>
                    </a:lnTo>
                    <a:lnTo>
                      <a:pt x="7886" y="2691"/>
                    </a:lnTo>
                    <a:moveTo>
                      <a:pt x="7886" y="2637"/>
                    </a:moveTo>
                    <a:lnTo>
                      <a:pt x="7886" y="2637"/>
                    </a:lnTo>
                    <a:lnTo>
                      <a:pt x="7886" y="2624"/>
                    </a:lnTo>
                    <a:moveTo>
                      <a:pt x="7886" y="2571"/>
                    </a:moveTo>
                    <a:lnTo>
                      <a:pt x="7886" y="2571"/>
                    </a:lnTo>
                    <a:lnTo>
                      <a:pt x="7886" y="2557"/>
                    </a:lnTo>
                    <a:moveTo>
                      <a:pt x="7886" y="2504"/>
                    </a:moveTo>
                    <a:lnTo>
                      <a:pt x="7886" y="2504"/>
                    </a:lnTo>
                    <a:lnTo>
                      <a:pt x="7886" y="2491"/>
                    </a:lnTo>
                    <a:moveTo>
                      <a:pt x="7886" y="2437"/>
                    </a:moveTo>
                    <a:lnTo>
                      <a:pt x="7886" y="2437"/>
                    </a:lnTo>
                    <a:lnTo>
                      <a:pt x="7886" y="2424"/>
                    </a:lnTo>
                    <a:moveTo>
                      <a:pt x="7886" y="2371"/>
                    </a:moveTo>
                    <a:lnTo>
                      <a:pt x="7886" y="2371"/>
                    </a:lnTo>
                    <a:lnTo>
                      <a:pt x="7886" y="2357"/>
                    </a:lnTo>
                    <a:moveTo>
                      <a:pt x="7886" y="2304"/>
                    </a:moveTo>
                    <a:lnTo>
                      <a:pt x="7886" y="2304"/>
                    </a:lnTo>
                    <a:lnTo>
                      <a:pt x="7886" y="2291"/>
                    </a:lnTo>
                    <a:moveTo>
                      <a:pt x="7886" y="2237"/>
                    </a:moveTo>
                    <a:lnTo>
                      <a:pt x="7886" y="2237"/>
                    </a:lnTo>
                    <a:lnTo>
                      <a:pt x="7886" y="2224"/>
                    </a:lnTo>
                    <a:moveTo>
                      <a:pt x="7886" y="2171"/>
                    </a:moveTo>
                    <a:lnTo>
                      <a:pt x="7886" y="2171"/>
                    </a:lnTo>
                    <a:lnTo>
                      <a:pt x="7886" y="2157"/>
                    </a:lnTo>
                    <a:moveTo>
                      <a:pt x="7886" y="2104"/>
                    </a:moveTo>
                    <a:lnTo>
                      <a:pt x="7886" y="2104"/>
                    </a:lnTo>
                    <a:lnTo>
                      <a:pt x="7886" y="2091"/>
                    </a:lnTo>
                    <a:moveTo>
                      <a:pt x="7886" y="2037"/>
                    </a:moveTo>
                    <a:lnTo>
                      <a:pt x="7886" y="2037"/>
                    </a:lnTo>
                    <a:lnTo>
                      <a:pt x="7886" y="2024"/>
                    </a:lnTo>
                    <a:moveTo>
                      <a:pt x="7886" y="1971"/>
                    </a:moveTo>
                    <a:lnTo>
                      <a:pt x="7886" y="1971"/>
                    </a:lnTo>
                    <a:lnTo>
                      <a:pt x="7886" y="1957"/>
                    </a:lnTo>
                    <a:moveTo>
                      <a:pt x="7886" y="1904"/>
                    </a:moveTo>
                    <a:lnTo>
                      <a:pt x="7886" y="1904"/>
                    </a:lnTo>
                    <a:lnTo>
                      <a:pt x="7886" y="1891"/>
                    </a:lnTo>
                    <a:moveTo>
                      <a:pt x="7886" y="1837"/>
                    </a:moveTo>
                    <a:lnTo>
                      <a:pt x="7886" y="1837"/>
                    </a:lnTo>
                    <a:lnTo>
                      <a:pt x="7886" y="1824"/>
                    </a:lnTo>
                    <a:moveTo>
                      <a:pt x="7886" y="1771"/>
                    </a:moveTo>
                    <a:lnTo>
                      <a:pt x="7886" y="1771"/>
                    </a:lnTo>
                    <a:lnTo>
                      <a:pt x="7886" y="1757"/>
                    </a:lnTo>
                    <a:moveTo>
                      <a:pt x="7886" y="1704"/>
                    </a:moveTo>
                    <a:lnTo>
                      <a:pt x="7886" y="1704"/>
                    </a:lnTo>
                    <a:lnTo>
                      <a:pt x="7886" y="1691"/>
                    </a:lnTo>
                    <a:moveTo>
                      <a:pt x="7886" y="1637"/>
                    </a:moveTo>
                    <a:lnTo>
                      <a:pt x="7886" y="1637"/>
                    </a:lnTo>
                    <a:lnTo>
                      <a:pt x="7886" y="1624"/>
                    </a:lnTo>
                    <a:moveTo>
                      <a:pt x="7886" y="1571"/>
                    </a:moveTo>
                    <a:lnTo>
                      <a:pt x="7886" y="1571"/>
                    </a:lnTo>
                    <a:lnTo>
                      <a:pt x="7886" y="1557"/>
                    </a:lnTo>
                    <a:moveTo>
                      <a:pt x="7886" y="1504"/>
                    </a:moveTo>
                    <a:lnTo>
                      <a:pt x="7886" y="1504"/>
                    </a:lnTo>
                    <a:lnTo>
                      <a:pt x="7886" y="1491"/>
                    </a:lnTo>
                    <a:moveTo>
                      <a:pt x="7886" y="1437"/>
                    </a:moveTo>
                    <a:lnTo>
                      <a:pt x="7886" y="1437"/>
                    </a:lnTo>
                    <a:lnTo>
                      <a:pt x="7886" y="1424"/>
                    </a:lnTo>
                    <a:moveTo>
                      <a:pt x="7886" y="1371"/>
                    </a:moveTo>
                    <a:lnTo>
                      <a:pt x="7886" y="1371"/>
                    </a:lnTo>
                    <a:lnTo>
                      <a:pt x="7886" y="1357"/>
                    </a:lnTo>
                    <a:moveTo>
                      <a:pt x="7886" y="1304"/>
                    </a:moveTo>
                    <a:lnTo>
                      <a:pt x="7886" y="1304"/>
                    </a:lnTo>
                    <a:lnTo>
                      <a:pt x="7886" y="1291"/>
                    </a:lnTo>
                    <a:moveTo>
                      <a:pt x="7886" y="1237"/>
                    </a:moveTo>
                    <a:lnTo>
                      <a:pt x="7886" y="1237"/>
                    </a:lnTo>
                    <a:lnTo>
                      <a:pt x="7886" y="1224"/>
                    </a:lnTo>
                    <a:moveTo>
                      <a:pt x="7886" y="1171"/>
                    </a:moveTo>
                    <a:lnTo>
                      <a:pt x="7886" y="1171"/>
                    </a:lnTo>
                    <a:lnTo>
                      <a:pt x="7886" y="1157"/>
                    </a:lnTo>
                    <a:moveTo>
                      <a:pt x="7886" y="1104"/>
                    </a:moveTo>
                    <a:lnTo>
                      <a:pt x="7886" y="1104"/>
                    </a:lnTo>
                    <a:lnTo>
                      <a:pt x="7886" y="1091"/>
                    </a:lnTo>
                    <a:moveTo>
                      <a:pt x="7886" y="1037"/>
                    </a:moveTo>
                    <a:lnTo>
                      <a:pt x="7886" y="1037"/>
                    </a:lnTo>
                    <a:lnTo>
                      <a:pt x="7886" y="1024"/>
                    </a:lnTo>
                    <a:moveTo>
                      <a:pt x="7886" y="971"/>
                    </a:moveTo>
                    <a:lnTo>
                      <a:pt x="7886" y="971"/>
                    </a:lnTo>
                    <a:lnTo>
                      <a:pt x="7886" y="957"/>
                    </a:lnTo>
                    <a:moveTo>
                      <a:pt x="7886" y="904"/>
                    </a:moveTo>
                    <a:lnTo>
                      <a:pt x="7886" y="904"/>
                    </a:lnTo>
                    <a:lnTo>
                      <a:pt x="7886" y="891"/>
                    </a:lnTo>
                    <a:moveTo>
                      <a:pt x="7886" y="837"/>
                    </a:moveTo>
                    <a:lnTo>
                      <a:pt x="7886" y="837"/>
                    </a:lnTo>
                    <a:lnTo>
                      <a:pt x="7886" y="824"/>
                    </a:lnTo>
                    <a:moveTo>
                      <a:pt x="7886" y="771"/>
                    </a:moveTo>
                    <a:lnTo>
                      <a:pt x="7886" y="771"/>
                    </a:lnTo>
                    <a:lnTo>
                      <a:pt x="7886" y="757"/>
                    </a:lnTo>
                    <a:moveTo>
                      <a:pt x="7886" y="704"/>
                    </a:moveTo>
                    <a:lnTo>
                      <a:pt x="7886" y="704"/>
                    </a:lnTo>
                    <a:lnTo>
                      <a:pt x="7886" y="691"/>
                    </a:lnTo>
                    <a:moveTo>
                      <a:pt x="7886" y="637"/>
                    </a:moveTo>
                    <a:lnTo>
                      <a:pt x="7886" y="637"/>
                    </a:lnTo>
                    <a:lnTo>
                      <a:pt x="7886" y="624"/>
                    </a:lnTo>
                    <a:moveTo>
                      <a:pt x="7886" y="571"/>
                    </a:moveTo>
                    <a:lnTo>
                      <a:pt x="7886" y="571"/>
                    </a:lnTo>
                    <a:lnTo>
                      <a:pt x="7886" y="557"/>
                    </a:lnTo>
                    <a:moveTo>
                      <a:pt x="7886" y="504"/>
                    </a:moveTo>
                    <a:lnTo>
                      <a:pt x="7886" y="504"/>
                    </a:lnTo>
                    <a:lnTo>
                      <a:pt x="7886" y="491"/>
                    </a:lnTo>
                    <a:moveTo>
                      <a:pt x="7886" y="437"/>
                    </a:moveTo>
                    <a:lnTo>
                      <a:pt x="7886" y="437"/>
                    </a:lnTo>
                    <a:lnTo>
                      <a:pt x="7886" y="424"/>
                    </a:lnTo>
                    <a:moveTo>
                      <a:pt x="7886" y="371"/>
                    </a:moveTo>
                    <a:lnTo>
                      <a:pt x="7886" y="371"/>
                    </a:lnTo>
                    <a:lnTo>
                      <a:pt x="7886" y="357"/>
                    </a:lnTo>
                    <a:moveTo>
                      <a:pt x="7886" y="304"/>
                    </a:moveTo>
                    <a:lnTo>
                      <a:pt x="7886" y="304"/>
                    </a:lnTo>
                    <a:lnTo>
                      <a:pt x="7886" y="291"/>
                    </a:lnTo>
                    <a:moveTo>
                      <a:pt x="7886" y="237"/>
                    </a:moveTo>
                    <a:lnTo>
                      <a:pt x="7886" y="237"/>
                    </a:lnTo>
                    <a:lnTo>
                      <a:pt x="7886" y="224"/>
                    </a:lnTo>
                    <a:moveTo>
                      <a:pt x="7886" y="171"/>
                    </a:moveTo>
                    <a:lnTo>
                      <a:pt x="7886" y="171"/>
                    </a:lnTo>
                    <a:lnTo>
                      <a:pt x="7886" y="157"/>
                    </a:lnTo>
                    <a:moveTo>
                      <a:pt x="7886" y="104"/>
                    </a:moveTo>
                    <a:lnTo>
                      <a:pt x="7886" y="104"/>
                    </a:lnTo>
                    <a:lnTo>
                      <a:pt x="7886" y="91"/>
                    </a:lnTo>
                    <a:moveTo>
                      <a:pt x="7886" y="37"/>
                    </a:moveTo>
                    <a:lnTo>
                      <a:pt x="7886" y="37"/>
                    </a:lnTo>
                    <a:lnTo>
                      <a:pt x="7886" y="24"/>
                    </a:lnTo>
                    <a:moveTo>
                      <a:pt x="8148" y="5104"/>
                    </a:moveTo>
                    <a:lnTo>
                      <a:pt x="8148" y="5104"/>
                    </a:lnTo>
                    <a:lnTo>
                      <a:pt x="8148" y="5091"/>
                    </a:lnTo>
                    <a:moveTo>
                      <a:pt x="8148" y="5037"/>
                    </a:moveTo>
                    <a:lnTo>
                      <a:pt x="8148" y="5037"/>
                    </a:lnTo>
                    <a:lnTo>
                      <a:pt x="8148" y="5024"/>
                    </a:lnTo>
                    <a:moveTo>
                      <a:pt x="8148" y="4971"/>
                    </a:moveTo>
                    <a:lnTo>
                      <a:pt x="8148" y="4971"/>
                    </a:lnTo>
                    <a:lnTo>
                      <a:pt x="8148" y="4957"/>
                    </a:lnTo>
                    <a:moveTo>
                      <a:pt x="8148" y="4904"/>
                    </a:moveTo>
                    <a:lnTo>
                      <a:pt x="8148" y="4904"/>
                    </a:lnTo>
                    <a:lnTo>
                      <a:pt x="8148" y="4891"/>
                    </a:lnTo>
                    <a:moveTo>
                      <a:pt x="8148" y="4837"/>
                    </a:moveTo>
                    <a:lnTo>
                      <a:pt x="8148" y="4837"/>
                    </a:lnTo>
                    <a:lnTo>
                      <a:pt x="8148" y="4824"/>
                    </a:lnTo>
                    <a:moveTo>
                      <a:pt x="8148" y="4771"/>
                    </a:moveTo>
                    <a:lnTo>
                      <a:pt x="8148" y="4771"/>
                    </a:lnTo>
                    <a:lnTo>
                      <a:pt x="8148" y="4757"/>
                    </a:lnTo>
                    <a:moveTo>
                      <a:pt x="8148" y="4704"/>
                    </a:moveTo>
                    <a:lnTo>
                      <a:pt x="8148" y="4704"/>
                    </a:lnTo>
                    <a:lnTo>
                      <a:pt x="8148" y="4691"/>
                    </a:lnTo>
                    <a:moveTo>
                      <a:pt x="8148" y="4637"/>
                    </a:moveTo>
                    <a:lnTo>
                      <a:pt x="8148" y="4637"/>
                    </a:lnTo>
                    <a:lnTo>
                      <a:pt x="8148" y="4624"/>
                    </a:lnTo>
                    <a:moveTo>
                      <a:pt x="8148" y="4571"/>
                    </a:moveTo>
                    <a:lnTo>
                      <a:pt x="8148" y="4571"/>
                    </a:lnTo>
                    <a:lnTo>
                      <a:pt x="8148" y="4557"/>
                    </a:lnTo>
                    <a:moveTo>
                      <a:pt x="8148" y="4504"/>
                    </a:moveTo>
                    <a:lnTo>
                      <a:pt x="8148" y="4504"/>
                    </a:lnTo>
                    <a:lnTo>
                      <a:pt x="8148" y="4491"/>
                    </a:lnTo>
                    <a:moveTo>
                      <a:pt x="8148" y="4437"/>
                    </a:moveTo>
                    <a:lnTo>
                      <a:pt x="8148" y="4437"/>
                    </a:lnTo>
                    <a:lnTo>
                      <a:pt x="8148" y="4424"/>
                    </a:lnTo>
                    <a:moveTo>
                      <a:pt x="8148" y="4371"/>
                    </a:moveTo>
                    <a:lnTo>
                      <a:pt x="8148" y="4371"/>
                    </a:lnTo>
                    <a:lnTo>
                      <a:pt x="8148" y="4357"/>
                    </a:lnTo>
                    <a:moveTo>
                      <a:pt x="8148" y="4304"/>
                    </a:moveTo>
                    <a:lnTo>
                      <a:pt x="8148" y="4304"/>
                    </a:lnTo>
                    <a:lnTo>
                      <a:pt x="8148" y="4291"/>
                    </a:lnTo>
                    <a:moveTo>
                      <a:pt x="8148" y="4237"/>
                    </a:moveTo>
                    <a:lnTo>
                      <a:pt x="8148" y="4237"/>
                    </a:lnTo>
                    <a:lnTo>
                      <a:pt x="8148" y="4224"/>
                    </a:lnTo>
                    <a:moveTo>
                      <a:pt x="8148" y="4171"/>
                    </a:moveTo>
                    <a:lnTo>
                      <a:pt x="8148" y="4171"/>
                    </a:lnTo>
                    <a:lnTo>
                      <a:pt x="8148" y="4157"/>
                    </a:lnTo>
                    <a:moveTo>
                      <a:pt x="8148" y="4104"/>
                    </a:moveTo>
                    <a:lnTo>
                      <a:pt x="8148" y="4104"/>
                    </a:lnTo>
                    <a:lnTo>
                      <a:pt x="8148" y="4091"/>
                    </a:lnTo>
                    <a:moveTo>
                      <a:pt x="8148" y="4037"/>
                    </a:moveTo>
                    <a:lnTo>
                      <a:pt x="8148" y="4037"/>
                    </a:lnTo>
                    <a:lnTo>
                      <a:pt x="8148" y="4024"/>
                    </a:lnTo>
                    <a:moveTo>
                      <a:pt x="8148" y="3971"/>
                    </a:moveTo>
                    <a:lnTo>
                      <a:pt x="8148" y="3971"/>
                    </a:lnTo>
                    <a:lnTo>
                      <a:pt x="8148" y="3957"/>
                    </a:lnTo>
                    <a:moveTo>
                      <a:pt x="8148" y="3904"/>
                    </a:moveTo>
                    <a:lnTo>
                      <a:pt x="8148" y="3904"/>
                    </a:lnTo>
                    <a:lnTo>
                      <a:pt x="8148" y="3891"/>
                    </a:lnTo>
                    <a:moveTo>
                      <a:pt x="8148" y="3837"/>
                    </a:moveTo>
                    <a:lnTo>
                      <a:pt x="8148" y="3837"/>
                    </a:lnTo>
                    <a:lnTo>
                      <a:pt x="8148" y="3824"/>
                    </a:lnTo>
                    <a:moveTo>
                      <a:pt x="8148" y="3771"/>
                    </a:moveTo>
                    <a:lnTo>
                      <a:pt x="8148" y="3771"/>
                    </a:lnTo>
                    <a:lnTo>
                      <a:pt x="8148" y="3757"/>
                    </a:lnTo>
                    <a:moveTo>
                      <a:pt x="8148" y="3704"/>
                    </a:moveTo>
                    <a:lnTo>
                      <a:pt x="8148" y="3704"/>
                    </a:lnTo>
                    <a:lnTo>
                      <a:pt x="8148" y="3691"/>
                    </a:lnTo>
                    <a:moveTo>
                      <a:pt x="8148" y="3637"/>
                    </a:moveTo>
                    <a:lnTo>
                      <a:pt x="8148" y="3637"/>
                    </a:lnTo>
                    <a:lnTo>
                      <a:pt x="8148" y="3624"/>
                    </a:lnTo>
                    <a:moveTo>
                      <a:pt x="8148" y="3571"/>
                    </a:moveTo>
                    <a:lnTo>
                      <a:pt x="8148" y="3571"/>
                    </a:lnTo>
                    <a:lnTo>
                      <a:pt x="8148" y="3557"/>
                    </a:lnTo>
                    <a:moveTo>
                      <a:pt x="8148" y="3504"/>
                    </a:moveTo>
                    <a:lnTo>
                      <a:pt x="8148" y="3504"/>
                    </a:lnTo>
                    <a:lnTo>
                      <a:pt x="8148" y="3491"/>
                    </a:lnTo>
                    <a:moveTo>
                      <a:pt x="8148" y="3437"/>
                    </a:moveTo>
                    <a:lnTo>
                      <a:pt x="8148" y="3437"/>
                    </a:lnTo>
                    <a:lnTo>
                      <a:pt x="8148" y="3424"/>
                    </a:lnTo>
                    <a:moveTo>
                      <a:pt x="8148" y="3371"/>
                    </a:moveTo>
                    <a:lnTo>
                      <a:pt x="8148" y="3371"/>
                    </a:lnTo>
                    <a:lnTo>
                      <a:pt x="8148" y="3357"/>
                    </a:lnTo>
                    <a:moveTo>
                      <a:pt x="8148" y="3304"/>
                    </a:moveTo>
                    <a:lnTo>
                      <a:pt x="8148" y="3304"/>
                    </a:lnTo>
                    <a:lnTo>
                      <a:pt x="8148" y="3291"/>
                    </a:lnTo>
                    <a:moveTo>
                      <a:pt x="8148" y="3237"/>
                    </a:moveTo>
                    <a:lnTo>
                      <a:pt x="8148" y="3237"/>
                    </a:lnTo>
                    <a:lnTo>
                      <a:pt x="8148" y="3224"/>
                    </a:lnTo>
                    <a:moveTo>
                      <a:pt x="8148" y="3171"/>
                    </a:moveTo>
                    <a:lnTo>
                      <a:pt x="8148" y="3171"/>
                    </a:lnTo>
                    <a:lnTo>
                      <a:pt x="8148" y="3157"/>
                    </a:lnTo>
                    <a:moveTo>
                      <a:pt x="8148" y="3104"/>
                    </a:moveTo>
                    <a:lnTo>
                      <a:pt x="8148" y="3104"/>
                    </a:lnTo>
                    <a:lnTo>
                      <a:pt x="8148" y="3091"/>
                    </a:lnTo>
                    <a:moveTo>
                      <a:pt x="8148" y="3037"/>
                    </a:moveTo>
                    <a:lnTo>
                      <a:pt x="8148" y="3037"/>
                    </a:lnTo>
                    <a:lnTo>
                      <a:pt x="8148" y="3024"/>
                    </a:lnTo>
                    <a:moveTo>
                      <a:pt x="8148" y="2971"/>
                    </a:moveTo>
                    <a:lnTo>
                      <a:pt x="8148" y="2971"/>
                    </a:lnTo>
                    <a:lnTo>
                      <a:pt x="8148" y="2957"/>
                    </a:lnTo>
                    <a:moveTo>
                      <a:pt x="8148" y="2904"/>
                    </a:moveTo>
                    <a:lnTo>
                      <a:pt x="8148" y="2904"/>
                    </a:lnTo>
                    <a:lnTo>
                      <a:pt x="8148" y="2891"/>
                    </a:lnTo>
                    <a:moveTo>
                      <a:pt x="8148" y="2837"/>
                    </a:moveTo>
                    <a:lnTo>
                      <a:pt x="8148" y="2837"/>
                    </a:lnTo>
                    <a:lnTo>
                      <a:pt x="8148" y="2824"/>
                    </a:lnTo>
                    <a:moveTo>
                      <a:pt x="8148" y="2771"/>
                    </a:moveTo>
                    <a:lnTo>
                      <a:pt x="8148" y="2771"/>
                    </a:lnTo>
                    <a:lnTo>
                      <a:pt x="8148" y="2757"/>
                    </a:lnTo>
                    <a:moveTo>
                      <a:pt x="8148" y="2704"/>
                    </a:moveTo>
                    <a:lnTo>
                      <a:pt x="8148" y="2704"/>
                    </a:lnTo>
                    <a:lnTo>
                      <a:pt x="8148" y="2691"/>
                    </a:lnTo>
                    <a:moveTo>
                      <a:pt x="8148" y="2637"/>
                    </a:moveTo>
                    <a:lnTo>
                      <a:pt x="8148" y="2637"/>
                    </a:lnTo>
                    <a:lnTo>
                      <a:pt x="8148" y="2624"/>
                    </a:lnTo>
                    <a:moveTo>
                      <a:pt x="8148" y="2571"/>
                    </a:moveTo>
                    <a:lnTo>
                      <a:pt x="8148" y="2571"/>
                    </a:lnTo>
                    <a:lnTo>
                      <a:pt x="8148" y="2557"/>
                    </a:lnTo>
                    <a:moveTo>
                      <a:pt x="8148" y="2504"/>
                    </a:moveTo>
                    <a:lnTo>
                      <a:pt x="8148" y="2504"/>
                    </a:lnTo>
                    <a:lnTo>
                      <a:pt x="8148" y="2491"/>
                    </a:lnTo>
                    <a:moveTo>
                      <a:pt x="8148" y="2437"/>
                    </a:moveTo>
                    <a:lnTo>
                      <a:pt x="8148" y="2437"/>
                    </a:lnTo>
                    <a:lnTo>
                      <a:pt x="8148" y="2424"/>
                    </a:lnTo>
                    <a:moveTo>
                      <a:pt x="8148" y="2371"/>
                    </a:moveTo>
                    <a:lnTo>
                      <a:pt x="8148" y="2371"/>
                    </a:lnTo>
                    <a:lnTo>
                      <a:pt x="8148" y="2357"/>
                    </a:lnTo>
                    <a:moveTo>
                      <a:pt x="8148" y="2304"/>
                    </a:moveTo>
                    <a:lnTo>
                      <a:pt x="8148" y="2304"/>
                    </a:lnTo>
                    <a:lnTo>
                      <a:pt x="8148" y="2291"/>
                    </a:lnTo>
                    <a:moveTo>
                      <a:pt x="8148" y="2237"/>
                    </a:moveTo>
                    <a:lnTo>
                      <a:pt x="8148" y="2237"/>
                    </a:lnTo>
                    <a:lnTo>
                      <a:pt x="8148" y="2224"/>
                    </a:lnTo>
                    <a:moveTo>
                      <a:pt x="8148" y="2171"/>
                    </a:moveTo>
                    <a:lnTo>
                      <a:pt x="8148" y="2171"/>
                    </a:lnTo>
                    <a:lnTo>
                      <a:pt x="8148" y="2157"/>
                    </a:lnTo>
                    <a:moveTo>
                      <a:pt x="8148" y="2104"/>
                    </a:moveTo>
                    <a:lnTo>
                      <a:pt x="8148" y="2104"/>
                    </a:lnTo>
                    <a:lnTo>
                      <a:pt x="8148" y="2091"/>
                    </a:lnTo>
                    <a:moveTo>
                      <a:pt x="8148" y="2037"/>
                    </a:moveTo>
                    <a:lnTo>
                      <a:pt x="8148" y="2037"/>
                    </a:lnTo>
                    <a:lnTo>
                      <a:pt x="8148" y="2024"/>
                    </a:lnTo>
                    <a:moveTo>
                      <a:pt x="8148" y="1971"/>
                    </a:moveTo>
                    <a:lnTo>
                      <a:pt x="8148" y="1971"/>
                    </a:lnTo>
                    <a:lnTo>
                      <a:pt x="8148" y="1957"/>
                    </a:lnTo>
                    <a:moveTo>
                      <a:pt x="8148" y="1904"/>
                    </a:moveTo>
                    <a:lnTo>
                      <a:pt x="8148" y="1904"/>
                    </a:lnTo>
                    <a:lnTo>
                      <a:pt x="8148" y="1891"/>
                    </a:lnTo>
                    <a:moveTo>
                      <a:pt x="8148" y="1837"/>
                    </a:moveTo>
                    <a:lnTo>
                      <a:pt x="8148" y="1837"/>
                    </a:lnTo>
                    <a:lnTo>
                      <a:pt x="8148" y="1824"/>
                    </a:lnTo>
                    <a:moveTo>
                      <a:pt x="8148" y="1771"/>
                    </a:moveTo>
                    <a:lnTo>
                      <a:pt x="8148" y="1771"/>
                    </a:lnTo>
                    <a:lnTo>
                      <a:pt x="8148" y="1757"/>
                    </a:lnTo>
                    <a:moveTo>
                      <a:pt x="8148" y="1704"/>
                    </a:moveTo>
                    <a:lnTo>
                      <a:pt x="8148" y="1704"/>
                    </a:lnTo>
                    <a:lnTo>
                      <a:pt x="8148" y="1691"/>
                    </a:lnTo>
                    <a:moveTo>
                      <a:pt x="8148" y="1637"/>
                    </a:moveTo>
                    <a:lnTo>
                      <a:pt x="8148" y="1637"/>
                    </a:lnTo>
                    <a:lnTo>
                      <a:pt x="8148" y="1624"/>
                    </a:lnTo>
                    <a:moveTo>
                      <a:pt x="8148" y="1571"/>
                    </a:moveTo>
                    <a:lnTo>
                      <a:pt x="8148" y="1571"/>
                    </a:lnTo>
                    <a:lnTo>
                      <a:pt x="8148" y="1557"/>
                    </a:lnTo>
                    <a:moveTo>
                      <a:pt x="8148" y="1504"/>
                    </a:moveTo>
                    <a:lnTo>
                      <a:pt x="8148" y="1504"/>
                    </a:lnTo>
                    <a:lnTo>
                      <a:pt x="8148" y="1491"/>
                    </a:lnTo>
                    <a:moveTo>
                      <a:pt x="8148" y="1437"/>
                    </a:moveTo>
                    <a:lnTo>
                      <a:pt x="8148" y="1437"/>
                    </a:lnTo>
                    <a:lnTo>
                      <a:pt x="8148" y="1424"/>
                    </a:lnTo>
                    <a:moveTo>
                      <a:pt x="8148" y="1371"/>
                    </a:moveTo>
                    <a:lnTo>
                      <a:pt x="8148" y="1371"/>
                    </a:lnTo>
                    <a:lnTo>
                      <a:pt x="8148" y="1357"/>
                    </a:lnTo>
                    <a:moveTo>
                      <a:pt x="8148" y="1304"/>
                    </a:moveTo>
                    <a:lnTo>
                      <a:pt x="8148" y="1304"/>
                    </a:lnTo>
                    <a:lnTo>
                      <a:pt x="8148" y="1291"/>
                    </a:lnTo>
                    <a:moveTo>
                      <a:pt x="8148" y="1237"/>
                    </a:moveTo>
                    <a:lnTo>
                      <a:pt x="8148" y="1237"/>
                    </a:lnTo>
                    <a:lnTo>
                      <a:pt x="8148" y="1224"/>
                    </a:lnTo>
                    <a:moveTo>
                      <a:pt x="8148" y="1171"/>
                    </a:moveTo>
                    <a:lnTo>
                      <a:pt x="8148" y="1171"/>
                    </a:lnTo>
                    <a:lnTo>
                      <a:pt x="8148" y="1157"/>
                    </a:lnTo>
                    <a:moveTo>
                      <a:pt x="8148" y="1104"/>
                    </a:moveTo>
                    <a:lnTo>
                      <a:pt x="8148" y="1104"/>
                    </a:lnTo>
                    <a:lnTo>
                      <a:pt x="8148" y="1091"/>
                    </a:lnTo>
                    <a:moveTo>
                      <a:pt x="8148" y="1037"/>
                    </a:moveTo>
                    <a:lnTo>
                      <a:pt x="8148" y="1037"/>
                    </a:lnTo>
                    <a:lnTo>
                      <a:pt x="8148" y="1024"/>
                    </a:lnTo>
                    <a:moveTo>
                      <a:pt x="8148" y="971"/>
                    </a:moveTo>
                    <a:lnTo>
                      <a:pt x="8148" y="971"/>
                    </a:lnTo>
                    <a:lnTo>
                      <a:pt x="8148" y="957"/>
                    </a:lnTo>
                    <a:moveTo>
                      <a:pt x="8148" y="904"/>
                    </a:moveTo>
                    <a:lnTo>
                      <a:pt x="8148" y="904"/>
                    </a:lnTo>
                    <a:lnTo>
                      <a:pt x="8148" y="891"/>
                    </a:lnTo>
                    <a:moveTo>
                      <a:pt x="8148" y="837"/>
                    </a:moveTo>
                    <a:lnTo>
                      <a:pt x="8148" y="837"/>
                    </a:lnTo>
                    <a:lnTo>
                      <a:pt x="8148" y="824"/>
                    </a:lnTo>
                    <a:moveTo>
                      <a:pt x="8148" y="771"/>
                    </a:moveTo>
                    <a:lnTo>
                      <a:pt x="8148" y="771"/>
                    </a:lnTo>
                    <a:lnTo>
                      <a:pt x="8148" y="757"/>
                    </a:lnTo>
                    <a:moveTo>
                      <a:pt x="8148" y="704"/>
                    </a:moveTo>
                    <a:lnTo>
                      <a:pt x="8148" y="704"/>
                    </a:lnTo>
                    <a:lnTo>
                      <a:pt x="8148" y="691"/>
                    </a:lnTo>
                    <a:moveTo>
                      <a:pt x="8148" y="637"/>
                    </a:moveTo>
                    <a:lnTo>
                      <a:pt x="8148" y="637"/>
                    </a:lnTo>
                    <a:lnTo>
                      <a:pt x="8148" y="624"/>
                    </a:lnTo>
                    <a:moveTo>
                      <a:pt x="8148" y="571"/>
                    </a:moveTo>
                    <a:lnTo>
                      <a:pt x="8148" y="571"/>
                    </a:lnTo>
                    <a:lnTo>
                      <a:pt x="8148" y="557"/>
                    </a:lnTo>
                    <a:moveTo>
                      <a:pt x="8148" y="504"/>
                    </a:moveTo>
                    <a:lnTo>
                      <a:pt x="8148" y="504"/>
                    </a:lnTo>
                    <a:lnTo>
                      <a:pt x="8148" y="491"/>
                    </a:lnTo>
                    <a:moveTo>
                      <a:pt x="8148" y="437"/>
                    </a:moveTo>
                    <a:lnTo>
                      <a:pt x="8148" y="437"/>
                    </a:lnTo>
                    <a:lnTo>
                      <a:pt x="8148" y="424"/>
                    </a:lnTo>
                    <a:moveTo>
                      <a:pt x="8148" y="371"/>
                    </a:moveTo>
                    <a:lnTo>
                      <a:pt x="8148" y="371"/>
                    </a:lnTo>
                    <a:lnTo>
                      <a:pt x="8148" y="357"/>
                    </a:lnTo>
                    <a:moveTo>
                      <a:pt x="8148" y="304"/>
                    </a:moveTo>
                    <a:lnTo>
                      <a:pt x="8148" y="304"/>
                    </a:lnTo>
                    <a:lnTo>
                      <a:pt x="8148" y="291"/>
                    </a:lnTo>
                    <a:moveTo>
                      <a:pt x="8148" y="237"/>
                    </a:moveTo>
                    <a:lnTo>
                      <a:pt x="8148" y="237"/>
                    </a:lnTo>
                    <a:lnTo>
                      <a:pt x="8148" y="224"/>
                    </a:lnTo>
                    <a:moveTo>
                      <a:pt x="8148" y="171"/>
                    </a:moveTo>
                    <a:lnTo>
                      <a:pt x="8148" y="171"/>
                    </a:lnTo>
                    <a:lnTo>
                      <a:pt x="8148" y="157"/>
                    </a:lnTo>
                    <a:moveTo>
                      <a:pt x="8148" y="104"/>
                    </a:moveTo>
                    <a:lnTo>
                      <a:pt x="8148" y="104"/>
                    </a:lnTo>
                    <a:lnTo>
                      <a:pt x="8148" y="91"/>
                    </a:lnTo>
                    <a:moveTo>
                      <a:pt x="8148" y="37"/>
                    </a:moveTo>
                    <a:lnTo>
                      <a:pt x="8148" y="37"/>
                    </a:lnTo>
                    <a:lnTo>
                      <a:pt x="8148" y="24"/>
                    </a:lnTo>
                    <a:moveTo>
                      <a:pt x="0" y="5104"/>
                    </a:moveTo>
                    <a:lnTo>
                      <a:pt x="0" y="5104"/>
                    </a:lnTo>
                    <a:lnTo>
                      <a:pt x="14" y="5104"/>
                    </a:lnTo>
                    <a:moveTo>
                      <a:pt x="67" y="5104"/>
                    </a:moveTo>
                    <a:lnTo>
                      <a:pt x="67" y="5104"/>
                    </a:lnTo>
                    <a:lnTo>
                      <a:pt x="80" y="5104"/>
                    </a:lnTo>
                    <a:moveTo>
                      <a:pt x="134" y="5104"/>
                    </a:moveTo>
                    <a:lnTo>
                      <a:pt x="134" y="5104"/>
                    </a:lnTo>
                    <a:lnTo>
                      <a:pt x="147" y="5104"/>
                    </a:lnTo>
                    <a:moveTo>
                      <a:pt x="200" y="5104"/>
                    </a:moveTo>
                    <a:lnTo>
                      <a:pt x="200" y="5104"/>
                    </a:lnTo>
                    <a:lnTo>
                      <a:pt x="214" y="5104"/>
                    </a:lnTo>
                    <a:moveTo>
                      <a:pt x="267" y="5104"/>
                    </a:moveTo>
                    <a:lnTo>
                      <a:pt x="267" y="5104"/>
                    </a:lnTo>
                    <a:lnTo>
                      <a:pt x="280" y="5104"/>
                    </a:lnTo>
                    <a:moveTo>
                      <a:pt x="334" y="5104"/>
                    </a:moveTo>
                    <a:lnTo>
                      <a:pt x="334" y="5104"/>
                    </a:lnTo>
                    <a:lnTo>
                      <a:pt x="347" y="5104"/>
                    </a:lnTo>
                    <a:moveTo>
                      <a:pt x="400" y="5104"/>
                    </a:moveTo>
                    <a:lnTo>
                      <a:pt x="400" y="5104"/>
                    </a:lnTo>
                    <a:lnTo>
                      <a:pt x="414" y="5104"/>
                    </a:lnTo>
                    <a:moveTo>
                      <a:pt x="467" y="5104"/>
                    </a:moveTo>
                    <a:lnTo>
                      <a:pt x="467" y="5104"/>
                    </a:lnTo>
                    <a:lnTo>
                      <a:pt x="480" y="5104"/>
                    </a:lnTo>
                    <a:moveTo>
                      <a:pt x="534" y="5104"/>
                    </a:moveTo>
                    <a:lnTo>
                      <a:pt x="534" y="5104"/>
                    </a:lnTo>
                    <a:lnTo>
                      <a:pt x="547" y="5104"/>
                    </a:lnTo>
                    <a:moveTo>
                      <a:pt x="600" y="5104"/>
                    </a:moveTo>
                    <a:lnTo>
                      <a:pt x="600" y="5104"/>
                    </a:lnTo>
                    <a:lnTo>
                      <a:pt x="614" y="5104"/>
                    </a:lnTo>
                    <a:moveTo>
                      <a:pt x="667" y="5104"/>
                    </a:moveTo>
                    <a:lnTo>
                      <a:pt x="667" y="5104"/>
                    </a:lnTo>
                    <a:lnTo>
                      <a:pt x="680" y="5104"/>
                    </a:lnTo>
                    <a:moveTo>
                      <a:pt x="734" y="5104"/>
                    </a:moveTo>
                    <a:lnTo>
                      <a:pt x="734" y="5104"/>
                    </a:lnTo>
                    <a:lnTo>
                      <a:pt x="747" y="5104"/>
                    </a:lnTo>
                    <a:moveTo>
                      <a:pt x="800" y="5104"/>
                    </a:moveTo>
                    <a:lnTo>
                      <a:pt x="800" y="5104"/>
                    </a:lnTo>
                    <a:lnTo>
                      <a:pt x="814" y="5104"/>
                    </a:lnTo>
                    <a:moveTo>
                      <a:pt x="867" y="5104"/>
                    </a:moveTo>
                    <a:lnTo>
                      <a:pt x="867" y="5104"/>
                    </a:lnTo>
                    <a:lnTo>
                      <a:pt x="880" y="5104"/>
                    </a:lnTo>
                    <a:moveTo>
                      <a:pt x="934" y="5104"/>
                    </a:moveTo>
                    <a:lnTo>
                      <a:pt x="934" y="5104"/>
                    </a:lnTo>
                    <a:lnTo>
                      <a:pt x="947" y="5104"/>
                    </a:lnTo>
                    <a:moveTo>
                      <a:pt x="1000" y="5104"/>
                    </a:moveTo>
                    <a:lnTo>
                      <a:pt x="1000" y="5104"/>
                    </a:lnTo>
                    <a:lnTo>
                      <a:pt x="1014" y="5104"/>
                    </a:lnTo>
                    <a:moveTo>
                      <a:pt x="1067" y="5104"/>
                    </a:moveTo>
                    <a:lnTo>
                      <a:pt x="1067" y="5104"/>
                    </a:lnTo>
                    <a:lnTo>
                      <a:pt x="1080" y="5104"/>
                    </a:lnTo>
                    <a:moveTo>
                      <a:pt x="1134" y="5104"/>
                    </a:moveTo>
                    <a:lnTo>
                      <a:pt x="1134" y="5104"/>
                    </a:lnTo>
                    <a:lnTo>
                      <a:pt x="1147" y="5104"/>
                    </a:lnTo>
                    <a:moveTo>
                      <a:pt x="1200" y="5104"/>
                    </a:moveTo>
                    <a:lnTo>
                      <a:pt x="1200" y="5104"/>
                    </a:lnTo>
                    <a:lnTo>
                      <a:pt x="1214" y="5104"/>
                    </a:lnTo>
                    <a:moveTo>
                      <a:pt x="1267" y="5104"/>
                    </a:moveTo>
                    <a:lnTo>
                      <a:pt x="1267" y="5104"/>
                    </a:lnTo>
                    <a:lnTo>
                      <a:pt x="1280" y="5104"/>
                    </a:lnTo>
                    <a:moveTo>
                      <a:pt x="1334" y="5104"/>
                    </a:moveTo>
                    <a:lnTo>
                      <a:pt x="1334" y="5104"/>
                    </a:lnTo>
                    <a:lnTo>
                      <a:pt x="1347" y="5104"/>
                    </a:lnTo>
                    <a:moveTo>
                      <a:pt x="1400" y="5104"/>
                    </a:moveTo>
                    <a:lnTo>
                      <a:pt x="1400" y="5104"/>
                    </a:lnTo>
                    <a:lnTo>
                      <a:pt x="1414" y="5104"/>
                    </a:lnTo>
                    <a:moveTo>
                      <a:pt x="1467" y="5104"/>
                    </a:moveTo>
                    <a:lnTo>
                      <a:pt x="1467" y="5104"/>
                    </a:lnTo>
                    <a:lnTo>
                      <a:pt x="1480" y="5104"/>
                    </a:lnTo>
                    <a:moveTo>
                      <a:pt x="1534" y="5104"/>
                    </a:moveTo>
                    <a:lnTo>
                      <a:pt x="1534" y="5104"/>
                    </a:lnTo>
                    <a:lnTo>
                      <a:pt x="1547" y="5104"/>
                    </a:lnTo>
                    <a:moveTo>
                      <a:pt x="1600" y="5104"/>
                    </a:moveTo>
                    <a:lnTo>
                      <a:pt x="1600" y="5104"/>
                    </a:lnTo>
                    <a:lnTo>
                      <a:pt x="1614" y="5104"/>
                    </a:lnTo>
                    <a:moveTo>
                      <a:pt x="1667" y="5104"/>
                    </a:moveTo>
                    <a:lnTo>
                      <a:pt x="1667" y="5104"/>
                    </a:lnTo>
                    <a:lnTo>
                      <a:pt x="1680" y="5104"/>
                    </a:lnTo>
                    <a:moveTo>
                      <a:pt x="1734" y="5104"/>
                    </a:moveTo>
                    <a:lnTo>
                      <a:pt x="1734" y="5104"/>
                    </a:lnTo>
                    <a:lnTo>
                      <a:pt x="1747" y="5104"/>
                    </a:lnTo>
                    <a:moveTo>
                      <a:pt x="1800" y="5104"/>
                    </a:moveTo>
                    <a:lnTo>
                      <a:pt x="1800" y="5104"/>
                    </a:lnTo>
                    <a:lnTo>
                      <a:pt x="1814" y="5104"/>
                    </a:lnTo>
                    <a:moveTo>
                      <a:pt x="1867" y="5104"/>
                    </a:moveTo>
                    <a:lnTo>
                      <a:pt x="1867" y="5104"/>
                    </a:lnTo>
                    <a:lnTo>
                      <a:pt x="1880" y="5104"/>
                    </a:lnTo>
                    <a:moveTo>
                      <a:pt x="1934" y="5104"/>
                    </a:moveTo>
                    <a:lnTo>
                      <a:pt x="1934" y="5104"/>
                    </a:lnTo>
                    <a:lnTo>
                      <a:pt x="1947" y="5104"/>
                    </a:lnTo>
                    <a:moveTo>
                      <a:pt x="2000" y="5104"/>
                    </a:moveTo>
                    <a:lnTo>
                      <a:pt x="2000" y="5104"/>
                    </a:lnTo>
                    <a:lnTo>
                      <a:pt x="2014" y="5104"/>
                    </a:lnTo>
                    <a:moveTo>
                      <a:pt x="2067" y="5104"/>
                    </a:moveTo>
                    <a:lnTo>
                      <a:pt x="2067" y="5104"/>
                    </a:lnTo>
                    <a:lnTo>
                      <a:pt x="2080" y="5104"/>
                    </a:lnTo>
                    <a:moveTo>
                      <a:pt x="2134" y="5104"/>
                    </a:moveTo>
                    <a:lnTo>
                      <a:pt x="2134" y="5104"/>
                    </a:lnTo>
                    <a:lnTo>
                      <a:pt x="2147" y="5104"/>
                    </a:lnTo>
                    <a:moveTo>
                      <a:pt x="2200" y="5104"/>
                    </a:moveTo>
                    <a:lnTo>
                      <a:pt x="2200" y="5104"/>
                    </a:lnTo>
                    <a:lnTo>
                      <a:pt x="2214" y="5104"/>
                    </a:lnTo>
                    <a:moveTo>
                      <a:pt x="2267" y="5104"/>
                    </a:moveTo>
                    <a:lnTo>
                      <a:pt x="2267" y="5104"/>
                    </a:lnTo>
                    <a:lnTo>
                      <a:pt x="2280" y="5104"/>
                    </a:lnTo>
                    <a:moveTo>
                      <a:pt x="2334" y="5104"/>
                    </a:moveTo>
                    <a:lnTo>
                      <a:pt x="2334" y="5104"/>
                    </a:lnTo>
                    <a:lnTo>
                      <a:pt x="2347" y="5104"/>
                    </a:lnTo>
                    <a:moveTo>
                      <a:pt x="2400" y="5104"/>
                    </a:moveTo>
                    <a:lnTo>
                      <a:pt x="2400" y="5104"/>
                    </a:lnTo>
                    <a:lnTo>
                      <a:pt x="2414" y="5104"/>
                    </a:lnTo>
                    <a:moveTo>
                      <a:pt x="2467" y="5104"/>
                    </a:moveTo>
                    <a:lnTo>
                      <a:pt x="2467" y="5104"/>
                    </a:lnTo>
                    <a:lnTo>
                      <a:pt x="2480" y="5104"/>
                    </a:lnTo>
                    <a:moveTo>
                      <a:pt x="2534" y="5104"/>
                    </a:moveTo>
                    <a:lnTo>
                      <a:pt x="2534" y="5104"/>
                    </a:lnTo>
                    <a:lnTo>
                      <a:pt x="2547" y="5104"/>
                    </a:lnTo>
                    <a:moveTo>
                      <a:pt x="2600" y="5104"/>
                    </a:moveTo>
                    <a:lnTo>
                      <a:pt x="2600" y="5104"/>
                    </a:lnTo>
                    <a:lnTo>
                      <a:pt x="2614" y="5104"/>
                    </a:lnTo>
                    <a:moveTo>
                      <a:pt x="2667" y="5104"/>
                    </a:moveTo>
                    <a:lnTo>
                      <a:pt x="2667" y="5104"/>
                    </a:lnTo>
                    <a:lnTo>
                      <a:pt x="2680" y="5104"/>
                    </a:lnTo>
                    <a:moveTo>
                      <a:pt x="2734" y="5104"/>
                    </a:moveTo>
                    <a:lnTo>
                      <a:pt x="2734" y="5104"/>
                    </a:lnTo>
                    <a:lnTo>
                      <a:pt x="2747" y="5104"/>
                    </a:lnTo>
                    <a:moveTo>
                      <a:pt x="2800" y="5104"/>
                    </a:moveTo>
                    <a:lnTo>
                      <a:pt x="2800" y="5104"/>
                    </a:lnTo>
                    <a:lnTo>
                      <a:pt x="2814" y="5104"/>
                    </a:lnTo>
                    <a:moveTo>
                      <a:pt x="2867" y="5104"/>
                    </a:moveTo>
                    <a:lnTo>
                      <a:pt x="2867" y="5104"/>
                    </a:lnTo>
                    <a:lnTo>
                      <a:pt x="2880" y="5104"/>
                    </a:lnTo>
                    <a:moveTo>
                      <a:pt x="2934" y="5104"/>
                    </a:moveTo>
                    <a:lnTo>
                      <a:pt x="2934" y="5104"/>
                    </a:lnTo>
                    <a:lnTo>
                      <a:pt x="2947" y="5104"/>
                    </a:lnTo>
                    <a:moveTo>
                      <a:pt x="3000" y="5104"/>
                    </a:moveTo>
                    <a:lnTo>
                      <a:pt x="3000" y="5104"/>
                    </a:lnTo>
                    <a:lnTo>
                      <a:pt x="3014" y="5104"/>
                    </a:lnTo>
                    <a:moveTo>
                      <a:pt x="3067" y="5104"/>
                    </a:moveTo>
                    <a:lnTo>
                      <a:pt x="3067" y="5104"/>
                    </a:lnTo>
                    <a:lnTo>
                      <a:pt x="3080" y="5104"/>
                    </a:lnTo>
                    <a:moveTo>
                      <a:pt x="3134" y="5104"/>
                    </a:moveTo>
                    <a:lnTo>
                      <a:pt x="3134" y="5104"/>
                    </a:lnTo>
                    <a:lnTo>
                      <a:pt x="3147" y="5104"/>
                    </a:lnTo>
                    <a:moveTo>
                      <a:pt x="3200" y="5104"/>
                    </a:moveTo>
                    <a:lnTo>
                      <a:pt x="3200" y="5104"/>
                    </a:lnTo>
                    <a:lnTo>
                      <a:pt x="3214" y="5104"/>
                    </a:lnTo>
                    <a:moveTo>
                      <a:pt x="3267" y="5104"/>
                    </a:moveTo>
                    <a:lnTo>
                      <a:pt x="3267" y="5104"/>
                    </a:lnTo>
                    <a:lnTo>
                      <a:pt x="3280" y="5104"/>
                    </a:lnTo>
                    <a:moveTo>
                      <a:pt x="3334" y="5104"/>
                    </a:moveTo>
                    <a:lnTo>
                      <a:pt x="3334" y="5104"/>
                    </a:lnTo>
                    <a:lnTo>
                      <a:pt x="3347" y="5104"/>
                    </a:lnTo>
                    <a:moveTo>
                      <a:pt x="3400" y="5104"/>
                    </a:moveTo>
                    <a:lnTo>
                      <a:pt x="3400" y="5104"/>
                    </a:lnTo>
                    <a:lnTo>
                      <a:pt x="3414" y="5104"/>
                    </a:lnTo>
                    <a:moveTo>
                      <a:pt x="3467" y="5104"/>
                    </a:moveTo>
                    <a:lnTo>
                      <a:pt x="3467" y="5104"/>
                    </a:lnTo>
                    <a:lnTo>
                      <a:pt x="3480" y="5104"/>
                    </a:lnTo>
                    <a:moveTo>
                      <a:pt x="3534" y="5104"/>
                    </a:moveTo>
                    <a:lnTo>
                      <a:pt x="3534" y="5104"/>
                    </a:lnTo>
                    <a:lnTo>
                      <a:pt x="3547" y="5104"/>
                    </a:lnTo>
                    <a:moveTo>
                      <a:pt x="3600" y="5104"/>
                    </a:moveTo>
                    <a:lnTo>
                      <a:pt x="3600" y="5104"/>
                    </a:lnTo>
                    <a:lnTo>
                      <a:pt x="3614" y="5104"/>
                    </a:lnTo>
                    <a:moveTo>
                      <a:pt x="3667" y="5104"/>
                    </a:moveTo>
                    <a:lnTo>
                      <a:pt x="3667" y="5104"/>
                    </a:lnTo>
                    <a:lnTo>
                      <a:pt x="3680" y="5104"/>
                    </a:lnTo>
                    <a:moveTo>
                      <a:pt x="3734" y="5104"/>
                    </a:moveTo>
                    <a:lnTo>
                      <a:pt x="3734" y="5104"/>
                    </a:lnTo>
                    <a:lnTo>
                      <a:pt x="3747" y="5104"/>
                    </a:lnTo>
                    <a:moveTo>
                      <a:pt x="3800" y="5104"/>
                    </a:moveTo>
                    <a:lnTo>
                      <a:pt x="3800" y="5104"/>
                    </a:lnTo>
                    <a:lnTo>
                      <a:pt x="3814" y="5104"/>
                    </a:lnTo>
                    <a:moveTo>
                      <a:pt x="3867" y="5104"/>
                    </a:moveTo>
                    <a:lnTo>
                      <a:pt x="3867" y="5104"/>
                    </a:lnTo>
                    <a:lnTo>
                      <a:pt x="3880" y="5104"/>
                    </a:lnTo>
                    <a:moveTo>
                      <a:pt x="3934" y="5104"/>
                    </a:moveTo>
                    <a:lnTo>
                      <a:pt x="3934" y="5104"/>
                    </a:lnTo>
                    <a:lnTo>
                      <a:pt x="3947" y="5104"/>
                    </a:lnTo>
                    <a:moveTo>
                      <a:pt x="4000" y="5104"/>
                    </a:moveTo>
                    <a:lnTo>
                      <a:pt x="4000" y="5104"/>
                    </a:lnTo>
                    <a:lnTo>
                      <a:pt x="4014" y="5104"/>
                    </a:lnTo>
                    <a:moveTo>
                      <a:pt x="4067" y="5104"/>
                    </a:moveTo>
                    <a:lnTo>
                      <a:pt x="4067" y="5104"/>
                    </a:lnTo>
                    <a:lnTo>
                      <a:pt x="4080" y="5104"/>
                    </a:lnTo>
                    <a:moveTo>
                      <a:pt x="4134" y="5104"/>
                    </a:moveTo>
                    <a:lnTo>
                      <a:pt x="4134" y="5104"/>
                    </a:lnTo>
                    <a:lnTo>
                      <a:pt x="4147" y="5104"/>
                    </a:lnTo>
                    <a:moveTo>
                      <a:pt x="4200" y="5104"/>
                    </a:moveTo>
                    <a:lnTo>
                      <a:pt x="4200" y="5104"/>
                    </a:lnTo>
                    <a:lnTo>
                      <a:pt x="4214" y="5104"/>
                    </a:lnTo>
                    <a:moveTo>
                      <a:pt x="4267" y="5104"/>
                    </a:moveTo>
                    <a:lnTo>
                      <a:pt x="4267" y="5104"/>
                    </a:lnTo>
                    <a:lnTo>
                      <a:pt x="4280" y="5104"/>
                    </a:lnTo>
                    <a:moveTo>
                      <a:pt x="4334" y="5104"/>
                    </a:moveTo>
                    <a:lnTo>
                      <a:pt x="4334" y="5104"/>
                    </a:lnTo>
                    <a:lnTo>
                      <a:pt x="4347" y="5104"/>
                    </a:lnTo>
                    <a:moveTo>
                      <a:pt x="4400" y="5104"/>
                    </a:moveTo>
                    <a:lnTo>
                      <a:pt x="4400" y="5104"/>
                    </a:lnTo>
                    <a:lnTo>
                      <a:pt x="4414" y="5104"/>
                    </a:lnTo>
                    <a:moveTo>
                      <a:pt x="4467" y="5104"/>
                    </a:moveTo>
                    <a:lnTo>
                      <a:pt x="4467" y="5104"/>
                    </a:lnTo>
                    <a:lnTo>
                      <a:pt x="4480" y="5104"/>
                    </a:lnTo>
                    <a:moveTo>
                      <a:pt x="4534" y="5104"/>
                    </a:moveTo>
                    <a:lnTo>
                      <a:pt x="4534" y="5104"/>
                    </a:lnTo>
                    <a:lnTo>
                      <a:pt x="4547" y="5104"/>
                    </a:lnTo>
                    <a:moveTo>
                      <a:pt x="4600" y="5104"/>
                    </a:moveTo>
                    <a:lnTo>
                      <a:pt x="4600" y="5104"/>
                    </a:lnTo>
                    <a:lnTo>
                      <a:pt x="4614" y="5104"/>
                    </a:lnTo>
                    <a:moveTo>
                      <a:pt x="4667" y="5104"/>
                    </a:moveTo>
                    <a:lnTo>
                      <a:pt x="4667" y="5104"/>
                    </a:lnTo>
                    <a:lnTo>
                      <a:pt x="4680" y="5104"/>
                    </a:lnTo>
                    <a:moveTo>
                      <a:pt x="4734" y="5104"/>
                    </a:moveTo>
                    <a:lnTo>
                      <a:pt x="4734" y="5104"/>
                    </a:lnTo>
                    <a:lnTo>
                      <a:pt x="4747" y="5104"/>
                    </a:lnTo>
                    <a:moveTo>
                      <a:pt x="4800" y="5104"/>
                    </a:moveTo>
                    <a:lnTo>
                      <a:pt x="4800" y="5104"/>
                    </a:lnTo>
                    <a:lnTo>
                      <a:pt x="4814" y="5104"/>
                    </a:lnTo>
                    <a:moveTo>
                      <a:pt x="4867" y="5104"/>
                    </a:moveTo>
                    <a:lnTo>
                      <a:pt x="4867" y="5104"/>
                    </a:lnTo>
                    <a:lnTo>
                      <a:pt x="4880" y="5104"/>
                    </a:lnTo>
                    <a:moveTo>
                      <a:pt x="4934" y="5104"/>
                    </a:moveTo>
                    <a:lnTo>
                      <a:pt x="4934" y="5104"/>
                    </a:lnTo>
                    <a:lnTo>
                      <a:pt x="4947" y="5104"/>
                    </a:lnTo>
                    <a:moveTo>
                      <a:pt x="5000" y="5104"/>
                    </a:moveTo>
                    <a:lnTo>
                      <a:pt x="5000" y="5104"/>
                    </a:lnTo>
                    <a:lnTo>
                      <a:pt x="5014" y="5104"/>
                    </a:lnTo>
                    <a:moveTo>
                      <a:pt x="5067" y="5104"/>
                    </a:moveTo>
                    <a:lnTo>
                      <a:pt x="5067" y="5104"/>
                    </a:lnTo>
                    <a:lnTo>
                      <a:pt x="5080" y="5104"/>
                    </a:lnTo>
                    <a:moveTo>
                      <a:pt x="5134" y="5104"/>
                    </a:moveTo>
                    <a:lnTo>
                      <a:pt x="5134" y="5104"/>
                    </a:lnTo>
                    <a:lnTo>
                      <a:pt x="5147" y="5104"/>
                    </a:lnTo>
                    <a:moveTo>
                      <a:pt x="5200" y="5104"/>
                    </a:moveTo>
                    <a:lnTo>
                      <a:pt x="5200" y="5104"/>
                    </a:lnTo>
                    <a:lnTo>
                      <a:pt x="5214" y="5104"/>
                    </a:lnTo>
                    <a:moveTo>
                      <a:pt x="5267" y="5104"/>
                    </a:moveTo>
                    <a:lnTo>
                      <a:pt x="5267" y="5104"/>
                    </a:lnTo>
                    <a:lnTo>
                      <a:pt x="5280" y="5104"/>
                    </a:lnTo>
                    <a:moveTo>
                      <a:pt x="5334" y="5104"/>
                    </a:moveTo>
                    <a:lnTo>
                      <a:pt x="5334" y="5104"/>
                    </a:lnTo>
                    <a:lnTo>
                      <a:pt x="5347" y="5104"/>
                    </a:lnTo>
                    <a:moveTo>
                      <a:pt x="5400" y="5104"/>
                    </a:moveTo>
                    <a:lnTo>
                      <a:pt x="5400" y="5104"/>
                    </a:lnTo>
                    <a:lnTo>
                      <a:pt x="5414" y="5104"/>
                    </a:lnTo>
                    <a:moveTo>
                      <a:pt x="5467" y="5104"/>
                    </a:moveTo>
                    <a:lnTo>
                      <a:pt x="5467" y="5104"/>
                    </a:lnTo>
                    <a:lnTo>
                      <a:pt x="5480" y="5104"/>
                    </a:lnTo>
                    <a:moveTo>
                      <a:pt x="5534" y="5104"/>
                    </a:moveTo>
                    <a:lnTo>
                      <a:pt x="5534" y="5104"/>
                    </a:lnTo>
                    <a:lnTo>
                      <a:pt x="5547" y="5104"/>
                    </a:lnTo>
                    <a:moveTo>
                      <a:pt x="5600" y="5104"/>
                    </a:moveTo>
                    <a:lnTo>
                      <a:pt x="5600" y="5104"/>
                    </a:lnTo>
                    <a:lnTo>
                      <a:pt x="5614" y="5104"/>
                    </a:lnTo>
                    <a:moveTo>
                      <a:pt x="5667" y="5104"/>
                    </a:moveTo>
                    <a:lnTo>
                      <a:pt x="5667" y="5104"/>
                    </a:lnTo>
                    <a:lnTo>
                      <a:pt x="5680" y="5104"/>
                    </a:lnTo>
                    <a:moveTo>
                      <a:pt x="5734" y="5104"/>
                    </a:moveTo>
                    <a:lnTo>
                      <a:pt x="5734" y="5104"/>
                    </a:lnTo>
                    <a:lnTo>
                      <a:pt x="5747" y="5104"/>
                    </a:lnTo>
                    <a:moveTo>
                      <a:pt x="5800" y="5104"/>
                    </a:moveTo>
                    <a:lnTo>
                      <a:pt x="5800" y="5104"/>
                    </a:lnTo>
                    <a:lnTo>
                      <a:pt x="5814" y="5104"/>
                    </a:lnTo>
                    <a:moveTo>
                      <a:pt x="5867" y="5104"/>
                    </a:moveTo>
                    <a:lnTo>
                      <a:pt x="5867" y="5104"/>
                    </a:lnTo>
                    <a:lnTo>
                      <a:pt x="5880" y="5104"/>
                    </a:lnTo>
                    <a:moveTo>
                      <a:pt x="5934" y="5104"/>
                    </a:moveTo>
                    <a:lnTo>
                      <a:pt x="5934" y="5104"/>
                    </a:lnTo>
                    <a:lnTo>
                      <a:pt x="5947" y="5104"/>
                    </a:lnTo>
                    <a:moveTo>
                      <a:pt x="6000" y="5104"/>
                    </a:moveTo>
                    <a:lnTo>
                      <a:pt x="6000" y="5104"/>
                    </a:lnTo>
                    <a:lnTo>
                      <a:pt x="6014" y="5104"/>
                    </a:lnTo>
                    <a:moveTo>
                      <a:pt x="6067" y="5104"/>
                    </a:moveTo>
                    <a:lnTo>
                      <a:pt x="6067" y="5104"/>
                    </a:lnTo>
                    <a:lnTo>
                      <a:pt x="6080" y="5104"/>
                    </a:lnTo>
                    <a:moveTo>
                      <a:pt x="6134" y="5104"/>
                    </a:moveTo>
                    <a:lnTo>
                      <a:pt x="6134" y="5104"/>
                    </a:lnTo>
                    <a:lnTo>
                      <a:pt x="6147" y="5104"/>
                    </a:lnTo>
                    <a:moveTo>
                      <a:pt x="6200" y="5104"/>
                    </a:moveTo>
                    <a:lnTo>
                      <a:pt x="6200" y="5104"/>
                    </a:lnTo>
                    <a:lnTo>
                      <a:pt x="6214" y="5104"/>
                    </a:lnTo>
                    <a:moveTo>
                      <a:pt x="6267" y="5104"/>
                    </a:moveTo>
                    <a:lnTo>
                      <a:pt x="6267" y="5104"/>
                    </a:lnTo>
                    <a:lnTo>
                      <a:pt x="6280" y="5104"/>
                    </a:lnTo>
                    <a:moveTo>
                      <a:pt x="6334" y="5104"/>
                    </a:moveTo>
                    <a:lnTo>
                      <a:pt x="6334" y="5104"/>
                    </a:lnTo>
                    <a:lnTo>
                      <a:pt x="6347" y="5104"/>
                    </a:lnTo>
                    <a:moveTo>
                      <a:pt x="6400" y="5104"/>
                    </a:moveTo>
                    <a:lnTo>
                      <a:pt x="6400" y="5104"/>
                    </a:lnTo>
                    <a:lnTo>
                      <a:pt x="6414" y="5104"/>
                    </a:lnTo>
                    <a:moveTo>
                      <a:pt x="6467" y="5104"/>
                    </a:moveTo>
                    <a:lnTo>
                      <a:pt x="6467" y="5104"/>
                    </a:lnTo>
                    <a:lnTo>
                      <a:pt x="6480" y="5104"/>
                    </a:lnTo>
                    <a:moveTo>
                      <a:pt x="6534" y="5104"/>
                    </a:moveTo>
                    <a:lnTo>
                      <a:pt x="6534" y="5104"/>
                    </a:lnTo>
                    <a:lnTo>
                      <a:pt x="6547" y="5104"/>
                    </a:lnTo>
                    <a:moveTo>
                      <a:pt x="6600" y="5104"/>
                    </a:moveTo>
                    <a:lnTo>
                      <a:pt x="6600" y="5104"/>
                    </a:lnTo>
                    <a:lnTo>
                      <a:pt x="6614" y="5104"/>
                    </a:lnTo>
                    <a:moveTo>
                      <a:pt x="6667" y="5104"/>
                    </a:moveTo>
                    <a:lnTo>
                      <a:pt x="6667" y="5104"/>
                    </a:lnTo>
                    <a:lnTo>
                      <a:pt x="6680" y="5104"/>
                    </a:lnTo>
                    <a:moveTo>
                      <a:pt x="6734" y="5104"/>
                    </a:moveTo>
                    <a:lnTo>
                      <a:pt x="6734" y="5104"/>
                    </a:lnTo>
                    <a:lnTo>
                      <a:pt x="6747" y="5104"/>
                    </a:lnTo>
                    <a:moveTo>
                      <a:pt x="6800" y="5104"/>
                    </a:moveTo>
                    <a:lnTo>
                      <a:pt x="6800" y="5104"/>
                    </a:lnTo>
                    <a:lnTo>
                      <a:pt x="6814" y="5104"/>
                    </a:lnTo>
                    <a:moveTo>
                      <a:pt x="6867" y="5104"/>
                    </a:moveTo>
                    <a:lnTo>
                      <a:pt x="6867" y="5104"/>
                    </a:lnTo>
                    <a:lnTo>
                      <a:pt x="6880" y="5104"/>
                    </a:lnTo>
                    <a:moveTo>
                      <a:pt x="6934" y="5104"/>
                    </a:moveTo>
                    <a:lnTo>
                      <a:pt x="6934" y="5104"/>
                    </a:lnTo>
                    <a:lnTo>
                      <a:pt x="6947" y="5104"/>
                    </a:lnTo>
                    <a:moveTo>
                      <a:pt x="7000" y="5104"/>
                    </a:moveTo>
                    <a:lnTo>
                      <a:pt x="7000" y="5104"/>
                    </a:lnTo>
                    <a:lnTo>
                      <a:pt x="7014" y="5104"/>
                    </a:lnTo>
                    <a:moveTo>
                      <a:pt x="7067" y="5104"/>
                    </a:moveTo>
                    <a:lnTo>
                      <a:pt x="7067" y="5104"/>
                    </a:lnTo>
                    <a:lnTo>
                      <a:pt x="7080" y="5104"/>
                    </a:lnTo>
                    <a:moveTo>
                      <a:pt x="7134" y="5104"/>
                    </a:moveTo>
                    <a:lnTo>
                      <a:pt x="7134" y="5104"/>
                    </a:lnTo>
                    <a:lnTo>
                      <a:pt x="7147" y="5104"/>
                    </a:lnTo>
                    <a:moveTo>
                      <a:pt x="7200" y="5104"/>
                    </a:moveTo>
                    <a:lnTo>
                      <a:pt x="7200" y="5104"/>
                    </a:lnTo>
                    <a:lnTo>
                      <a:pt x="7214" y="5104"/>
                    </a:lnTo>
                    <a:moveTo>
                      <a:pt x="7267" y="5104"/>
                    </a:moveTo>
                    <a:lnTo>
                      <a:pt x="7267" y="5104"/>
                    </a:lnTo>
                    <a:lnTo>
                      <a:pt x="7280" y="5104"/>
                    </a:lnTo>
                    <a:moveTo>
                      <a:pt x="7334" y="5104"/>
                    </a:moveTo>
                    <a:lnTo>
                      <a:pt x="7334" y="5104"/>
                    </a:lnTo>
                    <a:lnTo>
                      <a:pt x="7347" y="5104"/>
                    </a:lnTo>
                    <a:moveTo>
                      <a:pt x="7400" y="5104"/>
                    </a:moveTo>
                    <a:lnTo>
                      <a:pt x="7400" y="5104"/>
                    </a:lnTo>
                    <a:lnTo>
                      <a:pt x="7414" y="5104"/>
                    </a:lnTo>
                    <a:moveTo>
                      <a:pt x="7467" y="5104"/>
                    </a:moveTo>
                    <a:lnTo>
                      <a:pt x="7467" y="5104"/>
                    </a:lnTo>
                    <a:lnTo>
                      <a:pt x="7480" y="5104"/>
                    </a:lnTo>
                    <a:moveTo>
                      <a:pt x="7534" y="5104"/>
                    </a:moveTo>
                    <a:lnTo>
                      <a:pt x="7534" y="5104"/>
                    </a:lnTo>
                    <a:lnTo>
                      <a:pt x="7547" y="5104"/>
                    </a:lnTo>
                    <a:moveTo>
                      <a:pt x="7600" y="5104"/>
                    </a:moveTo>
                    <a:lnTo>
                      <a:pt x="7600" y="5104"/>
                    </a:lnTo>
                    <a:lnTo>
                      <a:pt x="7614" y="5104"/>
                    </a:lnTo>
                    <a:moveTo>
                      <a:pt x="7667" y="5104"/>
                    </a:moveTo>
                    <a:lnTo>
                      <a:pt x="7667" y="5104"/>
                    </a:lnTo>
                    <a:lnTo>
                      <a:pt x="7680" y="5104"/>
                    </a:lnTo>
                    <a:moveTo>
                      <a:pt x="7734" y="5104"/>
                    </a:moveTo>
                    <a:lnTo>
                      <a:pt x="7734" y="5104"/>
                    </a:lnTo>
                    <a:lnTo>
                      <a:pt x="7747" y="5104"/>
                    </a:lnTo>
                    <a:moveTo>
                      <a:pt x="7800" y="5104"/>
                    </a:moveTo>
                    <a:lnTo>
                      <a:pt x="7800" y="5104"/>
                    </a:lnTo>
                    <a:lnTo>
                      <a:pt x="7814" y="5104"/>
                    </a:lnTo>
                    <a:moveTo>
                      <a:pt x="7867" y="5104"/>
                    </a:moveTo>
                    <a:lnTo>
                      <a:pt x="7867" y="5104"/>
                    </a:lnTo>
                    <a:lnTo>
                      <a:pt x="7880" y="5104"/>
                    </a:lnTo>
                    <a:moveTo>
                      <a:pt x="7934" y="5104"/>
                    </a:moveTo>
                    <a:lnTo>
                      <a:pt x="7934" y="5104"/>
                    </a:lnTo>
                    <a:lnTo>
                      <a:pt x="7947" y="5104"/>
                    </a:lnTo>
                    <a:moveTo>
                      <a:pt x="8000" y="5104"/>
                    </a:moveTo>
                    <a:lnTo>
                      <a:pt x="8000" y="5104"/>
                    </a:lnTo>
                    <a:lnTo>
                      <a:pt x="8014" y="5104"/>
                    </a:lnTo>
                    <a:moveTo>
                      <a:pt x="8067" y="5104"/>
                    </a:moveTo>
                    <a:lnTo>
                      <a:pt x="8067" y="5104"/>
                    </a:lnTo>
                    <a:lnTo>
                      <a:pt x="8080" y="5104"/>
                    </a:lnTo>
                    <a:moveTo>
                      <a:pt x="8134" y="5104"/>
                    </a:moveTo>
                    <a:lnTo>
                      <a:pt x="8134" y="5104"/>
                    </a:lnTo>
                    <a:lnTo>
                      <a:pt x="8147" y="5104"/>
                    </a:lnTo>
                    <a:moveTo>
                      <a:pt x="8200" y="5104"/>
                    </a:moveTo>
                    <a:lnTo>
                      <a:pt x="8200" y="5104"/>
                    </a:lnTo>
                    <a:lnTo>
                      <a:pt x="8214" y="5104"/>
                    </a:lnTo>
                    <a:moveTo>
                      <a:pt x="8267" y="5104"/>
                    </a:moveTo>
                    <a:lnTo>
                      <a:pt x="8267" y="5104"/>
                    </a:lnTo>
                    <a:lnTo>
                      <a:pt x="8280" y="5104"/>
                    </a:lnTo>
                    <a:moveTo>
                      <a:pt x="8334" y="5104"/>
                    </a:moveTo>
                    <a:lnTo>
                      <a:pt x="8334" y="5104"/>
                    </a:lnTo>
                    <a:lnTo>
                      <a:pt x="8347" y="5104"/>
                    </a:lnTo>
                    <a:moveTo>
                      <a:pt x="8400" y="5104"/>
                    </a:moveTo>
                    <a:lnTo>
                      <a:pt x="8400" y="5104"/>
                    </a:lnTo>
                    <a:lnTo>
                      <a:pt x="8414" y="5104"/>
                    </a:lnTo>
                    <a:moveTo>
                      <a:pt x="8467" y="5104"/>
                    </a:moveTo>
                    <a:lnTo>
                      <a:pt x="8467" y="5104"/>
                    </a:lnTo>
                    <a:lnTo>
                      <a:pt x="8480" y="5104"/>
                    </a:lnTo>
                    <a:moveTo>
                      <a:pt x="8534" y="5104"/>
                    </a:moveTo>
                    <a:lnTo>
                      <a:pt x="8534" y="5104"/>
                    </a:lnTo>
                    <a:lnTo>
                      <a:pt x="8547" y="5104"/>
                    </a:lnTo>
                    <a:moveTo>
                      <a:pt x="8600" y="5104"/>
                    </a:moveTo>
                    <a:lnTo>
                      <a:pt x="8600" y="5104"/>
                    </a:lnTo>
                    <a:lnTo>
                      <a:pt x="8614" y="5104"/>
                    </a:lnTo>
                    <a:moveTo>
                      <a:pt x="8667" y="5104"/>
                    </a:moveTo>
                    <a:lnTo>
                      <a:pt x="8667" y="5104"/>
                    </a:lnTo>
                    <a:lnTo>
                      <a:pt x="8680" y="5104"/>
                    </a:lnTo>
                    <a:moveTo>
                      <a:pt x="8734" y="5104"/>
                    </a:moveTo>
                    <a:lnTo>
                      <a:pt x="8734" y="5104"/>
                    </a:lnTo>
                    <a:lnTo>
                      <a:pt x="8747" y="5104"/>
                    </a:lnTo>
                    <a:moveTo>
                      <a:pt x="8800" y="5104"/>
                    </a:moveTo>
                    <a:lnTo>
                      <a:pt x="8800" y="5104"/>
                    </a:lnTo>
                    <a:lnTo>
                      <a:pt x="8814" y="5104"/>
                    </a:lnTo>
                    <a:moveTo>
                      <a:pt x="8867" y="5104"/>
                    </a:moveTo>
                    <a:lnTo>
                      <a:pt x="8867" y="5104"/>
                    </a:lnTo>
                    <a:lnTo>
                      <a:pt x="8880" y="5104"/>
                    </a:lnTo>
                    <a:moveTo>
                      <a:pt x="8934" y="5104"/>
                    </a:moveTo>
                    <a:lnTo>
                      <a:pt x="8934" y="5104"/>
                    </a:lnTo>
                    <a:lnTo>
                      <a:pt x="8947" y="5104"/>
                    </a:lnTo>
                    <a:moveTo>
                      <a:pt x="9000" y="5104"/>
                    </a:moveTo>
                    <a:lnTo>
                      <a:pt x="9000" y="5104"/>
                    </a:lnTo>
                    <a:lnTo>
                      <a:pt x="9014" y="5104"/>
                    </a:lnTo>
                    <a:moveTo>
                      <a:pt x="9067" y="5104"/>
                    </a:moveTo>
                    <a:lnTo>
                      <a:pt x="9067" y="5104"/>
                    </a:lnTo>
                    <a:lnTo>
                      <a:pt x="9080" y="5104"/>
                    </a:lnTo>
                    <a:moveTo>
                      <a:pt x="9134" y="5104"/>
                    </a:moveTo>
                    <a:lnTo>
                      <a:pt x="9134" y="5104"/>
                    </a:lnTo>
                    <a:lnTo>
                      <a:pt x="9147" y="5104"/>
                    </a:lnTo>
                    <a:moveTo>
                      <a:pt x="0" y="4593"/>
                    </a:moveTo>
                    <a:lnTo>
                      <a:pt x="0" y="4593"/>
                    </a:lnTo>
                    <a:lnTo>
                      <a:pt x="14" y="4593"/>
                    </a:lnTo>
                    <a:moveTo>
                      <a:pt x="67" y="4593"/>
                    </a:moveTo>
                    <a:lnTo>
                      <a:pt x="67" y="4593"/>
                    </a:lnTo>
                    <a:lnTo>
                      <a:pt x="80" y="4593"/>
                    </a:lnTo>
                    <a:moveTo>
                      <a:pt x="134" y="4593"/>
                    </a:moveTo>
                    <a:lnTo>
                      <a:pt x="134" y="4593"/>
                    </a:lnTo>
                    <a:lnTo>
                      <a:pt x="147" y="4593"/>
                    </a:lnTo>
                    <a:moveTo>
                      <a:pt x="200" y="4593"/>
                    </a:moveTo>
                    <a:lnTo>
                      <a:pt x="200" y="4593"/>
                    </a:lnTo>
                    <a:lnTo>
                      <a:pt x="214" y="4593"/>
                    </a:lnTo>
                    <a:moveTo>
                      <a:pt x="267" y="4593"/>
                    </a:moveTo>
                    <a:lnTo>
                      <a:pt x="267" y="4593"/>
                    </a:lnTo>
                    <a:lnTo>
                      <a:pt x="280" y="4593"/>
                    </a:lnTo>
                    <a:moveTo>
                      <a:pt x="334" y="4593"/>
                    </a:moveTo>
                    <a:lnTo>
                      <a:pt x="334" y="4593"/>
                    </a:lnTo>
                    <a:lnTo>
                      <a:pt x="347" y="4593"/>
                    </a:lnTo>
                    <a:moveTo>
                      <a:pt x="400" y="4593"/>
                    </a:moveTo>
                    <a:lnTo>
                      <a:pt x="400" y="4593"/>
                    </a:lnTo>
                    <a:lnTo>
                      <a:pt x="414" y="4593"/>
                    </a:lnTo>
                    <a:moveTo>
                      <a:pt x="467" y="4593"/>
                    </a:moveTo>
                    <a:lnTo>
                      <a:pt x="467" y="4593"/>
                    </a:lnTo>
                    <a:lnTo>
                      <a:pt x="480" y="4593"/>
                    </a:lnTo>
                    <a:moveTo>
                      <a:pt x="534" y="4593"/>
                    </a:moveTo>
                    <a:lnTo>
                      <a:pt x="534" y="4593"/>
                    </a:lnTo>
                    <a:lnTo>
                      <a:pt x="547" y="4593"/>
                    </a:lnTo>
                    <a:moveTo>
                      <a:pt x="600" y="4593"/>
                    </a:moveTo>
                    <a:lnTo>
                      <a:pt x="600" y="4593"/>
                    </a:lnTo>
                    <a:lnTo>
                      <a:pt x="614" y="4593"/>
                    </a:lnTo>
                    <a:moveTo>
                      <a:pt x="667" y="4593"/>
                    </a:moveTo>
                    <a:lnTo>
                      <a:pt x="667" y="4593"/>
                    </a:lnTo>
                    <a:lnTo>
                      <a:pt x="680" y="4593"/>
                    </a:lnTo>
                    <a:moveTo>
                      <a:pt x="734" y="4593"/>
                    </a:moveTo>
                    <a:lnTo>
                      <a:pt x="734" y="4593"/>
                    </a:lnTo>
                    <a:lnTo>
                      <a:pt x="747" y="4593"/>
                    </a:lnTo>
                    <a:moveTo>
                      <a:pt x="800" y="4593"/>
                    </a:moveTo>
                    <a:lnTo>
                      <a:pt x="800" y="4593"/>
                    </a:lnTo>
                    <a:lnTo>
                      <a:pt x="814" y="4593"/>
                    </a:lnTo>
                    <a:moveTo>
                      <a:pt x="867" y="4593"/>
                    </a:moveTo>
                    <a:lnTo>
                      <a:pt x="867" y="4593"/>
                    </a:lnTo>
                    <a:lnTo>
                      <a:pt x="880" y="4593"/>
                    </a:lnTo>
                    <a:moveTo>
                      <a:pt x="934" y="4593"/>
                    </a:moveTo>
                    <a:lnTo>
                      <a:pt x="934" y="4593"/>
                    </a:lnTo>
                    <a:lnTo>
                      <a:pt x="947" y="4593"/>
                    </a:lnTo>
                    <a:moveTo>
                      <a:pt x="1000" y="4593"/>
                    </a:moveTo>
                    <a:lnTo>
                      <a:pt x="1000" y="4593"/>
                    </a:lnTo>
                    <a:lnTo>
                      <a:pt x="1014" y="4593"/>
                    </a:lnTo>
                    <a:moveTo>
                      <a:pt x="1067" y="4593"/>
                    </a:moveTo>
                    <a:lnTo>
                      <a:pt x="1067" y="4593"/>
                    </a:lnTo>
                    <a:lnTo>
                      <a:pt x="1080" y="4593"/>
                    </a:lnTo>
                    <a:moveTo>
                      <a:pt x="1134" y="4593"/>
                    </a:moveTo>
                    <a:lnTo>
                      <a:pt x="1134" y="4593"/>
                    </a:lnTo>
                    <a:lnTo>
                      <a:pt x="1147" y="4593"/>
                    </a:lnTo>
                    <a:moveTo>
                      <a:pt x="1200" y="4593"/>
                    </a:moveTo>
                    <a:lnTo>
                      <a:pt x="1200" y="4593"/>
                    </a:lnTo>
                    <a:lnTo>
                      <a:pt x="1214" y="4593"/>
                    </a:lnTo>
                    <a:moveTo>
                      <a:pt x="1267" y="4593"/>
                    </a:moveTo>
                    <a:lnTo>
                      <a:pt x="1267" y="4593"/>
                    </a:lnTo>
                    <a:lnTo>
                      <a:pt x="1280" y="4593"/>
                    </a:lnTo>
                    <a:moveTo>
                      <a:pt x="1334" y="4593"/>
                    </a:moveTo>
                    <a:lnTo>
                      <a:pt x="1334" y="4593"/>
                    </a:lnTo>
                    <a:lnTo>
                      <a:pt x="1347" y="4593"/>
                    </a:lnTo>
                    <a:moveTo>
                      <a:pt x="1400" y="4593"/>
                    </a:moveTo>
                    <a:lnTo>
                      <a:pt x="1400" y="4593"/>
                    </a:lnTo>
                    <a:lnTo>
                      <a:pt x="1414" y="4593"/>
                    </a:lnTo>
                    <a:moveTo>
                      <a:pt x="1467" y="4593"/>
                    </a:moveTo>
                    <a:lnTo>
                      <a:pt x="1467" y="4593"/>
                    </a:lnTo>
                    <a:lnTo>
                      <a:pt x="1480" y="4593"/>
                    </a:lnTo>
                    <a:moveTo>
                      <a:pt x="1534" y="4593"/>
                    </a:moveTo>
                    <a:lnTo>
                      <a:pt x="1534" y="4593"/>
                    </a:lnTo>
                    <a:lnTo>
                      <a:pt x="1547" y="4593"/>
                    </a:lnTo>
                    <a:moveTo>
                      <a:pt x="1600" y="4593"/>
                    </a:moveTo>
                    <a:lnTo>
                      <a:pt x="1600" y="4593"/>
                    </a:lnTo>
                    <a:lnTo>
                      <a:pt x="1614" y="4593"/>
                    </a:lnTo>
                    <a:moveTo>
                      <a:pt x="1667" y="4593"/>
                    </a:moveTo>
                    <a:lnTo>
                      <a:pt x="1667" y="4593"/>
                    </a:lnTo>
                    <a:lnTo>
                      <a:pt x="1680" y="4593"/>
                    </a:lnTo>
                    <a:moveTo>
                      <a:pt x="1734" y="4593"/>
                    </a:moveTo>
                    <a:lnTo>
                      <a:pt x="1734" y="4593"/>
                    </a:lnTo>
                    <a:lnTo>
                      <a:pt x="1747" y="4593"/>
                    </a:lnTo>
                    <a:moveTo>
                      <a:pt x="1800" y="4593"/>
                    </a:moveTo>
                    <a:lnTo>
                      <a:pt x="1800" y="4593"/>
                    </a:lnTo>
                    <a:lnTo>
                      <a:pt x="1814" y="4593"/>
                    </a:lnTo>
                    <a:moveTo>
                      <a:pt x="1867" y="4593"/>
                    </a:moveTo>
                    <a:lnTo>
                      <a:pt x="1867" y="4593"/>
                    </a:lnTo>
                    <a:lnTo>
                      <a:pt x="1880" y="4593"/>
                    </a:lnTo>
                    <a:moveTo>
                      <a:pt x="1934" y="4593"/>
                    </a:moveTo>
                    <a:lnTo>
                      <a:pt x="1934" y="4593"/>
                    </a:lnTo>
                    <a:lnTo>
                      <a:pt x="1947" y="4593"/>
                    </a:lnTo>
                    <a:moveTo>
                      <a:pt x="2000" y="4593"/>
                    </a:moveTo>
                    <a:lnTo>
                      <a:pt x="2000" y="4593"/>
                    </a:lnTo>
                    <a:lnTo>
                      <a:pt x="2014" y="4593"/>
                    </a:lnTo>
                    <a:moveTo>
                      <a:pt x="2067" y="4593"/>
                    </a:moveTo>
                    <a:lnTo>
                      <a:pt x="2067" y="4593"/>
                    </a:lnTo>
                    <a:lnTo>
                      <a:pt x="2080" y="4593"/>
                    </a:lnTo>
                    <a:moveTo>
                      <a:pt x="2134" y="4593"/>
                    </a:moveTo>
                    <a:lnTo>
                      <a:pt x="2134" y="4593"/>
                    </a:lnTo>
                    <a:lnTo>
                      <a:pt x="2147" y="4593"/>
                    </a:lnTo>
                    <a:moveTo>
                      <a:pt x="2200" y="4593"/>
                    </a:moveTo>
                    <a:lnTo>
                      <a:pt x="2200" y="4593"/>
                    </a:lnTo>
                    <a:lnTo>
                      <a:pt x="2214" y="4593"/>
                    </a:lnTo>
                    <a:moveTo>
                      <a:pt x="2267" y="4593"/>
                    </a:moveTo>
                    <a:lnTo>
                      <a:pt x="2267" y="4593"/>
                    </a:lnTo>
                    <a:lnTo>
                      <a:pt x="2280" y="4593"/>
                    </a:lnTo>
                    <a:moveTo>
                      <a:pt x="2334" y="4593"/>
                    </a:moveTo>
                    <a:lnTo>
                      <a:pt x="2334" y="4593"/>
                    </a:lnTo>
                    <a:lnTo>
                      <a:pt x="2347" y="4593"/>
                    </a:lnTo>
                    <a:moveTo>
                      <a:pt x="2400" y="4593"/>
                    </a:moveTo>
                    <a:lnTo>
                      <a:pt x="2400" y="4593"/>
                    </a:lnTo>
                    <a:lnTo>
                      <a:pt x="2414" y="4593"/>
                    </a:lnTo>
                    <a:moveTo>
                      <a:pt x="2467" y="4593"/>
                    </a:moveTo>
                    <a:lnTo>
                      <a:pt x="2467" y="4593"/>
                    </a:lnTo>
                    <a:lnTo>
                      <a:pt x="2480" y="4593"/>
                    </a:lnTo>
                    <a:moveTo>
                      <a:pt x="2534" y="4593"/>
                    </a:moveTo>
                    <a:lnTo>
                      <a:pt x="2534" y="4593"/>
                    </a:lnTo>
                    <a:lnTo>
                      <a:pt x="2547" y="4593"/>
                    </a:lnTo>
                    <a:moveTo>
                      <a:pt x="2600" y="4593"/>
                    </a:moveTo>
                    <a:lnTo>
                      <a:pt x="2600" y="4593"/>
                    </a:lnTo>
                    <a:lnTo>
                      <a:pt x="2614" y="4593"/>
                    </a:lnTo>
                    <a:moveTo>
                      <a:pt x="2667" y="4593"/>
                    </a:moveTo>
                    <a:lnTo>
                      <a:pt x="2667" y="4593"/>
                    </a:lnTo>
                    <a:lnTo>
                      <a:pt x="2680" y="4593"/>
                    </a:lnTo>
                    <a:moveTo>
                      <a:pt x="2734" y="4593"/>
                    </a:moveTo>
                    <a:lnTo>
                      <a:pt x="2734" y="4593"/>
                    </a:lnTo>
                    <a:lnTo>
                      <a:pt x="2747" y="4593"/>
                    </a:lnTo>
                    <a:moveTo>
                      <a:pt x="2800" y="4593"/>
                    </a:moveTo>
                    <a:lnTo>
                      <a:pt x="2800" y="4593"/>
                    </a:lnTo>
                    <a:lnTo>
                      <a:pt x="2814" y="4593"/>
                    </a:lnTo>
                    <a:moveTo>
                      <a:pt x="2867" y="4593"/>
                    </a:moveTo>
                    <a:lnTo>
                      <a:pt x="2867" y="4593"/>
                    </a:lnTo>
                    <a:lnTo>
                      <a:pt x="2880" y="4593"/>
                    </a:lnTo>
                    <a:moveTo>
                      <a:pt x="2934" y="4593"/>
                    </a:moveTo>
                    <a:lnTo>
                      <a:pt x="2934" y="4593"/>
                    </a:lnTo>
                    <a:lnTo>
                      <a:pt x="2947" y="4593"/>
                    </a:lnTo>
                    <a:moveTo>
                      <a:pt x="3000" y="4593"/>
                    </a:moveTo>
                    <a:lnTo>
                      <a:pt x="3000" y="4593"/>
                    </a:lnTo>
                    <a:lnTo>
                      <a:pt x="3014" y="4593"/>
                    </a:lnTo>
                    <a:moveTo>
                      <a:pt x="3067" y="4593"/>
                    </a:moveTo>
                    <a:lnTo>
                      <a:pt x="3067" y="4593"/>
                    </a:lnTo>
                    <a:lnTo>
                      <a:pt x="3080" y="4593"/>
                    </a:lnTo>
                    <a:moveTo>
                      <a:pt x="3134" y="4593"/>
                    </a:moveTo>
                    <a:lnTo>
                      <a:pt x="3134" y="4593"/>
                    </a:lnTo>
                    <a:lnTo>
                      <a:pt x="3147" y="4593"/>
                    </a:lnTo>
                    <a:moveTo>
                      <a:pt x="3200" y="4593"/>
                    </a:moveTo>
                    <a:lnTo>
                      <a:pt x="3200" y="4593"/>
                    </a:lnTo>
                    <a:lnTo>
                      <a:pt x="3214" y="4593"/>
                    </a:lnTo>
                    <a:moveTo>
                      <a:pt x="3267" y="4593"/>
                    </a:moveTo>
                    <a:lnTo>
                      <a:pt x="3267" y="4593"/>
                    </a:lnTo>
                    <a:lnTo>
                      <a:pt x="3280" y="4593"/>
                    </a:lnTo>
                    <a:moveTo>
                      <a:pt x="3334" y="4593"/>
                    </a:moveTo>
                    <a:lnTo>
                      <a:pt x="3334" y="4593"/>
                    </a:lnTo>
                    <a:lnTo>
                      <a:pt x="3347" y="4593"/>
                    </a:lnTo>
                    <a:moveTo>
                      <a:pt x="3400" y="4593"/>
                    </a:moveTo>
                    <a:lnTo>
                      <a:pt x="3400" y="4593"/>
                    </a:lnTo>
                    <a:lnTo>
                      <a:pt x="3414" y="4593"/>
                    </a:lnTo>
                    <a:moveTo>
                      <a:pt x="3467" y="4593"/>
                    </a:moveTo>
                    <a:lnTo>
                      <a:pt x="3467" y="4593"/>
                    </a:lnTo>
                    <a:lnTo>
                      <a:pt x="3480" y="4593"/>
                    </a:lnTo>
                    <a:moveTo>
                      <a:pt x="3534" y="4593"/>
                    </a:moveTo>
                    <a:lnTo>
                      <a:pt x="3534" y="4593"/>
                    </a:lnTo>
                    <a:lnTo>
                      <a:pt x="3547" y="4593"/>
                    </a:lnTo>
                    <a:moveTo>
                      <a:pt x="3600" y="4593"/>
                    </a:moveTo>
                    <a:lnTo>
                      <a:pt x="3600" y="4593"/>
                    </a:lnTo>
                    <a:lnTo>
                      <a:pt x="3614" y="4593"/>
                    </a:lnTo>
                    <a:moveTo>
                      <a:pt x="3667" y="4593"/>
                    </a:moveTo>
                    <a:lnTo>
                      <a:pt x="3667" y="4593"/>
                    </a:lnTo>
                    <a:lnTo>
                      <a:pt x="3680" y="4593"/>
                    </a:lnTo>
                    <a:moveTo>
                      <a:pt x="3734" y="4593"/>
                    </a:moveTo>
                    <a:lnTo>
                      <a:pt x="3734" y="4593"/>
                    </a:lnTo>
                    <a:lnTo>
                      <a:pt x="3747" y="4593"/>
                    </a:lnTo>
                    <a:moveTo>
                      <a:pt x="3800" y="4593"/>
                    </a:moveTo>
                    <a:lnTo>
                      <a:pt x="3800" y="4593"/>
                    </a:lnTo>
                    <a:lnTo>
                      <a:pt x="3814" y="4593"/>
                    </a:lnTo>
                    <a:moveTo>
                      <a:pt x="3867" y="4593"/>
                    </a:moveTo>
                    <a:lnTo>
                      <a:pt x="3867" y="4593"/>
                    </a:lnTo>
                    <a:lnTo>
                      <a:pt x="3880" y="4593"/>
                    </a:lnTo>
                    <a:moveTo>
                      <a:pt x="3934" y="4593"/>
                    </a:moveTo>
                    <a:lnTo>
                      <a:pt x="3934" y="4593"/>
                    </a:lnTo>
                    <a:lnTo>
                      <a:pt x="3947" y="4593"/>
                    </a:lnTo>
                    <a:moveTo>
                      <a:pt x="4000" y="4593"/>
                    </a:moveTo>
                    <a:lnTo>
                      <a:pt x="4000" y="4593"/>
                    </a:lnTo>
                    <a:lnTo>
                      <a:pt x="4014" y="4593"/>
                    </a:lnTo>
                    <a:moveTo>
                      <a:pt x="4067" y="4593"/>
                    </a:moveTo>
                    <a:lnTo>
                      <a:pt x="4067" y="4593"/>
                    </a:lnTo>
                    <a:lnTo>
                      <a:pt x="4080" y="4593"/>
                    </a:lnTo>
                    <a:moveTo>
                      <a:pt x="4134" y="4593"/>
                    </a:moveTo>
                    <a:lnTo>
                      <a:pt x="4134" y="4593"/>
                    </a:lnTo>
                    <a:lnTo>
                      <a:pt x="4147" y="4593"/>
                    </a:lnTo>
                    <a:moveTo>
                      <a:pt x="4200" y="4593"/>
                    </a:moveTo>
                    <a:lnTo>
                      <a:pt x="4200" y="4593"/>
                    </a:lnTo>
                    <a:lnTo>
                      <a:pt x="4214" y="4593"/>
                    </a:lnTo>
                    <a:moveTo>
                      <a:pt x="4267" y="4593"/>
                    </a:moveTo>
                    <a:lnTo>
                      <a:pt x="4267" y="4593"/>
                    </a:lnTo>
                    <a:lnTo>
                      <a:pt x="4280" y="4593"/>
                    </a:lnTo>
                    <a:moveTo>
                      <a:pt x="4334" y="4593"/>
                    </a:moveTo>
                    <a:lnTo>
                      <a:pt x="4334" y="4593"/>
                    </a:lnTo>
                    <a:lnTo>
                      <a:pt x="4347" y="4593"/>
                    </a:lnTo>
                    <a:moveTo>
                      <a:pt x="4400" y="4593"/>
                    </a:moveTo>
                    <a:lnTo>
                      <a:pt x="4400" y="4593"/>
                    </a:lnTo>
                    <a:lnTo>
                      <a:pt x="4414" y="4593"/>
                    </a:lnTo>
                    <a:moveTo>
                      <a:pt x="4467" y="4593"/>
                    </a:moveTo>
                    <a:lnTo>
                      <a:pt x="4467" y="4593"/>
                    </a:lnTo>
                    <a:lnTo>
                      <a:pt x="4480" y="4593"/>
                    </a:lnTo>
                    <a:moveTo>
                      <a:pt x="4534" y="4593"/>
                    </a:moveTo>
                    <a:lnTo>
                      <a:pt x="4534" y="4593"/>
                    </a:lnTo>
                    <a:lnTo>
                      <a:pt x="4547" y="4593"/>
                    </a:lnTo>
                    <a:moveTo>
                      <a:pt x="4600" y="4593"/>
                    </a:moveTo>
                    <a:lnTo>
                      <a:pt x="4600" y="4593"/>
                    </a:lnTo>
                    <a:lnTo>
                      <a:pt x="4614" y="4593"/>
                    </a:lnTo>
                    <a:moveTo>
                      <a:pt x="4667" y="4593"/>
                    </a:moveTo>
                    <a:lnTo>
                      <a:pt x="4667" y="4593"/>
                    </a:lnTo>
                    <a:lnTo>
                      <a:pt x="4680" y="4593"/>
                    </a:lnTo>
                    <a:moveTo>
                      <a:pt x="4734" y="4593"/>
                    </a:moveTo>
                    <a:lnTo>
                      <a:pt x="4734" y="4593"/>
                    </a:lnTo>
                    <a:lnTo>
                      <a:pt x="4747" y="4593"/>
                    </a:lnTo>
                    <a:moveTo>
                      <a:pt x="4800" y="4593"/>
                    </a:moveTo>
                    <a:lnTo>
                      <a:pt x="4800" y="4593"/>
                    </a:lnTo>
                    <a:lnTo>
                      <a:pt x="4814" y="4593"/>
                    </a:lnTo>
                    <a:moveTo>
                      <a:pt x="4867" y="4593"/>
                    </a:moveTo>
                    <a:lnTo>
                      <a:pt x="4867" y="4593"/>
                    </a:lnTo>
                    <a:lnTo>
                      <a:pt x="4880" y="4593"/>
                    </a:lnTo>
                    <a:moveTo>
                      <a:pt x="4934" y="4593"/>
                    </a:moveTo>
                    <a:lnTo>
                      <a:pt x="4934" y="4593"/>
                    </a:lnTo>
                    <a:lnTo>
                      <a:pt x="4947" y="4593"/>
                    </a:lnTo>
                    <a:moveTo>
                      <a:pt x="5000" y="4593"/>
                    </a:moveTo>
                    <a:lnTo>
                      <a:pt x="5000" y="4593"/>
                    </a:lnTo>
                    <a:lnTo>
                      <a:pt x="5014" y="4593"/>
                    </a:lnTo>
                    <a:moveTo>
                      <a:pt x="5067" y="4593"/>
                    </a:moveTo>
                    <a:lnTo>
                      <a:pt x="5067" y="4593"/>
                    </a:lnTo>
                    <a:lnTo>
                      <a:pt x="5080" y="4593"/>
                    </a:lnTo>
                    <a:moveTo>
                      <a:pt x="5134" y="4593"/>
                    </a:moveTo>
                    <a:lnTo>
                      <a:pt x="5134" y="4593"/>
                    </a:lnTo>
                    <a:lnTo>
                      <a:pt x="5147" y="4593"/>
                    </a:lnTo>
                    <a:moveTo>
                      <a:pt x="5200" y="4593"/>
                    </a:moveTo>
                    <a:lnTo>
                      <a:pt x="5200" y="4593"/>
                    </a:lnTo>
                    <a:lnTo>
                      <a:pt x="5214" y="4593"/>
                    </a:lnTo>
                    <a:moveTo>
                      <a:pt x="5267" y="4593"/>
                    </a:moveTo>
                    <a:lnTo>
                      <a:pt x="5267" y="4593"/>
                    </a:lnTo>
                    <a:lnTo>
                      <a:pt x="5280" y="4593"/>
                    </a:lnTo>
                    <a:moveTo>
                      <a:pt x="5334" y="4593"/>
                    </a:moveTo>
                    <a:lnTo>
                      <a:pt x="5334" y="4593"/>
                    </a:lnTo>
                    <a:lnTo>
                      <a:pt x="5347" y="4593"/>
                    </a:lnTo>
                    <a:moveTo>
                      <a:pt x="5400" y="4593"/>
                    </a:moveTo>
                    <a:lnTo>
                      <a:pt x="5400" y="4593"/>
                    </a:lnTo>
                    <a:lnTo>
                      <a:pt x="5414" y="4593"/>
                    </a:lnTo>
                    <a:moveTo>
                      <a:pt x="5467" y="4593"/>
                    </a:moveTo>
                    <a:lnTo>
                      <a:pt x="5467" y="4593"/>
                    </a:lnTo>
                    <a:lnTo>
                      <a:pt x="5480" y="4593"/>
                    </a:lnTo>
                    <a:moveTo>
                      <a:pt x="5534" y="4593"/>
                    </a:moveTo>
                    <a:lnTo>
                      <a:pt x="5534" y="4593"/>
                    </a:lnTo>
                    <a:lnTo>
                      <a:pt x="5547" y="4593"/>
                    </a:lnTo>
                    <a:moveTo>
                      <a:pt x="5600" y="4593"/>
                    </a:moveTo>
                    <a:lnTo>
                      <a:pt x="5600" y="4593"/>
                    </a:lnTo>
                    <a:lnTo>
                      <a:pt x="5614" y="4593"/>
                    </a:lnTo>
                    <a:moveTo>
                      <a:pt x="5667" y="4593"/>
                    </a:moveTo>
                    <a:lnTo>
                      <a:pt x="5667" y="4593"/>
                    </a:lnTo>
                    <a:lnTo>
                      <a:pt x="5680" y="4593"/>
                    </a:lnTo>
                    <a:moveTo>
                      <a:pt x="5734" y="4593"/>
                    </a:moveTo>
                    <a:lnTo>
                      <a:pt x="5734" y="4593"/>
                    </a:lnTo>
                    <a:lnTo>
                      <a:pt x="5747" y="4593"/>
                    </a:lnTo>
                    <a:moveTo>
                      <a:pt x="5800" y="4593"/>
                    </a:moveTo>
                    <a:lnTo>
                      <a:pt x="5800" y="4593"/>
                    </a:lnTo>
                    <a:lnTo>
                      <a:pt x="5814" y="4593"/>
                    </a:lnTo>
                    <a:moveTo>
                      <a:pt x="5867" y="4593"/>
                    </a:moveTo>
                    <a:lnTo>
                      <a:pt x="5867" y="4593"/>
                    </a:lnTo>
                    <a:lnTo>
                      <a:pt x="5880" y="4593"/>
                    </a:lnTo>
                    <a:moveTo>
                      <a:pt x="5934" y="4593"/>
                    </a:moveTo>
                    <a:lnTo>
                      <a:pt x="5934" y="4593"/>
                    </a:lnTo>
                    <a:lnTo>
                      <a:pt x="5947" y="4593"/>
                    </a:lnTo>
                    <a:moveTo>
                      <a:pt x="6000" y="4593"/>
                    </a:moveTo>
                    <a:lnTo>
                      <a:pt x="6000" y="4593"/>
                    </a:lnTo>
                    <a:lnTo>
                      <a:pt x="6014" y="4593"/>
                    </a:lnTo>
                    <a:moveTo>
                      <a:pt x="6067" y="4593"/>
                    </a:moveTo>
                    <a:lnTo>
                      <a:pt x="6067" y="4593"/>
                    </a:lnTo>
                    <a:lnTo>
                      <a:pt x="6080" y="4593"/>
                    </a:lnTo>
                    <a:moveTo>
                      <a:pt x="6134" y="4593"/>
                    </a:moveTo>
                    <a:lnTo>
                      <a:pt x="6134" y="4593"/>
                    </a:lnTo>
                    <a:lnTo>
                      <a:pt x="6147" y="4593"/>
                    </a:lnTo>
                    <a:moveTo>
                      <a:pt x="6200" y="4593"/>
                    </a:moveTo>
                    <a:lnTo>
                      <a:pt x="6200" y="4593"/>
                    </a:lnTo>
                    <a:lnTo>
                      <a:pt x="6214" y="4593"/>
                    </a:lnTo>
                    <a:moveTo>
                      <a:pt x="6267" y="4593"/>
                    </a:moveTo>
                    <a:lnTo>
                      <a:pt x="6267" y="4593"/>
                    </a:lnTo>
                    <a:lnTo>
                      <a:pt x="6280" y="4593"/>
                    </a:lnTo>
                    <a:moveTo>
                      <a:pt x="6334" y="4593"/>
                    </a:moveTo>
                    <a:lnTo>
                      <a:pt x="6334" y="4593"/>
                    </a:lnTo>
                    <a:lnTo>
                      <a:pt x="6347" y="4593"/>
                    </a:lnTo>
                    <a:moveTo>
                      <a:pt x="6400" y="4593"/>
                    </a:moveTo>
                    <a:lnTo>
                      <a:pt x="6400" y="4593"/>
                    </a:lnTo>
                    <a:lnTo>
                      <a:pt x="6414" y="4593"/>
                    </a:lnTo>
                    <a:moveTo>
                      <a:pt x="6467" y="4593"/>
                    </a:moveTo>
                    <a:lnTo>
                      <a:pt x="6467" y="4593"/>
                    </a:lnTo>
                    <a:lnTo>
                      <a:pt x="6480" y="4593"/>
                    </a:lnTo>
                    <a:moveTo>
                      <a:pt x="6534" y="4593"/>
                    </a:moveTo>
                    <a:lnTo>
                      <a:pt x="6534" y="4593"/>
                    </a:lnTo>
                    <a:lnTo>
                      <a:pt x="6547" y="4593"/>
                    </a:lnTo>
                    <a:moveTo>
                      <a:pt x="6600" y="4593"/>
                    </a:moveTo>
                    <a:lnTo>
                      <a:pt x="6600" y="4593"/>
                    </a:lnTo>
                    <a:lnTo>
                      <a:pt x="6614" y="4593"/>
                    </a:lnTo>
                    <a:moveTo>
                      <a:pt x="6667" y="4593"/>
                    </a:moveTo>
                    <a:lnTo>
                      <a:pt x="6667" y="4593"/>
                    </a:lnTo>
                    <a:lnTo>
                      <a:pt x="6680" y="4593"/>
                    </a:lnTo>
                    <a:moveTo>
                      <a:pt x="6734" y="4593"/>
                    </a:moveTo>
                    <a:lnTo>
                      <a:pt x="6734" y="4593"/>
                    </a:lnTo>
                    <a:lnTo>
                      <a:pt x="6747" y="4593"/>
                    </a:lnTo>
                    <a:moveTo>
                      <a:pt x="6800" y="4593"/>
                    </a:moveTo>
                    <a:lnTo>
                      <a:pt x="6800" y="4593"/>
                    </a:lnTo>
                    <a:lnTo>
                      <a:pt x="6814" y="4593"/>
                    </a:lnTo>
                    <a:moveTo>
                      <a:pt x="6867" y="4593"/>
                    </a:moveTo>
                    <a:lnTo>
                      <a:pt x="6867" y="4593"/>
                    </a:lnTo>
                    <a:lnTo>
                      <a:pt x="6880" y="4593"/>
                    </a:lnTo>
                    <a:moveTo>
                      <a:pt x="6934" y="4593"/>
                    </a:moveTo>
                    <a:lnTo>
                      <a:pt x="6934" y="4593"/>
                    </a:lnTo>
                    <a:lnTo>
                      <a:pt x="6947" y="4593"/>
                    </a:lnTo>
                    <a:moveTo>
                      <a:pt x="7000" y="4593"/>
                    </a:moveTo>
                    <a:lnTo>
                      <a:pt x="7000" y="4593"/>
                    </a:lnTo>
                    <a:lnTo>
                      <a:pt x="7014" y="4593"/>
                    </a:lnTo>
                    <a:moveTo>
                      <a:pt x="7067" y="4593"/>
                    </a:moveTo>
                    <a:lnTo>
                      <a:pt x="7067" y="4593"/>
                    </a:lnTo>
                    <a:lnTo>
                      <a:pt x="7080" y="4593"/>
                    </a:lnTo>
                    <a:moveTo>
                      <a:pt x="7134" y="4593"/>
                    </a:moveTo>
                    <a:lnTo>
                      <a:pt x="7134" y="4593"/>
                    </a:lnTo>
                    <a:lnTo>
                      <a:pt x="7147" y="4593"/>
                    </a:lnTo>
                    <a:moveTo>
                      <a:pt x="7200" y="4593"/>
                    </a:moveTo>
                    <a:lnTo>
                      <a:pt x="7200" y="4593"/>
                    </a:lnTo>
                    <a:lnTo>
                      <a:pt x="7214" y="4593"/>
                    </a:lnTo>
                    <a:moveTo>
                      <a:pt x="7267" y="4593"/>
                    </a:moveTo>
                    <a:lnTo>
                      <a:pt x="7267" y="4593"/>
                    </a:lnTo>
                    <a:lnTo>
                      <a:pt x="7280" y="4593"/>
                    </a:lnTo>
                    <a:moveTo>
                      <a:pt x="7334" y="4593"/>
                    </a:moveTo>
                    <a:lnTo>
                      <a:pt x="7334" y="4593"/>
                    </a:lnTo>
                    <a:lnTo>
                      <a:pt x="7347" y="4593"/>
                    </a:lnTo>
                    <a:moveTo>
                      <a:pt x="7400" y="4593"/>
                    </a:moveTo>
                    <a:lnTo>
                      <a:pt x="7400" y="4593"/>
                    </a:lnTo>
                    <a:lnTo>
                      <a:pt x="7414" y="4593"/>
                    </a:lnTo>
                    <a:moveTo>
                      <a:pt x="7467" y="4593"/>
                    </a:moveTo>
                    <a:lnTo>
                      <a:pt x="7467" y="4593"/>
                    </a:lnTo>
                    <a:lnTo>
                      <a:pt x="7480" y="4593"/>
                    </a:lnTo>
                    <a:moveTo>
                      <a:pt x="7534" y="4593"/>
                    </a:moveTo>
                    <a:lnTo>
                      <a:pt x="7534" y="4593"/>
                    </a:lnTo>
                    <a:lnTo>
                      <a:pt x="7547" y="4593"/>
                    </a:lnTo>
                    <a:moveTo>
                      <a:pt x="7600" y="4593"/>
                    </a:moveTo>
                    <a:lnTo>
                      <a:pt x="7600" y="4593"/>
                    </a:lnTo>
                    <a:lnTo>
                      <a:pt x="7614" y="4593"/>
                    </a:lnTo>
                    <a:moveTo>
                      <a:pt x="7667" y="4593"/>
                    </a:moveTo>
                    <a:lnTo>
                      <a:pt x="7667" y="4593"/>
                    </a:lnTo>
                    <a:lnTo>
                      <a:pt x="7680" y="4593"/>
                    </a:lnTo>
                    <a:moveTo>
                      <a:pt x="7734" y="4593"/>
                    </a:moveTo>
                    <a:lnTo>
                      <a:pt x="7734" y="4593"/>
                    </a:lnTo>
                    <a:lnTo>
                      <a:pt x="7747" y="4593"/>
                    </a:lnTo>
                    <a:moveTo>
                      <a:pt x="7800" y="4593"/>
                    </a:moveTo>
                    <a:lnTo>
                      <a:pt x="7800" y="4593"/>
                    </a:lnTo>
                    <a:lnTo>
                      <a:pt x="7814" y="4593"/>
                    </a:lnTo>
                    <a:moveTo>
                      <a:pt x="7867" y="4593"/>
                    </a:moveTo>
                    <a:lnTo>
                      <a:pt x="7867" y="4593"/>
                    </a:lnTo>
                    <a:lnTo>
                      <a:pt x="7880" y="4593"/>
                    </a:lnTo>
                    <a:moveTo>
                      <a:pt x="7934" y="4593"/>
                    </a:moveTo>
                    <a:lnTo>
                      <a:pt x="7934" y="4593"/>
                    </a:lnTo>
                    <a:lnTo>
                      <a:pt x="7947" y="4593"/>
                    </a:lnTo>
                    <a:moveTo>
                      <a:pt x="8000" y="4593"/>
                    </a:moveTo>
                    <a:lnTo>
                      <a:pt x="8000" y="4593"/>
                    </a:lnTo>
                    <a:lnTo>
                      <a:pt x="8014" y="4593"/>
                    </a:lnTo>
                    <a:moveTo>
                      <a:pt x="8067" y="4593"/>
                    </a:moveTo>
                    <a:lnTo>
                      <a:pt x="8067" y="4593"/>
                    </a:lnTo>
                    <a:lnTo>
                      <a:pt x="8080" y="4593"/>
                    </a:lnTo>
                    <a:moveTo>
                      <a:pt x="8134" y="4593"/>
                    </a:moveTo>
                    <a:lnTo>
                      <a:pt x="8134" y="4593"/>
                    </a:lnTo>
                    <a:lnTo>
                      <a:pt x="8147" y="4593"/>
                    </a:lnTo>
                    <a:moveTo>
                      <a:pt x="8200" y="4593"/>
                    </a:moveTo>
                    <a:lnTo>
                      <a:pt x="8200" y="4593"/>
                    </a:lnTo>
                    <a:lnTo>
                      <a:pt x="8214" y="4593"/>
                    </a:lnTo>
                    <a:moveTo>
                      <a:pt x="8267" y="4593"/>
                    </a:moveTo>
                    <a:lnTo>
                      <a:pt x="8267" y="4593"/>
                    </a:lnTo>
                    <a:lnTo>
                      <a:pt x="8280" y="4593"/>
                    </a:lnTo>
                    <a:moveTo>
                      <a:pt x="8334" y="4593"/>
                    </a:moveTo>
                    <a:lnTo>
                      <a:pt x="8334" y="4593"/>
                    </a:lnTo>
                    <a:lnTo>
                      <a:pt x="8347" y="4593"/>
                    </a:lnTo>
                    <a:moveTo>
                      <a:pt x="8400" y="4593"/>
                    </a:moveTo>
                    <a:lnTo>
                      <a:pt x="8400" y="4593"/>
                    </a:lnTo>
                    <a:lnTo>
                      <a:pt x="8414" y="4593"/>
                    </a:lnTo>
                    <a:moveTo>
                      <a:pt x="8467" y="4593"/>
                    </a:moveTo>
                    <a:lnTo>
                      <a:pt x="8467" y="4593"/>
                    </a:lnTo>
                    <a:lnTo>
                      <a:pt x="8480" y="4593"/>
                    </a:lnTo>
                    <a:moveTo>
                      <a:pt x="8534" y="4593"/>
                    </a:moveTo>
                    <a:lnTo>
                      <a:pt x="8534" y="4593"/>
                    </a:lnTo>
                    <a:lnTo>
                      <a:pt x="8547" y="4593"/>
                    </a:lnTo>
                    <a:moveTo>
                      <a:pt x="8600" y="4593"/>
                    </a:moveTo>
                    <a:lnTo>
                      <a:pt x="8600" y="4593"/>
                    </a:lnTo>
                    <a:lnTo>
                      <a:pt x="8614" y="4593"/>
                    </a:lnTo>
                    <a:moveTo>
                      <a:pt x="8667" y="4593"/>
                    </a:moveTo>
                    <a:lnTo>
                      <a:pt x="8667" y="4593"/>
                    </a:lnTo>
                    <a:lnTo>
                      <a:pt x="8680" y="4593"/>
                    </a:lnTo>
                    <a:moveTo>
                      <a:pt x="8734" y="4593"/>
                    </a:moveTo>
                    <a:lnTo>
                      <a:pt x="8734" y="4593"/>
                    </a:lnTo>
                    <a:lnTo>
                      <a:pt x="8747" y="4593"/>
                    </a:lnTo>
                    <a:moveTo>
                      <a:pt x="8800" y="4593"/>
                    </a:moveTo>
                    <a:lnTo>
                      <a:pt x="8800" y="4593"/>
                    </a:lnTo>
                    <a:lnTo>
                      <a:pt x="8814" y="4593"/>
                    </a:lnTo>
                    <a:moveTo>
                      <a:pt x="8867" y="4593"/>
                    </a:moveTo>
                    <a:lnTo>
                      <a:pt x="8867" y="4593"/>
                    </a:lnTo>
                    <a:lnTo>
                      <a:pt x="8880" y="4593"/>
                    </a:lnTo>
                    <a:moveTo>
                      <a:pt x="8934" y="4593"/>
                    </a:moveTo>
                    <a:lnTo>
                      <a:pt x="8934" y="4593"/>
                    </a:lnTo>
                    <a:lnTo>
                      <a:pt x="8947" y="4593"/>
                    </a:lnTo>
                    <a:moveTo>
                      <a:pt x="9000" y="4593"/>
                    </a:moveTo>
                    <a:lnTo>
                      <a:pt x="9000" y="4593"/>
                    </a:lnTo>
                    <a:lnTo>
                      <a:pt x="9014" y="4593"/>
                    </a:lnTo>
                    <a:moveTo>
                      <a:pt x="9067" y="4593"/>
                    </a:moveTo>
                    <a:lnTo>
                      <a:pt x="9067" y="4593"/>
                    </a:lnTo>
                    <a:lnTo>
                      <a:pt x="9080" y="4593"/>
                    </a:lnTo>
                    <a:moveTo>
                      <a:pt x="9134" y="4593"/>
                    </a:moveTo>
                    <a:lnTo>
                      <a:pt x="9134" y="4593"/>
                    </a:lnTo>
                    <a:lnTo>
                      <a:pt x="9147" y="4593"/>
                    </a:lnTo>
                    <a:moveTo>
                      <a:pt x="0" y="4083"/>
                    </a:moveTo>
                    <a:lnTo>
                      <a:pt x="0" y="4083"/>
                    </a:lnTo>
                    <a:lnTo>
                      <a:pt x="14" y="4083"/>
                    </a:lnTo>
                    <a:moveTo>
                      <a:pt x="67" y="4083"/>
                    </a:moveTo>
                    <a:lnTo>
                      <a:pt x="67" y="4083"/>
                    </a:lnTo>
                    <a:lnTo>
                      <a:pt x="80" y="4083"/>
                    </a:lnTo>
                    <a:moveTo>
                      <a:pt x="134" y="4083"/>
                    </a:moveTo>
                    <a:lnTo>
                      <a:pt x="134" y="4083"/>
                    </a:lnTo>
                    <a:lnTo>
                      <a:pt x="147" y="4083"/>
                    </a:lnTo>
                    <a:moveTo>
                      <a:pt x="200" y="4083"/>
                    </a:moveTo>
                    <a:lnTo>
                      <a:pt x="200" y="4083"/>
                    </a:lnTo>
                    <a:lnTo>
                      <a:pt x="214" y="4083"/>
                    </a:lnTo>
                    <a:moveTo>
                      <a:pt x="267" y="4083"/>
                    </a:moveTo>
                    <a:lnTo>
                      <a:pt x="267" y="4083"/>
                    </a:lnTo>
                    <a:lnTo>
                      <a:pt x="280" y="4083"/>
                    </a:lnTo>
                    <a:moveTo>
                      <a:pt x="334" y="4083"/>
                    </a:moveTo>
                    <a:lnTo>
                      <a:pt x="334" y="4083"/>
                    </a:lnTo>
                    <a:lnTo>
                      <a:pt x="347" y="4083"/>
                    </a:lnTo>
                    <a:moveTo>
                      <a:pt x="400" y="4083"/>
                    </a:moveTo>
                    <a:lnTo>
                      <a:pt x="400" y="4083"/>
                    </a:lnTo>
                    <a:lnTo>
                      <a:pt x="414" y="4083"/>
                    </a:lnTo>
                    <a:moveTo>
                      <a:pt x="467" y="4083"/>
                    </a:moveTo>
                    <a:lnTo>
                      <a:pt x="467" y="4083"/>
                    </a:lnTo>
                    <a:lnTo>
                      <a:pt x="480" y="4083"/>
                    </a:lnTo>
                    <a:moveTo>
                      <a:pt x="534" y="4083"/>
                    </a:moveTo>
                    <a:lnTo>
                      <a:pt x="534" y="4083"/>
                    </a:lnTo>
                    <a:lnTo>
                      <a:pt x="547" y="4083"/>
                    </a:lnTo>
                    <a:moveTo>
                      <a:pt x="600" y="4083"/>
                    </a:moveTo>
                    <a:lnTo>
                      <a:pt x="600" y="4083"/>
                    </a:lnTo>
                    <a:lnTo>
                      <a:pt x="614" y="4083"/>
                    </a:lnTo>
                    <a:moveTo>
                      <a:pt x="667" y="4083"/>
                    </a:moveTo>
                    <a:lnTo>
                      <a:pt x="667" y="4083"/>
                    </a:lnTo>
                    <a:lnTo>
                      <a:pt x="680" y="4083"/>
                    </a:lnTo>
                    <a:moveTo>
                      <a:pt x="734" y="4083"/>
                    </a:moveTo>
                    <a:lnTo>
                      <a:pt x="734" y="4083"/>
                    </a:lnTo>
                    <a:lnTo>
                      <a:pt x="747" y="4083"/>
                    </a:lnTo>
                    <a:moveTo>
                      <a:pt x="800" y="4083"/>
                    </a:moveTo>
                    <a:lnTo>
                      <a:pt x="800" y="4083"/>
                    </a:lnTo>
                    <a:lnTo>
                      <a:pt x="814" y="4083"/>
                    </a:lnTo>
                    <a:moveTo>
                      <a:pt x="867" y="4083"/>
                    </a:moveTo>
                    <a:lnTo>
                      <a:pt x="867" y="4083"/>
                    </a:lnTo>
                    <a:lnTo>
                      <a:pt x="880" y="4083"/>
                    </a:lnTo>
                    <a:moveTo>
                      <a:pt x="934" y="4083"/>
                    </a:moveTo>
                    <a:lnTo>
                      <a:pt x="934" y="4083"/>
                    </a:lnTo>
                    <a:lnTo>
                      <a:pt x="947" y="4083"/>
                    </a:lnTo>
                    <a:moveTo>
                      <a:pt x="1000" y="4083"/>
                    </a:moveTo>
                    <a:lnTo>
                      <a:pt x="1000" y="4083"/>
                    </a:lnTo>
                    <a:lnTo>
                      <a:pt x="1014" y="4083"/>
                    </a:lnTo>
                    <a:moveTo>
                      <a:pt x="1067" y="4083"/>
                    </a:moveTo>
                    <a:lnTo>
                      <a:pt x="1067" y="4083"/>
                    </a:lnTo>
                    <a:lnTo>
                      <a:pt x="1080" y="4083"/>
                    </a:lnTo>
                    <a:moveTo>
                      <a:pt x="1134" y="4083"/>
                    </a:moveTo>
                    <a:lnTo>
                      <a:pt x="1134" y="4083"/>
                    </a:lnTo>
                    <a:lnTo>
                      <a:pt x="1147" y="4083"/>
                    </a:lnTo>
                    <a:moveTo>
                      <a:pt x="1200" y="4083"/>
                    </a:moveTo>
                    <a:lnTo>
                      <a:pt x="1200" y="4083"/>
                    </a:lnTo>
                    <a:lnTo>
                      <a:pt x="1214" y="4083"/>
                    </a:lnTo>
                    <a:moveTo>
                      <a:pt x="1267" y="4083"/>
                    </a:moveTo>
                    <a:lnTo>
                      <a:pt x="1267" y="4083"/>
                    </a:lnTo>
                    <a:lnTo>
                      <a:pt x="1280" y="4083"/>
                    </a:lnTo>
                    <a:moveTo>
                      <a:pt x="1334" y="4083"/>
                    </a:moveTo>
                    <a:lnTo>
                      <a:pt x="1334" y="4083"/>
                    </a:lnTo>
                    <a:lnTo>
                      <a:pt x="1347" y="4083"/>
                    </a:lnTo>
                    <a:moveTo>
                      <a:pt x="1400" y="4083"/>
                    </a:moveTo>
                    <a:lnTo>
                      <a:pt x="1400" y="4083"/>
                    </a:lnTo>
                    <a:lnTo>
                      <a:pt x="1414" y="4083"/>
                    </a:lnTo>
                    <a:moveTo>
                      <a:pt x="1467" y="4083"/>
                    </a:moveTo>
                    <a:lnTo>
                      <a:pt x="1467" y="4083"/>
                    </a:lnTo>
                    <a:lnTo>
                      <a:pt x="1480" y="4083"/>
                    </a:lnTo>
                    <a:moveTo>
                      <a:pt x="1534" y="4083"/>
                    </a:moveTo>
                    <a:lnTo>
                      <a:pt x="1534" y="4083"/>
                    </a:lnTo>
                    <a:lnTo>
                      <a:pt x="1547" y="4083"/>
                    </a:lnTo>
                    <a:moveTo>
                      <a:pt x="1600" y="4083"/>
                    </a:moveTo>
                    <a:lnTo>
                      <a:pt x="1600" y="4083"/>
                    </a:lnTo>
                    <a:lnTo>
                      <a:pt x="1614" y="4083"/>
                    </a:lnTo>
                    <a:moveTo>
                      <a:pt x="1667" y="4083"/>
                    </a:moveTo>
                    <a:lnTo>
                      <a:pt x="1667" y="4083"/>
                    </a:lnTo>
                    <a:lnTo>
                      <a:pt x="1680" y="4083"/>
                    </a:lnTo>
                    <a:moveTo>
                      <a:pt x="1734" y="4083"/>
                    </a:moveTo>
                    <a:lnTo>
                      <a:pt x="1734" y="4083"/>
                    </a:lnTo>
                    <a:lnTo>
                      <a:pt x="1747" y="4083"/>
                    </a:lnTo>
                    <a:moveTo>
                      <a:pt x="1800" y="4083"/>
                    </a:moveTo>
                    <a:lnTo>
                      <a:pt x="1800" y="4083"/>
                    </a:lnTo>
                    <a:lnTo>
                      <a:pt x="1814" y="4083"/>
                    </a:lnTo>
                    <a:moveTo>
                      <a:pt x="1867" y="4083"/>
                    </a:moveTo>
                    <a:lnTo>
                      <a:pt x="1867" y="4083"/>
                    </a:lnTo>
                    <a:lnTo>
                      <a:pt x="1880" y="4083"/>
                    </a:lnTo>
                    <a:moveTo>
                      <a:pt x="1934" y="4083"/>
                    </a:moveTo>
                    <a:lnTo>
                      <a:pt x="1934" y="4083"/>
                    </a:lnTo>
                    <a:lnTo>
                      <a:pt x="1947" y="4083"/>
                    </a:lnTo>
                    <a:moveTo>
                      <a:pt x="2000" y="4083"/>
                    </a:moveTo>
                    <a:lnTo>
                      <a:pt x="2000" y="4083"/>
                    </a:lnTo>
                    <a:lnTo>
                      <a:pt x="2014" y="4083"/>
                    </a:lnTo>
                    <a:moveTo>
                      <a:pt x="2067" y="4083"/>
                    </a:moveTo>
                    <a:lnTo>
                      <a:pt x="2067" y="4083"/>
                    </a:lnTo>
                    <a:lnTo>
                      <a:pt x="2080" y="4083"/>
                    </a:lnTo>
                    <a:moveTo>
                      <a:pt x="2134" y="4083"/>
                    </a:moveTo>
                    <a:lnTo>
                      <a:pt x="2134" y="4083"/>
                    </a:lnTo>
                    <a:lnTo>
                      <a:pt x="2147" y="4083"/>
                    </a:lnTo>
                    <a:moveTo>
                      <a:pt x="2200" y="4083"/>
                    </a:moveTo>
                    <a:lnTo>
                      <a:pt x="2200" y="4083"/>
                    </a:lnTo>
                    <a:lnTo>
                      <a:pt x="2214" y="4083"/>
                    </a:lnTo>
                    <a:moveTo>
                      <a:pt x="2267" y="4083"/>
                    </a:moveTo>
                    <a:lnTo>
                      <a:pt x="2267" y="4083"/>
                    </a:lnTo>
                    <a:lnTo>
                      <a:pt x="2280" y="4083"/>
                    </a:lnTo>
                    <a:moveTo>
                      <a:pt x="2334" y="4083"/>
                    </a:moveTo>
                    <a:lnTo>
                      <a:pt x="2334" y="4083"/>
                    </a:lnTo>
                    <a:lnTo>
                      <a:pt x="2347" y="4083"/>
                    </a:lnTo>
                    <a:moveTo>
                      <a:pt x="2400" y="4083"/>
                    </a:moveTo>
                    <a:lnTo>
                      <a:pt x="2400" y="4083"/>
                    </a:lnTo>
                    <a:lnTo>
                      <a:pt x="2414" y="4083"/>
                    </a:lnTo>
                    <a:moveTo>
                      <a:pt x="2467" y="4083"/>
                    </a:moveTo>
                    <a:lnTo>
                      <a:pt x="2467" y="4083"/>
                    </a:lnTo>
                    <a:lnTo>
                      <a:pt x="2480" y="4083"/>
                    </a:lnTo>
                    <a:moveTo>
                      <a:pt x="2534" y="4083"/>
                    </a:moveTo>
                    <a:lnTo>
                      <a:pt x="2534" y="4083"/>
                    </a:lnTo>
                    <a:lnTo>
                      <a:pt x="2547" y="4083"/>
                    </a:lnTo>
                    <a:moveTo>
                      <a:pt x="2600" y="4083"/>
                    </a:moveTo>
                    <a:lnTo>
                      <a:pt x="2600" y="4083"/>
                    </a:lnTo>
                    <a:lnTo>
                      <a:pt x="2614" y="4083"/>
                    </a:lnTo>
                    <a:moveTo>
                      <a:pt x="2667" y="4083"/>
                    </a:moveTo>
                    <a:lnTo>
                      <a:pt x="2667" y="4083"/>
                    </a:lnTo>
                    <a:lnTo>
                      <a:pt x="2680" y="4083"/>
                    </a:lnTo>
                    <a:moveTo>
                      <a:pt x="2734" y="4083"/>
                    </a:moveTo>
                    <a:lnTo>
                      <a:pt x="2734" y="4083"/>
                    </a:lnTo>
                    <a:lnTo>
                      <a:pt x="2747" y="4083"/>
                    </a:lnTo>
                    <a:moveTo>
                      <a:pt x="2800" y="4083"/>
                    </a:moveTo>
                    <a:lnTo>
                      <a:pt x="2800" y="4083"/>
                    </a:lnTo>
                    <a:lnTo>
                      <a:pt x="2814" y="4083"/>
                    </a:lnTo>
                    <a:moveTo>
                      <a:pt x="2867" y="4083"/>
                    </a:moveTo>
                    <a:lnTo>
                      <a:pt x="2867" y="4083"/>
                    </a:lnTo>
                    <a:lnTo>
                      <a:pt x="2880" y="4083"/>
                    </a:lnTo>
                    <a:moveTo>
                      <a:pt x="2934" y="4083"/>
                    </a:moveTo>
                    <a:lnTo>
                      <a:pt x="2934" y="4083"/>
                    </a:lnTo>
                    <a:lnTo>
                      <a:pt x="2947" y="4083"/>
                    </a:lnTo>
                    <a:moveTo>
                      <a:pt x="3000" y="4083"/>
                    </a:moveTo>
                    <a:lnTo>
                      <a:pt x="3000" y="4083"/>
                    </a:lnTo>
                    <a:lnTo>
                      <a:pt x="3014" y="4083"/>
                    </a:lnTo>
                    <a:moveTo>
                      <a:pt x="3067" y="4083"/>
                    </a:moveTo>
                    <a:lnTo>
                      <a:pt x="3067" y="4083"/>
                    </a:lnTo>
                    <a:lnTo>
                      <a:pt x="3080" y="4083"/>
                    </a:lnTo>
                    <a:moveTo>
                      <a:pt x="3134" y="4083"/>
                    </a:moveTo>
                    <a:lnTo>
                      <a:pt x="3134" y="4083"/>
                    </a:lnTo>
                    <a:lnTo>
                      <a:pt x="3147" y="4083"/>
                    </a:lnTo>
                    <a:moveTo>
                      <a:pt x="3200" y="4083"/>
                    </a:moveTo>
                    <a:lnTo>
                      <a:pt x="3200" y="4083"/>
                    </a:lnTo>
                    <a:lnTo>
                      <a:pt x="3214" y="4083"/>
                    </a:lnTo>
                    <a:moveTo>
                      <a:pt x="3267" y="4083"/>
                    </a:moveTo>
                    <a:lnTo>
                      <a:pt x="3267" y="4083"/>
                    </a:lnTo>
                    <a:lnTo>
                      <a:pt x="3280" y="4083"/>
                    </a:lnTo>
                    <a:moveTo>
                      <a:pt x="3334" y="4083"/>
                    </a:moveTo>
                    <a:lnTo>
                      <a:pt x="3334" y="4083"/>
                    </a:lnTo>
                    <a:lnTo>
                      <a:pt x="3347" y="4083"/>
                    </a:lnTo>
                    <a:moveTo>
                      <a:pt x="3400" y="4083"/>
                    </a:moveTo>
                    <a:lnTo>
                      <a:pt x="3400" y="4083"/>
                    </a:lnTo>
                    <a:lnTo>
                      <a:pt x="3414" y="4083"/>
                    </a:lnTo>
                    <a:moveTo>
                      <a:pt x="3467" y="4083"/>
                    </a:moveTo>
                    <a:lnTo>
                      <a:pt x="3467" y="4083"/>
                    </a:lnTo>
                    <a:lnTo>
                      <a:pt x="3480" y="4083"/>
                    </a:lnTo>
                    <a:moveTo>
                      <a:pt x="3534" y="4083"/>
                    </a:moveTo>
                    <a:lnTo>
                      <a:pt x="3534" y="4083"/>
                    </a:lnTo>
                    <a:lnTo>
                      <a:pt x="3547" y="4083"/>
                    </a:lnTo>
                    <a:moveTo>
                      <a:pt x="3600" y="4083"/>
                    </a:moveTo>
                    <a:lnTo>
                      <a:pt x="3600" y="4083"/>
                    </a:lnTo>
                    <a:lnTo>
                      <a:pt x="3614" y="4083"/>
                    </a:lnTo>
                    <a:moveTo>
                      <a:pt x="3667" y="4083"/>
                    </a:moveTo>
                    <a:lnTo>
                      <a:pt x="3667" y="4083"/>
                    </a:lnTo>
                    <a:lnTo>
                      <a:pt x="3680" y="4083"/>
                    </a:lnTo>
                    <a:moveTo>
                      <a:pt x="3734" y="4083"/>
                    </a:moveTo>
                    <a:lnTo>
                      <a:pt x="3734" y="4083"/>
                    </a:lnTo>
                    <a:lnTo>
                      <a:pt x="3747" y="4083"/>
                    </a:lnTo>
                    <a:moveTo>
                      <a:pt x="3800" y="4083"/>
                    </a:moveTo>
                    <a:lnTo>
                      <a:pt x="3800" y="4083"/>
                    </a:lnTo>
                    <a:lnTo>
                      <a:pt x="3814" y="4083"/>
                    </a:lnTo>
                    <a:moveTo>
                      <a:pt x="3867" y="4083"/>
                    </a:moveTo>
                    <a:lnTo>
                      <a:pt x="3867" y="4083"/>
                    </a:lnTo>
                    <a:lnTo>
                      <a:pt x="3880" y="4083"/>
                    </a:lnTo>
                    <a:moveTo>
                      <a:pt x="3934" y="4083"/>
                    </a:moveTo>
                    <a:lnTo>
                      <a:pt x="3934" y="4083"/>
                    </a:lnTo>
                    <a:lnTo>
                      <a:pt x="3947" y="4083"/>
                    </a:lnTo>
                    <a:moveTo>
                      <a:pt x="4000" y="4083"/>
                    </a:moveTo>
                    <a:lnTo>
                      <a:pt x="4000" y="4083"/>
                    </a:lnTo>
                    <a:lnTo>
                      <a:pt x="4014" y="4083"/>
                    </a:lnTo>
                    <a:moveTo>
                      <a:pt x="4067" y="4083"/>
                    </a:moveTo>
                    <a:lnTo>
                      <a:pt x="4067" y="4083"/>
                    </a:lnTo>
                    <a:lnTo>
                      <a:pt x="4080" y="4083"/>
                    </a:lnTo>
                    <a:moveTo>
                      <a:pt x="4134" y="4083"/>
                    </a:moveTo>
                    <a:lnTo>
                      <a:pt x="4134" y="4083"/>
                    </a:lnTo>
                    <a:lnTo>
                      <a:pt x="4147" y="4083"/>
                    </a:lnTo>
                    <a:moveTo>
                      <a:pt x="4200" y="4083"/>
                    </a:moveTo>
                    <a:lnTo>
                      <a:pt x="4200" y="4083"/>
                    </a:lnTo>
                    <a:lnTo>
                      <a:pt x="4214" y="4083"/>
                    </a:lnTo>
                    <a:moveTo>
                      <a:pt x="4267" y="4083"/>
                    </a:moveTo>
                    <a:lnTo>
                      <a:pt x="4267" y="4083"/>
                    </a:lnTo>
                    <a:lnTo>
                      <a:pt x="4280" y="4083"/>
                    </a:lnTo>
                    <a:moveTo>
                      <a:pt x="4334" y="4083"/>
                    </a:moveTo>
                    <a:lnTo>
                      <a:pt x="4334" y="4083"/>
                    </a:lnTo>
                    <a:lnTo>
                      <a:pt x="4347" y="4083"/>
                    </a:lnTo>
                    <a:moveTo>
                      <a:pt x="4400" y="4083"/>
                    </a:moveTo>
                    <a:lnTo>
                      <a:pt x="4400" y="4083"/>
                    </a:lnTo>
                    <a:lnTo>
                      <a:pt x="4414" y="4083"/>
                    </a:lnTo>
                    <a:moveTo>
                      <a:pt x="4467" y="4083"/>
                    </a:moveTo>
                    <a:lnTo>
                      <a:pt x="4467" y="4083"/>
                    </a:lnTo>
                    <a:lnTo>
                      <a:pt x="4480" y="4083"/>
                    </a:lnTo>
                    <a:moveTo>
                      <a:pt x="4534" y="4083"/>
                    </a:moveTo>
                    <a:lnTo>
                      <a:pt x="4534" y="4083"/>
                    </a:lnTo>
                    <a:lnTo>
                      <a:pt x="4547" y="4083"/>
                    </a:lnTo>
                    <a:moveTo>
                      <a:pt x="4600" y="4083"/>
                    </a:moveTo>
                    <a:lnTo>
                      <a:pt x="4600" y="4083"/>
                    </a:lnTo>
                    <a:lnTo>
                      <a:pt x="4614" y="4083"/>
                    </a:lnTo>
                    <a:moveTo>
                      <a:pt x="4667" y="4083"/>
                    </a:moveTo>
                    <a:lnTo>
                      <a:pt x="4667" y="4083"/>
                    </a:lnTo>
                    <a:lnTo>
                      <a:pt x="4680" y="4083"/>
                    </a:lnTo>
                    <a:moveTo>
                      <a:pt x="4734" y="4083"/>
                    </a:moveTo>
                    <a:lnTo>
                      <a:pt x="4734" y="4083"/>
                    </a:lnTo>
                    <a:lnTo>
                      <a:pt x="4747" y="4083"/>
                    </a:lnTo>
                    <a:moveTo>
                      <a:pt x="4800" y="4083"/>
                    </a:moveTo>
                    <a:lnTo>
                      <a:pt x="4800" y="4083"/>
                    </a:lnTo>
                    <a:lnTo>
                      <a:pt x="4814" y="4083"/>
                    </a:lnTo>
                    <a:moveTo>
                      <a:pt x="4867" y="4083"/>
                    </a:moveTo>
                    <a:lnTo>
                      <a:pt x="4867" y="4083"/>
                    </a:lnTo>
                    <a:lnTo>
                      <a:pt x="4880" y="4083"/>
                    </a:lnTo>
                    <a:moveTo>
                      <a:pt x="4934" y="4083"/>
                    </a:moveTo>
                    <a:lnTo>
                      <a:pt x="4934" y="4083"/>
                    </a:lnTo>
                    <a:lnTo>
                      <a:pt x="4947" y="4083"/>
                    </a:lnTo>
                    <a:moveTo>
                      <a:pt x="5000" y="4083"/>
                    </a:moveTo>
                    <a:lnTo>
                      <a:pt x="5000" y="4083"/>
                    </a:lnTo>
                    <a:lnTo>
                      <a:pt x="5014" y="4083"/>
                    </a:lnTo>
                    <a:moveTo>
                      <a:pt x="5067" y="4083"/>
                    </a:moveTo>
                    <a:lnTo>
                      <a:pt x="5067" y="4083"/>
                    </a:lnTo>
                    <a:lnTo>
                      <a:pt x="5080" y="4083"/>
                    </a:lnTo>
                    <a:moveTo>
                      <a:pt x="5134" y="4083"/>
                    </a:moveTo>
                    <a:lnTo>
                      <a:pt x="5134" y="4083"/>
                    </a:lnTo>
                    <a:lnTo>
                      <a:pt x="5147" y="4083"/>
                    </a:lnTo>
                    <a:moveTo>
                      <a:pt x="5200" y="4083"/>
                    </a:moveTo>
                    <a:lnTo>
                      <a:pt x="5200" y="4083"/>
                    </a:lnTo>
                    <a:lnTo>
                      <a:pt x="5214" y="4083"/>
                    </a:lnTo>
                    <a:moveTo>
                      <a:pt x="5267" y="4083"/>
                    </a:moveTo>
                    <a:lnTo>
                      <a:pt x="5267" y="4083"/>
                    </a:lnTo>
                    <a:lnTo>
                      <a:pt x="5280" y="4083"/>
                    </a:lnTo>
                    <a:moveTo>
                      <a:pt x="5334" y="4083"/>
                    </a:moveTo>
                    <a:lnTo>
                      <a:pt x="5334" y="4083"/>
                    </a:lnTo>
                    <a:lnTo>
                      <a:pt x="5347" y="4083"/>
                    </a:lnTo>
                    <a:moveTo>
                      <a:pt x="5400" y="4083"/>
                    </a:moveTo>
                    <a:lnTo>
                      <a:pt x="5400" y="4083"/>
                    </a:lnTo>
                    <a:lnTo>
                      <a:pt x="5414" y="4083"/>
                    </a:lnTo>
                    <a:moveTo>
                      <a:pt x="5467" y="4083"/>
                    </a:moveTo>
                    <a:lnTo>
                      <a:pt x="5467" y="4083"/>
                    </a:lnTo>
                    <a:lnTo>
                      <a:pt x="5480" y="4083"/>
                    </a:lnTo>
                    <a:moveTo>
                      <a:pt x="5534" y="4083"/>
                    </a:moveTo>
                    <a:lnTo>
                      <a:pt x="5534" y="4083"/>
                    </a:lnTo>
                    <a:lnTo>
                      <a:pt x="5547" y="4083"/>
                    </a:lnTo>
                    <a:moveTo>
                      <a:pt x="5600" y="4083"/>
                    </a:moveTo>
                    <a:lnTo>
                      <a:pt x="5600" y="4083"/>
                    </a:lnTo>
                    <a:lnTo>
                      <a:pt x="5614" y="4083"/>
                    </a:lnTo>
                    <a:moveTo>
                      <a:pt x="5667" y="4083"/>
                    </a:moveTo>
                    <a:lnTo>
                      <a:pt x="5667" y="4083"/>
                    </a:lnTo>
                    <a:lnTo>
                      <a:pt x="5680" y="4083"/>
                    </a:lnTo>
                    <a:moveTo>
                      <a:pt x="5734" y="4083"/>
                    </a:moveTo>
                    <a:lnTo>
                      <a:pt x="5734" y="4083"/>
                    </a:lnTo>
                    <a:lnTo>
                      <a:pt x="5747" y="4083"/>
                    </a:lnTo>
                    <a:moveTo>
                      <a:pt x="5800" y="4083"/>
                    </a:moveTo>
                    <a:lnTo>
                      <a:pt x="5800" y="4083"/>
                    </a:lnTo>
                    <a:lnTo>
                      <a:pt x="5814" y="4083"/>
                    </a:lnTo>
                    <a:moveTo>
                      <a:pt x="5867" y="4083"/>
                    </a:moveTo>
                    <a:lnTo>
                      <a:pt x="5867" y="4083"/>
                    </a:lnTo>
                    <a:lnTo>
                      <a:pt x="5880" y="4083"/>
                    </a:lnTo>
                    <a:moveTo>
                      <a:pt x="5934" y="4083"/>
                    </a:moveTo>
                    <a:lnTo>
                      <a:pt x="5934" y="4083"/>
                    </a:lnTo>
                    <a:lnTo>
                      <a:pt x="5947" y="4083"/>
                    </a:lnTo>
                    <a:moveTo>
                      <a:pt x="6000" y="4083"/>
                    </a:moveTo>
                    <a:lnTo>
                      <a:pt x="6000" y="4083"/>
                    </a:lnTo>
                    <a:lnTo>
                      <a:pt x="6014" y="4083"/>
                    </a:lnTo>
                    <a:moveTo>
                      <a:pt x="6067" y="4083"/>
                    </a:moveTo>
                    <a:lnTo>
                      <a:pt x="6067" y="4083"/>
                    </a:lnTo>
                    <a:lnTo>
                      <a:pt x="6080" y="4083"/>
                    </a:lnTo>
                    <a:moveTo>
                      <a:pt x="6134" y="4083"/>
                    </a:moveTo>
                    <a:lnTo>
                      <a:pt x="6134" y="4083"/>
                    </a:lnTo>
                    <a:lnTo>
                      <a:pt x="6147" y="4083"/>
                    </a:lnTo>
                    <a:moveTo>
                      <a:pt x="6200" y="4083"/>
                    </a:moveTo>
                    <a:lnTo>
                      <a:pt x="6200" y="4083"/>
                    </a:lnTo>
                    <a:lnTo>
                      <a:pt x="6214" y="4083"/>
                    </a:lnTo>
                    <a:moveTo>
                      <a:pt x="6267" y="4083"/>
                    </a:moveTo>
                    <a:lnTo>
                      <a:pt x="6267" y="4083"/>
                    </a:lnTo>
                    <a:lnTo>
                      <a:pt x="6280" y="4083"/>
                    </a:lnTo>
                    <a:moveTo>
                      <a:pt x="6334" y="4083"/>
                    </a:moveTo>
                    <a:lnTo>
                      <a:pt x="6334" y="4083"/>
                    </a:lnTo>
                    <a:lnTo>
                      <a:pt x="6347" y="4083"/>
                    </a:lnTo>
                    <a:moveTo>
                      <a:pt x="6400" y="4083"/>
                    </a:moveTo>
                    <a:lnTo>
                      <a:pt x="6400" y="4083"/>
                    </a:lnTo>
                    <a:lnTo>
                      <a:pt x="6414" y="4083"/>
                    </a:lnTo>
                    <a:moveTo>
                      <a:pt x="6467" y="4083"/>
                    </a:moveTo>
                    <a:lnTo>
                      <a:pt x="6467" y="4083"/>
                    </a:lnTo>
                    <a:lnTo>
                      <a:pt x="6480" y="4083"/>
                    </a:lnTo>
                    <a:moveTo>
                      <a:pt x="6534" y="4083"/>
                    </a:moveTo>
                    <a:lnTo>
                      <a:pt x="6534" y="4083"/>
                    </a:lnTo>
                    <a:lnTo>
                      <a:pt x="6547" y="4083"/>
                    </a:lnTo>
                    <a:moveTo>
                      <a:pt x="6600" y="4083"/>
                    </a:moveTo>
                    <a:lnTo>
                      <a:pt x="6600" y="4083"/>
                    </a:lnTo>
                    <a:lnTo>
                      <a:pt x="6614" y="4083"/>
                    </a:lnTo>
                    <a:moveTo>
                      <a:pt x="6667" y="4083"/>
                    </a:moveTo>
                    <a:lnTo>
                      <a:pt x="6667" y="4083"/>
                    </a:lnTo>
                    <a:lnTo>
                      <a:pt x="6680" y="4083"/>
                    </a:lnTo>
                    <a:moveTo>
                      <a:pt x="6734" y="4083"/>
                    </a:moveTo>
                    <a:lnTo>
                      <a:pt x="6734" y="4083"/>
                    </a:lnTo>
                    <a:lnTo>
                      <a:pt x="6747" y="4083"/>
                    </a:lnTo>
                    <a:moveTo>
                      <a:pt x="6800" y="4083"/>
                    </a:moveTo>
                    <a:lnTo>
                      <a:pt x="6800" y="4083"/>
                    </a:lnTo>
                    <a:lnTo>
                      <a:pt x="6814" y="4083"/>
                    </a:lnTo>
                    <a:moveTo>
                      <a:pt x="6867" y="4083"/>
                    </a:moveTo>
                    <a:lnTo>
                      <a:pt x="6867" y="4083"/>
                    </a:lnTo>
                    <a:lnTo>
                      <a:pt x="6880" y="4083"/>
                    </a:lnTo>
                    <a:moveTo>
                      <a:pt x="6934" y="4083"/>
                    </a:moveTo>
                    <a:lnTo>
                      <a:pt x="6934" y="4083"/>
                    </a:lnTo>
                    <a:lnTo>
                      <a:pt x="6947" y="4083"/>
                    </a:lnTo>
                    <a:moveTo>
                      <a:pt x="7000" y="4083"/>
                    </a:moveTo>
                    <a:lnTo>
                      <a:pt x="7000" y="4083"/>
                    </a:lnTo>
                    <a:lnTo>
                      <a:pt x="7014" y="4083"/>
                    </a:lnTo>
                    <a:moveTo>
                      <a:pt x="7067" y="4083"/>
                    </a:moveTo>
                    <a:lnTo>
                      <a:pt x="7067" y="4083"/>
                    </a:lnTo>
                    <a:lnTo>
                      <a:pt x="7080" y="4083"/>
                    </a:lnTo>
                    <a:moveTo>
                      <a:pt x="7134" y="4083"/>
                    </a:moveTo>
                    <a:lnTo>
                      <a:pt x="7134" y="4083"/>
                    </a:lnTo>
                    <a:lnTo>
                      <a:pt x="7147" y="4083"/>
                    </a:lnTo>
                    <a:moveTo>
                      <a:pt x="7200" y="4083"/>
                    </a:moveTo>
                    <a:lnTo>
                      <a:pt x="7200" y="4083"/>
                    </a:lnTo>
                    <a:lnTo>
                      <a:pt x="7214" y="4083"/>
                    </a:lnTo>
                    <a:moveTo>
                      <a:pt x="7267" y="4083"/>
                    </a:moveTo>
                    <a:lnTo>
                      <a:pt x="7267" y="4083"/>
                    </a:lnTo>
                    <a:lnTo>
                      <a:pt x="7280" y="4083"/>
                    </a:lnTo>
                    <a:moveTo>
                      <a:pt x="7334" y="4083"/>
                    </a:moveTo>
                    <a:lnTo>
                      <a:pt x="7334" y="4083"/>
                    </a:lnTo>
                    <a:lnTo>
                      <a:pt x="7347" y="4083"/>
                    </a:lnTo>
                    <a:moveTo>
                      <a:pt x="7400" y="4083"/>
                    </a:moveTo>
                    <a:lnTo>
                      <a:pt x="7400" y="4083"/>
                    </a:lnTo>
                    <a:lnTo>
                      <a:pt x="7414" y="4083"/>
                    </a:lnTo>
                    <a:moveTo>
                      <a:pt x="7467" y="4083"/>
                    </a:moveTo>
                    <a:lnTo>
                      <a:pt x="7467" y="4083"/>
                    </a:lnTo>
                    <a:lnTo>
                      <a:pt x="7480" y="4083"/>
                    </a:lnTo>
                    <a:moveTo>
                      <a:pt x="7534" y="4083"/>
                    </a:moveTo>
                    <a:lnTo>
                      <a:pt x="7534" y="4083"/>
                    </a:lnTo>
                    <a:lnTo>
                      <a:pt x="7547" y="4083"/>
                    </a:lnTo>
                    <a:moveTo>
                      <a:pt x="7600" y="4083"/>
                    </a:moveTo>
                    <a:lnTo>
                      <a:pt x="7600" y="4083"/>
                    </a:lnTo>
                    <a:lnTo>
                      <a:pt x="7614" y="4083"/>
                    </a:lnTo>
                    <a:moveTo>
                      <a:pt x="7667" y="4083"/>
                    </a:moveTo>
                    <a:lnTo>
                      <a:pt x="7667" y="4083"/>
                    </a:lnTo>
                    <a:lnTo>
                      <a:pt x="7680" y="4083"/>
                    </a:lnTo>
                    <a:moveTo>
                      <a:pt x="7734" y="4083"/>
                    </a:moveTo>
                    <a:lnTo>
                      <a:pt x="7734" y="4083"/>
                    </a:lnTo>
                    <a:lnTo>
                      <a:pt x="7747" y="4083"/>
                    </a:lnTo>
                    <a:moveTo>
                      <a:pt x="7800" y="4083"/>
                    </a:moveTo>
                    <a:lnTo>
                      <a:pt x="7800" y="4083"/>
                    </a:lnTo>
                    <a:lnTo>
                      <a:pt x="7814" y="4083"/>
                    </a:lnTo>
                    <a:moveTo>
                      <a:pt x="7867" y="4083"/>
                    </a:moveTo>
                    <a:lnTo>
                      <a:pt x="7867" y="4083"/>
                    </a:lnTo>
                    <a:lnTo>
                      <a:pt x="7880" y="4083"/>
                    </a:lnTo>
                    <a:moveTo>
                      <a:pt x="7934" y="4083"/>
                    </a:moveTo>
                    <a:lnTo>
                      <a:pt x="7934" y="4083"/>
                    </a:lnTo>
                    <a:lnTo>
                      <a:pt x="7947" y="4083"/>
                    </a:lnTo>
                    <a:moveTo>
                      <a:pt x="8000" y="4083"/>
                    </a:moveTo>
                    <a:lnTo>
                      <a:pt x="8000" y="4083"/>
                    </a:lnTo>
                    <a:lnTo>
                      <a:pt x="8014" y="4083"/>
                    </a:lnTo>
                    <a:moveTo>
                      <a:pt x="8067" y="4083"/>
                    </a:moveTo>
                    <a:lnTo>
                      <a:pt x="8067" y="4083"/>
                    </a:lnTo>
                    <a:lnTo>
                      <a:pt x="8080" y="4083"/>
                    </a:lnTo>
                    <a:moveTo>
                      <a:pt x="8134" y="4083"/>
                    </a:moveTo>
                    <a:lnTo>
                      <a:pt x="8134" y="4083"/>
                    </a:lnTo>
                    <a:lnTo>
                      <a:pt x="8147" y="4083"/>
                    </a:lnTo>
                    <a:moveTo>
                      <a:pt x="8200" y="4083"/>
                    </a:moveTo>
                    <a:lnTo>
                      <a:pt x="8200" y="4083"/>
                    </a:lnTo>
                    <a:lnTo>
                      <a:pt x="8214" y="4083"/>
                    </a:lnTo>
                    <a:moveTo>
                      <a:pt x="8267" y="4083"/>
                    </a:moveTo>
                    <a:lnTo>
                      <a:pt x="8267" y="4083"/>
                    </a:lnTo>
                    <a:lnTo>
                      <a:pt x="8280" y="4083"/>
                    </a:lnTo>
                    <a:moveTo>
                      <a:pt x="8334" y="4083"/>
                    </a:moveTo>
                    <a:lnTo>
                      <a:pt x="8334" y="4083"/>
                    </a:lnTo>
                    <a:lnTo>
                      <a:pt x="8347" y="4083"/>
                    </a:lnTo>
                    <a:moveTo>
                      <a:pt x="8400" y="4083"/>
                    </a:moveTo>
                    <a:lnTo>
                      <a:pt x="8400" y="4083"/>
                    </a:lnTo>
                    <a:lnTo>
                      <a:pt x="8414" y="4083"/>
                    </a:lnTo>
                    <a:moveTo>
                      <a:pt x="8467" y="4083"/>
                    </a:moveTo>
                    <a:lnTo>
                      <a:pt x="8467" y="4083"/>
                    </a:lnTo>
                    <a:lnTo>
                      <a:pt x="8480" y="4083"/>
                    </a:lnTo>
                    <a:moveTo>
                      <a:pt x="8534" y="4083"/>
                    </a:moveTo>
                    <a:lnTo>
                      <a:pt x="8534" y="4083"/>
                    </a:lnTo>
                    <a:lnTo>
                      <a:pt x="8547" y="4083"/>
                    </a:lnTo>
                    <a:moveTo>
                      <a:pt x="8600" y="4083"/>
                    </a:moveTo>
                    <a:lnTo>
                      <a:pt x="8600" y="4083"/>
                    </a:lnTo>
                    <a:lnTo>
                      <a:pt x="8614" y="4083"/>
                    </a:lnTo>
                    <a:moveTo>
                      <a:pt x="8667" y="4083"/>
                    </a:moveTo>
                    <a:lnTo>
                      <a:pt x="8667" y="4083"/>
                    </a:lnTo>
                    <a:lnTo>
                      <a:pt x="8680" y="4083"/>
                    </a:lnTo>
                    <a:moveTo>
                      <a:pt x="8734" y="4083"/>
                    </a:moveTo>
                    <a:lnTo>
                      <a:pt x="8734" y="4083"/>
                    </a:lnTo>
                    <a:lnTo>
                      <a:pt x="8747" y="4083"/>
                    </a:lnTo>
                    <a:moveTo>
                      <a:pt x="8800" y="4083"/>
                    </a:moveTo>
                    <a:lnTo>
                      <a:pt x="8800" y="4083"/>
                    </a:lnTo>
                    <a:lnTo>
                      <a:pt x="8814" y="4083"/>
                    </a:lnTo>
                    <a:moveTo>
                      <a:pt x="8867" y="4083"/>
                    </a:moveTo>
                    <a:lnTo>
                      <a:pt x="8867" y="4083"/>
                    </a:lnTo>
                    <a:lnTo>
                      <a:pt x="8880" y="4083"/>
                    </a:lnTo>
                    <a:moveTo>
                      <a:pt x="8934" y="4083"/>
                    </a:moveTo>
                    <a:lnTo>
                      <a:pt x="8934" y="4083"/>
                    </a:lnTo>
                    <a:lnTo>
                      <a:pt x="8947" y="4083"/>
                    </a:lnTo>
                    <a:moveTo>
                      <a:pt x="9000" y="4083"/>
                    </a:moveTo>
                    <a:lnTo>
                      <a:pt x="9000" y="4083"/>
                    </a:lnTo>
                    <a:lnTo>
                      <a:pt x="9014" y="4083"/>
                    </a:lnTo>
                    <a:moveTo>
                      <a:pt x="9067" y="4083"/>
                    </a:moveTo>
                    <a:lnTo>
                      <a:pt x="9067" y="4083"/>
                    </a:lnTo>
                    <a:lnTo>
                      <a:pt x="9080" y="4083"/>
                    </a:lnTo>
                    <a:moveTo>
                      <a:pt x="9134" y="4083"/>
                    </a:moveTo>
                    <a:lnTo>
                      <a:pt x="9134" y="4083"/>
                    </a:lnTo>
                    <a:lnTo>
                      <a:pt x="9147" y="4083"/>
                    </a:lnTo>
                    <a:moveTo>
                      <a:pt x="0" y="3572"/>
                    </a:moveTo>
                    <a:lnTo>
                      <a:pt x="0" y="3572"/>
                    </a:lnTo>
                    <a:lnTo>
                      <a:pt x="14" y="3572"/>
                    </a:lnTo>
                    <a:moveTo>
                      <a:pt x="67" y="3572"/>
                    </a:moveTo>
                    <a:lnTo>
                      <a:pt x="67" y="3572"/>
                    </a:lnTo>
                    <a:lnTo>
                      <a:pt x="80" y="3572"/>
                    </a:lnTo>
                    <a:moveTo>
                      <a:pt x="134" y="3572"/>
                    </a:moveTo>
                    <a:lnTo>
                      <a:pt x="134" y="3572"/>
                    </a:lnTo>
                    <a:lnTo>
                      <a:pt x="147" y="3572"/>
                    </a:lnTo>
                    <a:moveTo>
                      <a:pt x="200" y="3572"/>
                    </a:moveTo>
                    <a:lnTo>
                      <a:pt x="200" y="3572"/>
                    </a:lnTo>
                    <a:lnTo>
                      <a:pt x="214" y="3572"/>
                    </a:lnTo>
                    <a:moveTo>
                      <a:pt x="267" y="3572"/>
                    </a:moveTo>
                    <a:lnTo>
                      <a:pt x="267" y="3572"/>
                    </a:lnTo>
                    <a:lnTo>
                      <a:pt x="280" y="3572"/>
                    </a:lnTo>
                    <a:moveTo>
                      <a:pt x="334" y="3572"/>
                    </a:moveTo>
                    <a:lnTo>
                      <a:pt x="334" y="3572"/>
                    </a:lnTo>
                    <a:lnTo>
                      <a:pt x="347" y="3572"/>
                    </a:lnTo>
                    <a:moveTo>
                      <a:pt x="400" y="3572"/>
                    </a:moveTo>
                    <a:lnTo>
                      <a:pt x="400" y="3572"/>
                    </a:lnTo>
                    <a:lnTo>
                      <a:pt x="414" y="3572"/>
                    </a:lnTo>
                    <a:moveTo>
                      <a:pt x="467" y="3572"/>
                    </a:moveTo>
                    <a:lnTo>
                      <a:pt x="467" y="3572"/>
                    </a:lnTo>
                    <a:lnTo>
                      <a:pt x="480" y="3572"/>
                    </a:lnTo>
                    <a:moveTo>
                      <a:pt x="534" y="3572"/>
                    </a:moveTo>
                    <a:lnTo>
                      <a:pt x="534" y="3572"/>
                    </a:lnTo>
                    <a:lnTo>
                      <a:pt x="547" y="3572"/>
                    </a:lnTo>
                    <a:moveTo>
                      <a:pt x="600" y="3572"/>
                    </a:moveTo>
                    <a:lnTo>
                      <a:pt x="600" y="3572"/>
                    </a:lnTo>
                    <a:lnTo>
                      <a:pt x="614" y="3572"/>
                    </a:lnTo>
                    <a:moveTo>
                      <a:pt x="667" y="3572"/>
                    </a:moveTo>
                    <a:lnTo>
                      <a:pt x="667" y="3572"/>
                    </a:lnTo>
                    <a:lnTo>
                      <a:pt x="680" y="3572"/>
                    </a:lnTo>
                    <a:moveTo>
                      <a:pt x="734" y="3572"/>
                    </a:moveTo>
                    <a:lnTo>
                      <a:pt x="734" y="3572"/>
                    </a:lnTo>
                    <a:lnTo>
                      <a:pt x="747" y="3572"/>
                    </a:lnTo>
                    <a:moveTo>
                      <a:pt x="800" y="3572"/>
                    </a:moveTo>
                    <a:lnTo>
                      <a:pt x="800" y="3572"/>
                    </a:lnTo>
                    <a:lnTo>
                      <a:pt x="814" y="3572"/>
                    </a:lnTo>
                    <a:moveTo>
                      <a:pt x="867" y="3572"/>
                    </a:moveTo>
                    <a:lnTo>
                      <a:pt x="867" y="3572"/>
                    </a:lnTo>
                    <a:lnTo>
                      <a:pt x="880" y="3572"/>
                    </a:lnTo>
                    <a:moveTo>
                      <a:pt x="934" y="3572"/>
                    </a:moveTo>
                    <a:lnTo>
                      <a:pt x="934" y="3572"/>
                    </a:lnTo>
                    <a:lnTo>
                      <a:pt x="947" y="3572"/>
                    </a:lnTo>
                    <a:moveTo>
                      <a:pt x="1000" y="3572"/>
                    </a:moveTo>
                    <a:lnTo>
                      <a:pt x="1000" y="3572"/>
                    </a:lnTo>
                    <a:lnTo>
                      <a:pt x="1014" y="3572"/>
                    </a:lnTo>
                    <a:moveTo>
                      <a:pt x="1067" y="3572"/>
                    </a:moveTo>
                    <a:lnTo>
                      <a:pt x="1067" y="3572"/>
                    </a:lnTo>
                    <a:lnTo>
                      <a:pt x="1080" y="3572"/>
                    </a:lnTo>
                    <a:moveTo>
                      <a:pt x="1134" y="3572"/>
                    </a:moveTo>
                    <a:lnTo>
                      <a:pt x="1134" y="3572"/>
                    </a:lnTo>
                    <a:lnTo>
                      <a:pt x="1147" y="3572"/>
                    </a:lnTo>
                    <a:moveTo>
                      <a:pt x="1200" y="3572"/>
                    </a:moveTo>
                    <a:lnTo>
                      <a:pt x="1200" y="3572"/>
                    </a:lnTo>
                    <a:lnTo>
                      <a:pt x="1214" y="3572"/>
                    </a:lnTo>
                    <a:moveTo>
                      <a:pt x="1267" y="3572"/>
                    </a:moveTo>
                    <a:lnTo>
                      <a:pt x="1267" y="3572"/>
                    </a:lnTo>
                    <a:lnTo>
                      <a:pt x="1280" y="3572"/>
                    </a:lnTo>
                    <a:moveTo>
                      <a:pt x="1334" y="3572"/>
                    </a:moveTo>
                    <a:lnTo>
                      <a:pt x="1334" y="3572"/>
                    </a:lnTo>
                    <a:lnTo>
                      <a:pt x="1347" y="3572"/>
                    </a:lnTo>
                    <a:moveTo>
                      <a:pt x="1400" y="3572"/>
                    </a:moveTo>
                    <a:lnTo>
                      <a:pt x="1400" y="3572"/>
                    </a:lnTo>
                    <a:lnTo>
                      <a:pt x="1414" y="3572"/>
                    </a:lnTo>
                    <a:moveTo>
                      <a:pt x="1467" y="3572"/>
                    </a:moveTo>
                    <a:lnTo>
                      <a:pt x="1467" y="3572"/>
                    </a:lnTo>
                    <a:lnTo>
                      <a:pt x="1480" y="3572"/>
                    </a:lnTo>
                    <a:moveTo>
                      <a:pt x="1534" y="3572"/>
                    </a:moveTo>
                    <a:lnTo>
                      <a:pt x="1534" y="3572"/>
                    </a:lnTo>
                    <a:lnTo>
                      <a:pt x="1547" y="3572"/>
                    </a:lnTo>
                    <a:moveTo>
                      <a:pt x="1600" y="3572"/>
                    </a:moveTo>
                    <a:lnTo>
                      <a:pt x="1600" y="3572"/>
                    </a:lnTo>
                    <a:lnTo>
                      <a:pt x="1614" y="3572"/>
                    </a:lnTo>
                    <a:moveTo>
                      <a:pt x="1667" y="3572"/>
                    </a:moveTo>
                    <a:lnTo>
                      <a:pt x="1667" y="3572"/>
                    </a:lnTo>
                    <a:lnTo>
                      <a:pt x="1680" y="3572"/>
                    </a:lnTo>
                    <a:moveTo>
                      <a:pt x="1734" y="3572"/>
                    </a:moveTo>
                    <a:lnTo>
                      <a:pt x="1734" y="3572"/>
                    </a:lnTo>
                    <a:lnTo>
                      <a:pt x="1747" y="3572"/>
                    </a:lnTo>
                    <a:moveTo>
                      <a:pt x="1800" y="3572"/>
                    </a:moveTo>
                    <a:lnTo>
                      <a:pt x="1800" y="3572"/>
                    </a:lnTo>
                    <a:lnTo>
                      <a:pt x="1814" y="3572"/>
                    </a:lnTo>
                    <a:moveTo>
                      <a:pt x="1867" y="3572"/>
                    </a:moveTo>
                    <a:lnTo>
                      <a:pt x="1867" y="3572"/>
                    </a:lnTo>
                    <a:lnTo>
                      <a:pt x="1880" y="3572"/>
                    </a:lnTo>
                    <a:moveTo>
                      <a:pt x="1934" y="3572"/>
                    </a:moveTo>
                    <a:lnTo>
                      <a:pt x="1934" y="3572"/>
                    </a:lnTo>
                    <a:lnTo>
                      <a:pt x="1947" y="3572"/>
                    </a:lnTo>
                    <a:moveTo>
                      <a:pt x="2000" y="3572"/>
                    </a:moveTo>
                    <a:lnTo>
                      <a:pt x="2000" y="3572"/>
                    </a:lnTo>
                    <a:lnTo>
                      <a:pt x="2014" y="3572"/>
                    </a:lnTo>
                    <a:moveTo>
                      <a:pt x="2067" y="3572"/>
                    </a:moveTo>
                    <a:lnTo>
                      <a:pt x="2067" y="3572"/>
                    </a:lnTo>
                    <a:lnTo>
                      <a:pt x="2080" y="3572"/>
                    </a:lnTo>
                    <a:moveTo>
                      <a:pt x="2134" y="3572"/>
                    </a:moveTo>
                    <a:lnTo>
                      <a:pt x="2134" y="3572"/>
                    </a:lnTo>
                    <a:lnTo>
                      <a:pt x="2147" y="3572"/>
                    </a:lnTo>
                    <a:moveTo>
                      <a:pt x="2200" y="3572"/>
                    </a:moveTo>
                    <a:lnTo>
                      <a:pt x="2200" y="3572"/>
                    </a:lnTo>
                    <a:lnTo>
                      <a:pt x="2214" y="3572"/>
                    </a:lnTo>
                    <a:moveTo>
                      <a:pt x="2267" y="3572"/>
                    </a:moveTo>
                    <a:lnTo>
                      <a:pt x="2267" y="3572"/>
                    </a:lnTo>
                    <a:lnTo>
                      <a:pt x="2280" y="3572"/>
                    </a:lnTo>
                    <a:moveTo>
                      <a:pt x="2334" y="3572"/>
                    </a:moveTo>
                    <a:lnTo>
                      <a:pt x="2334" y="3572"/>
                    </a:lnTo>
                    <a:lnTo>
                      <a:pt x="2347" y="3572"/>
                    </a:lnTo>
                    <a:moveTo>
                      <a:pt x="2400" y="3572"/>
                    </a:moveTo>
                    <a:lnTo>
                      <a:pt x="2400" y="3572"/>
                    </a:lnTo>
                    <a:lnTo>
                      <a:pt x="2414" y="3572"/>
                    </a:lnTo>
                    <a:moveTo>
                      <a:pt x="2467" y="3572"/>
                    </a:moveTo>
                    <a:lnTo>
                      <a:pt x="2467" y="3572"/>
                    </a:lnTo>
                    <a:lnTo>
                      <a:pt x="2480" y="3572"/>
                    </a:lnTo>
                    <a:moveTo>
                      <a:pt x="2534" y="3572"/>
                    </a:moveTo>
                    <a:lnTo>
                      <a:pt x="2534" y="3572"/>
                    </a:lnTo>
                    <a:lnTo>
                      <a:pt x="2547" y="3572"/>
                    </a:lnTo>
                    <a:moveTo>
                      <a:pt x="2600" y="3572"/>
                    </a:moveTo>
                    <a:lnTo>
                      <a:pt x="2600" y="3572"/>
                    </a:lnTo>
                    <a:lnTo>
                      <a:pt x="2614" y="3572"/>
                    </a:lnTo>
                    <a:moveTo>
                      <a:pt x="2667" y="3572"/>
                    </a:moveTo>
                    <a:lnTo>
                      <a:pt x="2667" y="3572"/>
                    </a:lnTo>
                    <a:lnTo>
                      <a:pt x="2680" y="3572"/>
                    </a:lnTo>
                    <a:moveTo>
                      <a:pt x="2734" y="3572"/>
                    </a:moveTo>
                    <a:lnTo>
                      <a:pt x="2734" y="3572"/>
                    </a:lnTo>
                    <a:lnTo>
                      <a:pt x="2747" y="3572"/>
                    </a:lnTo>
                    <a:moveTo>
                      <a:pt x="2800" y="3572"/>
                    </a:moveTo>
                    <a:lnTo>
                      <a:pt x="2800" y="3572"/>
                    </a:lnTo>
                    <a:lnTo>
                      <a:pt x="2814" y="3572"/>
                    </a:lnTo>
                    <a:moveTo>
                      <a:pt x="2867" y="3572"/>
                    </a:moveTo>
                    <a:lnTo>
                      <a:pt x="2867" y="3572"/>
                    </a:lnTo>
                    <a:lnTo>
                      <a:pt x="2880" y="3572"/>
                    </a:lnTo>
                    <a:moveTo>
                      <a:pt x="2934" y="3572"/>
                    </a:moveTo>
                    <a:lnTo>
                      <a:pt x="2934" y="3572"/>
                    </a:lnTo>
                    <a:lnTo>
                      <a:pt x="2947" y="3572"/>
                    </a:lnTo>
                    <a:moveTo>
                      <a:pt x="3000" y="3572"/>
                    </a:moveTo>
                    <a:lnTo>
                      <a:pt x="3000" y="3572"/>
                    </a:lnTo>
                    <a:lnTo>
                      <a:pt x="3014" y="3572"/>
                    </a:lnTo>
                    <a:moveTo>
                      <a:pt x="3067" y="3572"/>
                    </a:moveTo>
                    <a:lnTo>
                      <a:pt x="3067" y="3572"/>
                    </a:lnTo>
                    <a:lnTo>
                      <a:pt x="3080" y="3572"/>
                    </a:lnTo>
                    <a:moveTo>
                      <a:pt x="3134" y="3572"/>
                    </a:moveTo>
                    <a:lnTo>
                      <a:pt x="3134" y="3572"/>
                    </a:lnTo>
                    <a:lnTo>
                      <a:pt x="3147" y="3572"/>
                    </a:lnTo>
                    <a:moveTo>
                      <a:pt x="3200" y="3572"/>
                    </a:moveTo>
                    <a:lnTo>
                      <a:pt x="3200" y="3572"/>
                    </a:lnTo>
                    <a:lnTo>
                      <a:pt x="3214" y="3572"/>
                    </a:lnTo>
                    <a:moveTo>
                      <a:pt x="3267" y="3572"/>
                    </a:moveTo>
                    <a:lnTo>
                      <a:pt x="3267" y="3572"/>
                    </a:lnTo>
                    <a:lnTo>
                      <a:pt x="3280" y="3572"/>
                    </a:lnTo>
                    <a:moveTo>
                      <a:pt x="3334" y="3572"/>
                    </a:moveTo>
                    <a:lnTo>
                      <a:pt x="3334" y="3572"/>
                    </a:lnTo>
                    <a:lnTo>
                      <a:pt x="3347" y="3572"/>
                    </a:lnTo>
                    <a:moveTo>
                      <a:pt x="3400" y="3572"/>
                    </a:moveTo>
                    <a:lnTo>
                      <a:pt x="3400" y="3572"/>
                    </a:lnTo>
                    <a:lnTo>
                      <a:pt x="3414" y="3572"/>
                    </a:lnTo>
                    <a:moveTo>
                      <a:pt x="3467" y="3572"/>
                    </a:moveTo>
                    <a:lnTo>
                      <a:pt x="3467" y="3572"/>
                    </a:lnTo>
                    <a:lnTo>
                      <a:pt x="3480" y="3572"/>
                    </a:lnTo>
                    <a:moveTo>
                      <a:pt x="3534" y="3572"/>
                    </a:moveTo>
                    <a:lnTo>
                      <a:pt x="3534" y="3572"/>
                    </a:lnTo>
                    <a:lnTo>
                      <a:pt x="3547" y="3572"/>
                    </a:lnTo>
                    <a:moveTo>
                      <a:pt x="3600" y="3572"/>
                    </a:moveTo>
                    <a:lnTo>
                      <a:pt x="3600" y="3572"/>
                    </a:lnTo>
                    <a:lnTo>
                      <a:pt x="3614" y="3572"/>
                    </a:lnTo>
                    <a:moveTo>
                      <a:pt x="3667" y="3572"/>
                    </a:moveTo>
                    <a:lnTo>
                      <a:pt x="3667" y="3572"/>
                    </a:lnTo>
                    <a:lnTo>
                      <a:pt x="3680" y="3572"/>
                    </a:lnTo>
                    <a:moveTo>
                      <a:pt x="3734" y="3572"/>
                    </a:moveTo>
                    <a:lnTo>
                      <a:pt x="3734" y="3572"/>
                    </a:lnTo>
                    <a:lnTo>
                      <a:pt x="3747" y="3572"/>
                    </a:lnTo>
                    <a:moveTo>
                      <a:pt x="3800" y="3572"/>
                    </a:moveTo>
                    <a:lnTo>
                      <a:pt x="3800" y="3572"/>
                    </a:lnTo>
                    <a:lnTo>
                      <a:pt x="3814" y="3572"/>
                    </a:lnTo>
                    <a:moveTo>
                      <a:pt x="3867" y="3572"/>
                    </a:moveTo>
                    <a:lnTo>
                      <a:pt x="3867" y="3572"/>
                    </a:lnTo>
                    <a:lnTo>
                      <a:pt x="3880" y="3572"/>
                    </a:lnTo>
                    <a:moveTo>
                      <a:pt x="3934" y="3572"/>
                    </a:moveTo>
                    <a:lnTo>
                      <a:pt x="3934" y="3572"/>
                    </a:lnTo>
                    <a:lnTo>
                      <a:pt x="3947" y="3572"/>
                    </a:lnTo>
                    <a:moveTo>
                      <a:pt x="4000" y="3572"/>
                    </a:moveTo>
                    <a:lnTo>
                      <a:pt x="4000" y="3572"/>
                    </a:lnTo>
                    <a:lnTo>
                      <a:pt x="4014" y="3572"/>
                    </a:lnTo>
                    <a:moveTo>
                      <a:pt x="4067" y="3572"/>
                    </a:moveTo>
                    <a:lnTo>
                      <a:pt x="4067" y="3572"/>
                    </a:lnTo>
                    <a:lnTo>
                      <a:pt x="4080" y="3572"/>
                    </a:lnTo>
                    <a:moveTo>
                      <a:pt x="4134" y="3572"/>
                    </a:moveTo>
                    <a:lnTo>
                      <a:pt x="4134" y="3572"/>
                    </a:lnTo>
                    <a:lnTo>
                      <a:pt x="4147" y="3572"/>
                    </a:lnTo>
                    <a:moveTo>
                      <a:pt x="4200" y="3572"/>
                    </a:moveTo>
                    <a:lnTo>
                      <a:pt x="4200" y="3572"/>
                    </a:lnTo>
                    <a:lnTo>
                      <a:pt x="4214" y="3572"/>
                    </a:lnTo>
                    <a:moveTo>
                      <a:pt x="4267" y="3572"/>
                    </a:moveTo>
                    <a:lnTo>
                      <a:pt x="4267" y="3572"/>
                    </a:lnTo>
                    <a:lnTo>
                      <a:pt x="4280" y="3572"/>
                    </a:lnTo>
                    <a:moveTo>
                      <a:pt x="4334" y="3572"/>
                    </a:moveTo>
                    <a:lnTo>
                      <a:pt x="4334" y="3572"/>
                    </a:lnTo>
                    <a:lnTo>
                      <a:pt x="4347" y="3572"/>
                    </a:lnTo>
                    <a:moveTo>
                      <a:pt x="4400" y="3572"/>
                    </a:moveTo>
                    <a:lnTo>
                      <a:pt x="4400" y="3572"/>
                    </a:lnTo>
                    <a:lnTo>
                      <a:pt x="4414" y="3572"/>
                    </a:lnTo>
                    <a:moveTo>
                      <a:pt x="4467" y="3572"/>
                    </a:moveTo>
                    <a:lnTo>
                      <a:pt x="4467" y="3572"/>
                    </a:lnTo>
                    <a:lnTo>
                      <a:pt x="4480" y="3572"/>
                    </a:lnTo>
                    <a:moveTo>
                      <a:pt x="4534" y="3572"/>
                    </a:moveTo>
                    <a:lnTo>
                      <a:pt x="4534" y="3572"/>
                    </a:lnTo>
                    <a:lnTo>
                      <a:pt x="4547" y="3572"/>
                    </a:lnTo>
                    <a:moveTo>
                      <a:pt x="4600" y="3572"/>
                    </a:moveTo>
                    <a:lnTo>
                      <a:pt x="4600" y="3572"/>
                    </a:lnTo>
                    <a:lnTo>
                      <a:pt x="4614" y="3572"/>
                    </a:lnTo>
                    <a:moveTo>
                      <a:pt x="4667" y="3572"/>
                    </a:moveTo>
                    <a:lnTo>
                      <a:pt x="4667" y="3572"/>
                    </a:lnTo>
                    <a:lnTo>
                      <a:pt x="4680" y="3572"/>
                    </a:lnTo>
                    <a:moveTo>
                      <a:pt x="4734" y="3572"/>
                    </a:moveTo>
                    <a:lnTo>
                      <a:pt x="4734" y="3572"/>
                    </a:lnTo>
                    <a:lnTo>
                      <a:pt x="4747" y="3572"/>
                    </a:lnTo>
                    <a:moveTo>
                      <a:pt x="4800" y="3572"/>
                    </a:moveTo>
                    <a:lnTo>
                      <a:pt x="4800" y="3572"/>
                    </a:lnTo>
                    <a:lnTo>
                      <a:pt x="4814" y="3572"/>
                    </a:lnTo>
                    <a:moveTo>
                      <a:pt x="4867" y="3572"/>
                    </a:moveTo>
                    <a:lnTo>
                      <a:pt x="4867" y="3572"/>
                    </a:lnTo>
                    <a:lnTo>
                      <a:pt x="4880" y="3572"/>
                    </a:lnTo>
                    <a:moveTo>
                      <a:pt x="4934" y="3572"/>
                    </a:moveTo>
                    <a:lnTo>
                      <a:pt x="4934" y="3572"/>
                    </a:lnTo>
                    <a:lnTo>
                      <a:pt x="4947" y="3572"/>
                    </a:lnTo>
                    <a:moveTo>
                      <a:pt x="5000" y="3572"/>
                    </a:moveTo>
                    <a:lnTo>
                      <a:pt x="5000" y="3572"/>
                    </a:lnTo>
                    <a:lnTo>
                      <a:pt x="5014" y="3572"/>
                    </a:lnTo>
                    <a:moveTo>
                      <a:pt x="5067" y="3572"/>
                    </a:moveTo>
                    <a:lnTo>
                      <a:pt x="5067" y="3572"/>
                    </a:lnTo>
                    <a:lnTo>
                      <a:pt x="5080" y="3572"/>
                    </a:lnTo>
                    <a:moveTo>
                      <a:pt x="5134" y="3572"/>
                    </a:moveTo>
                    <a:lnTo>
                      <a:pt x="5134" y="3572"/>
                    </a:lnTo>
                    <a:lnTo>
                      <a:pt x="5147" y="3572"/>
                    </a:lnTo>
                    <a:moveTo>
                      <a:pt x="5200" y="3572"/>
                    </a:moveTo>
                    <a:lnTo>
                      <a:pt x="5200" y="3572"/>
                    </a:lnTo>
                    <a:lnTo>
                      <a:pt x="5214" y="3572"/>
                    </a:lnTo>
                    <a:moveTo>
                      <a:pt x="5267" y="3572"/>
                    </a:moveTo>
                    <a:lnTo>
                      <a:pt x="5267" y="3572"/>
                    </a:lnTo>
                    <a:lnTo>
                      <a:pt x="5280" y="3572"/>
                    </a:lnTo>
                    <a:moveTo>
                      <a:pt x="5334" y="3572"/>
                    </a:moveTo>
                    <a:lnTo>
                      <a:pt x="5334" y="3572"/>
                    </a:lnTo>
                    <a:lnTo>
                      <a:pt x="5347" y="3572"/>
                    </a:lnTo>
                    <a:moveTo>
                      <a:pt x="5400" y="3572"/>
                    </a:moveTo>
                    <a:lnTo>
                      <a:pt x="5400" y="3572"/>
                    </a:lnTo>
                    <a:lnTo>
                      <a:pt x="5414" y="3572"/>
                    </a:lnTo>
                    <a:moveTo>
                      <a:pt x="5467" y="3572"/>
                    </a:moveTo>
                    <a:lnTo>
                      <a:pt x="5467" y="3572"/>
                    </a:lnTo>
                    <a:lnTo>
                      <a:pt x="5480" y="3572"/>
                    </a:lnTo>
                    <a:moveTo>
                      <a:pt x="5534" y="3572"/>
                    </a:moveTo>
                    <a:lnTo>
                      <a:pt x="5534" y="3572"/>
                    </a:lnTo>
                    <a:lnTo>
                      <a:pt x="5547" y="3572"/>
                    </a:lnTo>
                    <a:moveTo>
                      <a:pt x="5600" y="3572"/>
                    </a:moveTo>
                    <a:lnTo>
                      <a:pt x="5600" y="3572"/>
                    </a:lnTo>
                    <a:lnTo>
                      <a:pt x="5614" y="3572"/>
                    </a:lnTo>
                    <a:moveTo>
                      <a:pt x="5667" y="3572"/>
                    </a:moveTo>
                    <a:lnTo>
                      <a:pt x="5667" y="3572"/>
                    </a:lnTo>
                    <a:lnTo>
                      <a:pt x="5680" y="3572"/>
                    </a:lnTo>
                    <a:moveTo>
                      <a:pt x="5734" y="3572"/>
                    </a:moveTo>
                    <a:lnTo>
                      <a:pt x="5734" y="3572"/>
                    </a:lnTo>
                    <a:lnTo>
                      <a:pt x="5747" y="3572"/>
                    </a:lnTo>
                    <a:moveTo>
                      <a:pt x="5800" y="3572"/>
                    </a:moveTo>
                    <a:lnTo>
                      <a:pt x="5800" y="3572"/>
                    </a:lnTo>
                    <a:lnTo>
                      <a:pt x="5814" y="3572"/>
                    </a:lnTo>
                    <a:moveTo>
                      <a:pt x="5867" y="3572"/>
                    </a:moveTo>
                    <a:lnTo>
                      <a:pt x="5867" y="3572"/>
                    </a:lnTo>
                    <a:lnTo>
                      <a:pt x="5880" y="3572"/>
                    </a:lnTo>
                    <a:moveTo>
                      <a:pt x="5934" y="3572"/>
                    </a:moveTo>
                    <a:lnTo>
                      <a:pt x="5934" y="3572"/>
                    </a:lnTo>
                    <a:lnTo>
                      <a:pt x="5947" y="3572"/>
                    </a:lnTo>
                    <a:moveTo>
                      <a:pt x="6000" y="3572"/>
                    </a:moveTo>
                    <a:lnTo>
                      <a:pt x="6000" y="3572"/>
                    </a:lnTo>
                    <a:lnTo>
                      <a:pt x="6014" y="3572"/>
                    </a:lnTo>
                    <a:moveTo>
                      <a:pt x="6067" y="3572"/>
                    </a:moveTo>
                    <a:lnTo>
                      <a:pt x="6067" y="3572"/>
                    </a:lnTo>
                    <a:lnTo>
                      <a:pt x="6080" y="3572"/>
                    </a:lnTo>
                    <a:moveTo>
                      <a:pt x="6134" y="3572"/>
                    </a:moveTo>
                    <a:lnTo>
                      <a:pt x="6134" y="3572"/>
                    </a:lnTo>
                    <a:lnTo>
                      <a:pt x="6147" y="3572"/>
                    </a:lnTo>
                    <a:moveTo>
                      <a:pt x="6200" y="3572"/>
                    </a:moveTo>
                    <a:lnTo>
                      <a:pt x="6200" y="3572"/>
                    </a:lnTo>
                    <a:lnTo>
                      <a:pt x="6214" y="3572"/>
                    </a:lnTo>
                    <a:moveTo>
                      <a:pt x="6267" y="3572"/>
                    </a:moveTo>
                    <a:lnTo>
                      <a:pt x="6267" y="3572"/>
                    </a:lnTo>
                    <a:lnTo>
                      <a:pt x="6280" y="3572"/>
                    </a:lnTo>
                    <a:moveTo>
                      <a:pt x="6334" y="3572"/>
                    </a:moveTo>
                    <a:lnTo>
                      <a:pt x="6334" y="3572"/>
                    </a:lnTo>
                    <a:lnTo>
                      <a:pt x="6347" y="3572"/>
                    </a:lnTo>
                    <a:moveTo>
                      <a:pt x="6400" y="3572"/>
                    </a:moveTo>
                    <a:lnTo>
                      <a:pt x="6400" y="3572"/>
                    </a:lnTo>
                    <a:lnTo>
                      <a:pt x="6414" y="3572"/>
                    </a:lnTo>
                    <a:moveTo>
                      <a:pt x="6467" y="3572"/>
                    </a:moveTo>
                    <a:lnTo>
                      <a:pt x="6467" y="3572"/>
                    </a:lnTo>
                    <a:lnTo>
                      <a:pt x="6480" y="3572"/>
                    </a:lnTo>
                    <a:moveTo>
                      <a:pt x="6534" y="3572"/>
                    </a:moveTo>
                    <a:lnTo>
                      <a:pt x="6534" y="3572"/>
                    </a:lnTo>
                    <a:lnTo>
                      <a:pt x="6547" y="3572"/>
                    </a:lnTo>
                    <a:moveTo>
                      <a:pt x="6600" y="3572"/>
                    </a:moveTo>
                    <a:lnTo>
                      <a:pt x="6600" y="3572"/>
                    </a:lnTo>
                    <a:lnTo>
                      <a:pt x="6614" y="3572"/>
                    </a:lnTo>
                    <a:moveTo>
                      <a:pt x="6667" y="3572"/>
                    </a:moveTo>
                    <a:lnTo>
                      <a:pt x="6667" y="3572"/>
                    </a:lnTo>
                    <a:lnTo>
                      <a:pt x="6680" y="3572"/>
                    </a:lnTo>
                    <a:moveTo>
                      <a:pt x="6734" y="3572"/>
                    </a:moveTo>
                    <a:lnTo>
                      <a:pt x="6734" y="3572"/>
                    </a:lnTo>
                    <a:lnTo>
                      <a:pt x="6747" y="3572"/>
                    </a:lnTo>
                    <a:moveTo>
                      <a:pt x="6800" y="3572"/>
                    </a:moveTo>
                    <a:lnTo>
                      <a:pt x="6800" y="3572"/>
                    </a:lnTo>
                    <a:lnTo>
                      <a:pt x="6814" y="3572"/>
                    </a:lnTo>
                    <a:moveTo>
                      <a:pt x="6867" y="3572"/>
                    </a:moveTo>
                    <a:lnTo>
                      <a:pt x="6867" y="3572"/>
                    </a:lnTo>
                    <a:lnTo>
                      <a:pt x="6880" y="3572"/>
                    </a:lnTo>
                    <a:moveTo>
                      <a:pt x="6934" y="3572"/>
                    </a:moveTo>
                    <a:lnTo>
                      <a:pt x="6934" y="3572"/>
                    </a:lnTo>
                    <a:lnTo>
                      <a:pt x="6947" y="3572"/>
                    </a:lnTo>
                    <a:moveTo>
                      <a:pt x="7000" y="3572"/>
                    </a:moveTo>
                    <a:lnTo>
                      <a:pt x="7000" y="3572"/>
                    </a:lnTo>
                    <a:lnTo>
                      <a:pt x="7014" y="3572"/>
                    </a:lnTo>
                    <a:moveTo>
                      <a:pt x="7067" y="3572"/>
                    </a:moveTo>
                    <a:lnTo>
                      <a:pt x="7067" y="3572"/>
                    </a:lnTo>
                    <a:lnTo>
                      <a:pt x="7080" y="3572"/>
                    </a:lnTo>
                    <a:moveTo>
                      <a:pt x="7134" y="3572"/>
                    </a:moveTo>
                    <a:lnTo>
                      <a:pt x="7134" y="3572"/>
                    </a:lnTo>
                    <a:lnTo>
                      <a:pt x="7147" y="3572"/>
                    </a:lnTo>
                    <a:moveTo>
                      <a:pt x="7200" y="3572"/>
                    </a:moveTo>
                    <a:lnTo>
                      <a:pt x="7200" y="3572"/>
                    </a:lnTo>
                    <a:lnTo>
                      <a:pt x="7214" y="3572"/>
                    </a:lnTo>
                    <a:moveTo>
                      <a:pt x="7267" y="3572"/>
                    </a:moveTo>
                    <a:lnTo>
                      <a:pt x="7267" y="3572"/>
                    </a:lnTo>
                    <a:lnTo>
                      <a:pt x="7280" y="3572"/>
                    </a:lnTo>
                    <a:moveTo>
                      <a:pt x="7334" y="3572"/>
                    </a:moveTo>
                    <a:lnTo>
                      <a:pt x="7334" y="3572"/>
                    </a:lnTo>
                    <a:lnTo>
                      <a:pt x="7347" y="3572"/>
                    </a:lnTo>
                    <a:moveTo>
                      <a:pt x="7400" y="3572"/>
                    </a:moveTo>
                    <a:lnTo>
                      <a:pt x="7400" y="3572"/>
                    </a:lnTo>
                    <a:lnTo>
                      <a:pt x="7414" y="3572"/>
                    </a:lnTo>
                    <a:moveTo>
                      <a:pt x="7467" y="3572"/>
                    </a:moveTo>
                    <a:lnTo>
                      <a:pt x="7467" y="3572"/>
                    </a:lnTo>
                    <a:lnTo>
                      <a:pt x="7480" y="3572"/>
                    </a:lnTo>
                    <a:moveTo>
                      <a:pt x="7534" y="3572"/>
                    </a:moveTo>
                    <a:lnTo>
                      <a:pt x="7534" y="3572"/>
                    </a:lnTo>
                    <a:lnTo>
                      <a:pt x="7547" y="3572"/>
                    </a:lnTo>
                    <a:moveTo>
                      <a:pt x="7600" y="3572"/>
                    </a:moveTo>
                    <a:lnTo>
                      <a:pt x="7600" y="3572"/>
                    </a:lnTo>
                    <a:lnTo>
                      <a:pt x="7614" y="3572"/>
                    </a:lnTo>
                    <a:moveTo>
                      <a:pt x="7667" y="3572"/>
                    </a:moveTo>
                    <a:lnTo>
                      <a:pt x="7667" y="3572"/>
                    </a:lnTo>
                    <a:lnTo>
                      <a:pt x="7680" y="3572"/>
                    </a:lnTo>
                    <a:moveTo>
                      <a:pt x="7734" y="3572"/>
                    </a:moveTo>
                    <a:lnTo>
                      <a:pt x="7734" y="3572"/>
                    </a:lnTo>
                    <a:lnTo>
                      <a:pt x="7747" y="3572"/>
                    </a:lnTo>
                    <a:moveTo>
                      <a:pt x="7800" y="3572"/>
                    </a:moveTo>
                    <a:lnTo>
                      <a:pt x="7800" y="3572"/>
                    </a:lnTo>
                    <a:lnTo>
                      <a:pt x="7814" y="3572"/>
                    </a:lnTo>
                    <a:moveTo>
                      <a:pt x="7867" y="3572"/>
                    </a:moveTo>
                    <a:lnTo>
                      <a:pt x="7867" y="3572"/>
                    </a:lnTo>
                    <a:lnTo>
                      <a:pt x="7880" y="3572"/>
                    </a:lnTo>
                    <a:moveTo>
                      <a:pt x="7934" y="3572"/>
                    </a:moveTo>
                    <a:lnTo>
                      <a:pt x="7934" y="3572"/>
                    </a:lnTo>
                    <a:lnTo>
                      <a:pt x="7947" y="3572"/>
                    </a:lnTo>
                    <a:moveTo>
                      <a:pt x="8000" y="3572"/>
                    </a:moveTo>
                    <a:lnTo>
                      <a:pt x="8000" y="3572"/>
                    </a:lnTo>
                    <a:lnTo>
                      <a:pt x="8014" y="3572"/>
                    </a:lnTo>
                    <a:moveTo>
                      <a:pt x="8067" y="3572"/>
                    </a:moveTo>
                    <a:lnTo>
                      <a:pt x="8067" y="3572"/>
                    </a:lnTo>
                    <a:lnTo>
                      <a:pt x="8080" y="3572"/>
                    </a:lnTo>
                    <a:moveTo>
                      <a:pt x="8134" y="3572"/>
                    </a:moveTo>
                    <a:lnTo>
                      <a:pt x="8134" y="3572"/>
                    </a:lnTo>
                    <a:lnTo>
                      <a:pt x="8147" y="3572"/>
                    </a:lnTo>
                    <a:moveTo>
                      <a:pt x="8200" y="3572"/>
                    </a:moveTo>
                    <a:lnTo>
                      <a:pt x="8200" y="3572"/>
                    </a:lnTo>
                    <a:lnTo>
                      <a:pt x="8214" y="3572"/>
                    </a:lnTo>
                    <a:moveTo>
                      <a:pt x="8267" y="3572"/>
                    </a:moveTo>
                    <a:lnTo>
                      <a:pt x="8267" y="3572"/>
                    </a:lnTo>
                    <a:lnTo>
                      <a:pt x="8280" y="3572"/>
                    </a:lnTo>
                    <a:moveTo>
                      <a:pt x="8334" y="3572"/>
                    </a:moveTo>
                    <a:lnTo>
                      <a:pt x="8334" y="3572"/>
                    </a:lnTo>
                    <a:lnTo>
                      <a:pt x="8347" y="3572"/>
                    </a:lnTo>
                    <a:moveTo>
                      <a:pt x="8400" y="3572"/>
                    </a:moveTo>
                    <a:lnTo>
                      <a:pt x="8400" y="3572"/>
                    </a:lnTo>
                    <a:lnTo>
                      <a:pt x="8414" y="3572"/>
                    </a:lnTo>
                    <a:moveTo>
                      <a:pt x="8467" y="3572"/>
                    </a:moveTo>
                    <a:lnTo>
                      <a:pt x="8467" y="3572"/>
                    </a:lnTo>
                    <a:lnTo>
                      <a:pt x="8480" y="3572"/>
                    </a:lnTo>
                    <a:moveTo>
                      <a:pt x="8534" y="3572"/>
                    </a:moveTo>
                    <a:lnTo>
                      <a:pt x="8534" y="3572"/>
                    </a:lnTo>
                    <a:lnTo>
                      <a:pt x="8547" y="3572"/>
                    </a:lnTo>
                    <a:moveTo>
                      <a:pt x="8600" y="3572"/>
                    </a:moveTo>
                    <a:lnTo>
                      <a:pt x="8600" y="3572"/>
                    </a:lnTo>
                    <a:lnTo>
                      <a:pt x="8614" y="3572"/>
                    </a:lnTo>
                    <a:moveTo>
                      <a:pt x="8667" y="3572"/>
                    </a:moveTo>
                    <a:lnTo>
                      <a:pt x="8667" y="3572"/>
                    </a:lnTo>
                    <a:lnTo>
                      <a:pt x="8680" y="3572"/>
                    </a:lnTo>
                    <a:moveTo>
                      <a:pt x="8734" y="3572"/>
                    </a:moveTo>
                    <a:lnTo>
                      <a:pt x="8734" y="3572"/>
                    </a:lnTo>
                    <a:lnTo>
                      <a:pt x="8747" y="3572"/>
                    </a:lnTo>
                    <a:moveTo>
                      <a:pt x="8800" y="3572"/>
                    </a:moveTo>
                    <a:lnTo>
                      <a:pt x="8800" y="3572"/>
                    </a:lnTo>
                    <a:lnTo>
                      <a:pt x="8814" y="3572"/>
                    </a:lnTo>
                    <a:moveTo>
                      <a:pt x="8867" y="3572"/>
                    </a:moveTo>
                    <a:lnTo>
                      <a:pt x="8867" y="3572"/>
                    </a:lnTo>
                    <a:lnTo>
                      <a:pt x="8880" y="3572"/>
                    </a:lnTo>
                    <a:moveTo>
                      <a:pt x="8934" y="3572"/>
                    </a:moveTo>
                    <a:lnTo>
                      <a:pt x="8934" y="3572"/>
                    </a:lnTo>
                    <a:lnTo>
                      <a:pt x="8947" y="3572"/>
                    </a:lnTo>
                    <a:moveTo>
                      <a:pt x="9000" y="3572"/>
                    </a:moveTo>
                    <a:lnTo>
                      <a:pt x="9000" y="3572"/>
                    </a:lnTo>
                    <a:lnTo>
                      <a:pt x="9014" y="3572"/>
                    </a:lnTo>
                    <a:moveTo>
                      <a:pt x="9067" y="3572"/>
                    </a:moveTo>
                    <a:lnTo>
                      <a:pt x="9067" y="3572"/>
                    </a:lnTo>
                    <a:lnTo>
                      <a:pt x="9080" y="3572"/>
                    </a:lnTo>
                    <a:moveTo>
                      <a:pt x="9134" y="3572"/>
                    </a:moveTo>
                    <a:lnTo>
                      <a:pt x="9134" y="3572"/>
                    </a:lnTo>
                    <a:lnTo>
                      <a:pt x="9147" y="3572"/>
                    </a:lnTo>
                    <a:moveTo>
                      <a:pt x="0" y="3062"/>
                    </a:moveTo>
                    <a:lnTo>
                      <a:pt x="0" y="3062"/>
                    </a:lnTo>
                    <a:lnTo>
                      <a:pt x="14" y="3062"/>
                    </a:lnTo>
                    <a:moveTo>
                      <a:pt x="67" y="3062"/>
                    </a:moveTo>
                    <a:lnTo>
                      <a:pt x="67" y="3062"/>
                    </a:lnTo>
                    <a:lnTo>
                      <a:pt x="80" y="3062"/>
                    </a:lnTo>
                    <a:moveTo>
                      <a:pt x="134" y="3062"/>
                    </a:moveTo>
                    <a:lnTo>
                      <a:pt x="134" y="3062"/>
                    </a:lnTo>
                    <a:lnTo>
                      <a:pt x="147" y="3062"/>
                    </a:lnTo>
                    <a:moveTo>
                      <a:pt x="200" y="3062"/>
                    </a:moveTo>
                    <a:lnTo>
                      <a:pt x="200" y="3062"/>
                    </a:lnTo>
                    <a:lnTo>
                      <a:pt x="214" y="3062"/>
                    </a:lnTo>
                    <a:moveTo>
                      <a:pt x="267" y="3062"/>
                    </a:moveTo>
                    <a:lnTo>
                      <a:pt x="267" y="3062"/>
                    </a:lnTo>
                    <a:lnTo>
                      <a:pt x="280" y="3062"/>
                    </a:lnTo>
                    <a:moveTo>
                      <a:pt x="334" y="3062"/>
                    </a:moveTo>
                    <a:lnTo>
                      <a:pt x="334" y="3062"/>
                    </a:lnTo>
                    <a:lnTo>
                      <a:pt x="347" y="3062"/>
                    </a:lnTo>
                    <a:moveTo>
                      <a:pt x="400" y="3062"/>
                    </a:moveTo>
                    <a:lnTo>
                      <a:pt x="400" y="3062"/>
                    </a:lnTo>
                    <a:lnTo>
                      <a:pt x="414" y="3062"/>
                    </a:lnTo>
                    <a:moveTo>
                      <a:pt x="467" y="3062"/>
                    </a:moveTo>
                    <a:lnTo>
                      <a:pt x="467" y="3062"/>
                    </a:lnTo>
                    <a:lnTo>
                      <a:pt x="480" y="3062"/>
                    </a:lnTo>
                    <a:moveTo>
                      <a:pt x="534" y="3062"/>
                    </a:moveTo>
                    <a:lnTo>
                      <a:pt x="534" y="3062"/>
                    </a:lnTo>
                    <a:lnTo>
                      <a:pt x="547" y="3062"/>
                    </a:lnTo>
                    <a:moveTo>
                      <a:pt x="600" y="3062"/>
                    </a:moveTo>
                    <a:lnTo>
                      <a:pt x="600" y="3062"/>
                    </a:lnTo>
                    <a:lnTo>
                      <a:pt x="614" y="3062"/>
                    </a:lnTo>
                    <a:moveTo>
                      <a:pt x="667" y="3062"/>
                    </a:moveTo>
                    <a:lnTo>
                      <a:pt x="667" y="3062"/>
                    </a:lnTo>
                    <a:lnTo>
                      <a:pt x="680" y="3062"/>
                    </a:lnTo>
                    <a:moveTo>
                      <a:pt x="734" y="3062"/>
                    </a:moveTo>
                    <a:lnTo>
                      <a:pt x="734" y="3062"/>
                    </a:lnTo>
                    <a:lnTo>
                      <a:pt x="747" y="3062"/>
                    </a:lnTo>
                    <a:moveTo>
                      <a:pt x="800" y="3062"/>
                    </a:moveTo>
                    <a:lnTo>
                      <a:pt x="800" y="3062"/>
                    </a:lnTo>
                    <a:lnTo>
                      <a:pt x="814" y="3062"/>
                    </a:lnTo>
                    <a:moveTo>
                      <a:pt x="867" y="3062"/>
                    </a:moveTo>
                    <a:lnTo>
                      <a:pt x="867" y="3062"/>
                    </a:lnTo>
                    <a:lnTo>
                      <a:pt x="880" y="3062"/>
                    </a:lnTo>
                    <a:moveTo>
                      <a:pt x="934" y="3062"/>
                    </a:moveTo>
                    <a:lnTo>
                      <a:pt x="934" y="3062"/>
                    </a:lnTo>
                    <a:lnTo>
                      <a:pt x="947" y="3062"/>
                    </a:lnTo>
                    <a:moveTo>
                      <a:pt x="1000" y="3062"/>
                    </a:moveTo>
                    <a:lnTo>
                      <a:pt x="1000" y="3062"/>
                    </a:lnTo>
                    <a:lnTo>
                      <a:pt x="1014" y="3062"/>
                    </a:lnTo>
                    <a:moveTo>
                      <a:pt x="1067" y="3062"/>
                    </a:moveTo>
                    <a:lnTo>
                      <a:pt x="1067" y="3062"/>
                    </a:lnTo>
                    <a:lnTo>
                      <a:pt x="1080" y="3062"/>
                    </a:lnTo>
                    <a:moveTo>
                      <a:pt x="1134" y="3062"/>
                    </a:moveTo>
                    <a:lnTo>
                      <a:pt x="1134" y="3062"/>
                    </a:lnTo>
                    <a:lnTo>
                      <a:pt x="1147" y="3062"/>
                    </a:lnTo>
                    <a:moveTo>
                      <a:pt x="1200" y="3062"/>
                    </a:moveTo>
                    <a:lnTo>
                      <a:pt x="1200" y="3062"/>
                    </a:lnTo>
                    <a:lnTo>
                      <a:pt x="1214" y="3062"/>
                    </a:lnTo>
                    <a:moveTo>
                      <a:pt x="1267" y="3062"/>
                    </a:moveTo>
                    <a:lnTo>
                      <a:pt x="1267" y="3062"/>
                    </a:lnTo>
                    <a:lnTo>
                      <a:pt x="1280" y="3062"/>
                    </a:lnTo>
                    <a:moveTo>
                      <a:pt x="1334" y="3062"/>
                    </a:moveTo>
                    <a:lnTo>
                      <a:pt x="1334" y="3062"/>
                    </a:lnTo>
                    <a:lnTo>
                      <a:pt x="1347" y="3062"/>
                    </a:lnTo>
                    <a:moveTo>
                      <a:pt x="1400" y="3062"/>
                    </a:moveTo>
                    <a:lnTo>
                      <a:pt x="1400" y="3062"/>
                    </a:lnTo>
                    <a:lnTo>
                      <a:pt x="1414" y="3062"/>
                    </a:lnTo>
                    <a:moveTo>
                      <a:pt x="1467" y="3062"/>
                    </a:moveTo>
                    <a:lnTo>
                      <a:pt x="1467" y="3062"/>
                    </a:lnTo>
                    <a:lnTo>
                      <a:pt x="1480" y="3062"/>
                    </a:lnTo>
                    <a:moveTo>
                      <a:pt x="1534" y="3062"/>
                    </a:moveTo>
                    <a:lnTo>
                      <a:pt x="1534" y="3062"/>
                    </a:lnTo>
                    <a:lnTo>
                      <a:pt x="1547" y="3062"/>
                    </a:lnTo>
                    <a:moveTo>
                      <a:pt x="1600" y="3062"/>
                    </a:moveTo>
                    <a:lnTo>
                      <a:pt x="1600" y="3062"/>
                    </a:lnTo>
                    <a:lnTo>
                      <a:pt x="1614" y="3062"/>
                    </a:lnTo>
                    <a:moveTo>
                      <a:pt x="1667" y="3062"/>
                    </a:moveTo>
                    <a:lnTo>
                      <a:pt x="1667" y="3062"/>
                    </a:lnTo>
                    <a:lnTo>
                      <a:pt x="1680" y="3062"/>
                    </a:lnTo>
                    <a:moveTo>
                      <a:pt x="1734" y="3062"/>
                    </a:moveTo>
                    <a:lnTo>
                      <a:pt x="1734" y="3062"/>
                    </a:lnTo>
                    <a:lnTo>
                      <a:pt x="1747" y="3062"/>
                    </a:lnTo>
                    <a:moveTo>
                      <a:pt x="1800" y="3062"/>
                    </a:moveTo>
                    <a:lnTo>
                      <a:pt x="1800" y="3062"/>
                    </a:lnTo>
                    <a:lnTo>
                      <a:pt x="1814" y="3062"/>
                    </a:lnTo>
                    <a:moveTo>
                      <a:pt x="1867" y="3062"/>
                    </a:moveTo>
                    <a:lnTo>
                      <a:pt x="1867" y="3062"/>
                    </a:lnTo>
                    <a:lnTo>
                      <a:pt x="1880" y="3062"/>
                    </a:lnTo>
                    <a:moveTo>
                      <a:pt x="1934" y="3062"/>
                    </a:moveTo>
                    <a:lnTo>
                      <a:pt x="1934" y="3062"/>
                    </a:lnTo>
                    <a:lnTo>
                      <a:pt x="1947" y="3062"/>
                    </a:lnTo>
                    <a:moveTo>
                      <a:pt x="2000" y="3062"/>
                    </a:moveTo>
                    <a:lnTo>
                      <a:pt x="2000" y="3062"/>
                    </a:lnTo>
                    <a:lnTo>
                      <a:pt x="2014" y="3062"/>
                    </a:lnTo>
                    <a:moveTo>
                      <a:pt x="2067" y="3062"/>
                    </a:moveTo>
                    <a:lnTo>
                      <a:pt x="2067" y="3062"/>
                    </a:lnTo>
                    <a:lnTo>
                      <a:pt x="2080" y="3062"/>
                    </a:lnTo>
                    <a:moveTo>
                      <a:pt x="2134" y="3062"/>
                    </a:moveTo>
                    <a:lnTo>
                      <a:pt x="2134" y="3062"/>
                    </a:lnTo>
                    <a:lnTo>
                      <a:pt x="2147" y="3062"/>
                    </a:lnTo>
                    <a:moveTo>
                      <a:pt x="2200" y="3062"/>
                    </a:moveTo>
                    <a:lnTo>
                      <a:pt x="2200" y="3062"/>
                    </a:lnTo>
                    <a:lnTo>
                      <a:pt x="2214" y="3062"/>
                    </a:lnTo>
                    <a:moveTo>
                      <a:pt x="2267" y="3062"/>
                    </a:moveTo>
                    <a:lnTo>
                      <a:pt x="2267" y="3062"/>
                    </a:lnTo>
                    <a:lnTo>
                      <a:pt x="2280" y="3062"/>
                    </a:lnTo>
                    <a:moveTo>
                      <a:pt x="2334" y="3062"/>
                    </a:moveTo>
                    <a:lnTo>
                      <a:pt x="2334" y="3062"/>
                    </a:lnTo>
                    <a:lnTo>
                      <a:pt x="2347" y="3062"/>
                    </a:lnTo>
                    <a:moveTo>
                      <a:pt x="2400" y="3062"/>
                    </a:moveTo>
                    <a:lnTo>
                      <a:pt x="2400" y="3062"/>
                    </a:lnTo>
                    <a:lnTo>
                      <a:pt x="2414" y="3062"/>
                    </a:lnTo>
                    <a:moveTo>
                      <a:pt x="2467" y="3062"/>
                    </a:moveTo>
                    <a:lnTo>
                      <a:pt x="2467" y="3062"/>
                    </a:lnTo>
                    <a:lnTo>
                      <a:pt x="2480" y="3062"/>
                    </a:lnTo>
                    <a:moveTo>
                      <a:pt x="2534" y="3062"/>
                    </a:moveTo>
                    <a:lnTo>
                      <a:pt x="2534" y="3062"/>
                    </a:lnTo>
                    <a:lnTo>
                      <a:pt x="2547" y="3062"/>
                    </a:lnTo>
                    <a:moveTo>
                      <a:pt x="2600" y="3062"/>
                    </a:moveTo>
                    <a:lnTo>
                      <a:pt x="2600" y="3062"/>
                    </a:lnTo>
                    <a:lnTo>
                      <a:pt x="2614" y="3062"/>
                    </a:lnTo>
                    <a:moveTo>
                      <a:pt x="2667" y="3062"/>
                    </a:moveTo>
                    <a:lnTo>
                      <a:pt x="2667" y="3062"/>
                    </a:lnTo>
                    <a:lnTo>
                      <a:pt x="2680" y="3062"/>
                    </a:lnTo>
                    <a:moveTo>
                      <a:pt x="2734" y="3062"/>
                    </a:moveTo>
                    <a:lnTo>
                      <a:pt x="2734" y="3062"/>
                    </a:lnTo>
                    <a:lnTo>
                      <a:pt x="2747" y="3062"/>
                    </a:lnTo>
                    <a:moveTo>
                      <a:pt x="2800" y="3062"/>
                    </a:moveTo>
                    <a:lnTo>
                      <a:pt x="2800" y="3062"/>
                    </a:lnTo>
                    <a:lnTo>
                      <a:pt x="2814" y="3062"/>
                    </a:lnTo>
                    <a:moveTo>
                      <a:pt x="2867" y="3062"/>
                    </a:moveTo>
                    <a:lnTo>
                      <a:pt x="2867" y="3062"/>
                    </a:lnTo>
                    <a:lnTo>
                      <a:pt x="2880" y="3062"/>
                    </a:lnTo>
                    <a:moveTo>
                      <a:pt x="2934" y="3062"/>
                    </a:moveTo>
                    <a:lnTo>
                      <a:pt x="2934" y="3062"/>
                    </a:lnTo>
                    <a:lnTo>
                      <a:pt x="2947" y="3062"/>
                    </a:lnTo>
                    <a:moveTo>
                      <a:pt x="3000" y="3062"/>
                    </a:moveTo>
                    <a:lnTo>
                      <a:pt x="3000" y="3062"/>
                    </a:lnTo>
                    <a:lnTo>
                      <a:pt x="3014" y="3062"/>
                    </a:lnTo>
                    <a:moveTo>
                      <a:pt x="3067" y="3062"/>
                    </a:moveTo>
                    <a:lnTo>
                      <a:pt x="3067" y="3062"/>
                    </a:lnTo>
                    <a:lnTo>
                      <a:pt x="3080" y="3062"/>
                    </a:lnTo>
                    <a:moveTo>
                      <a:pt x="3134" y="3062"/>
                    </a:moveTo>
                    <a:lnTo>
                      <a:pt x="3134" y="3062"/>
                    </a:lnTo>
                    <a:lnTo>
                      <a:pt x="3147" y="3062"/>
                    </a:lnTo>
                    <a:moveTo>
                      <a:pt x="3200" y="3062"/>
                    </a:moveTo>
                    <a:lnTo>
                      <a:pt x="3200" y="3062"/>
                    </a:lnTo>
                    <a:lnTo>
                      <a:pt x="3214" y="3062"/>
                    </a:lnTo>
                    <a:moveTo>
                      <a:pt x="3267" y="3062"/>
                    </a:moveTo>
                    <a:lnTo>
                      <a:pt x="3267" y="3062"/>
                    </a:lnTo>
                    <a:lnTo>
                      <a:pt x="3280" y="3062"/>
                    </a:lnTo>
                    <a:moveTo>
                      <a:pt x="3334" y="3062"/>
                    </a:moveTo>
                    <a:lnTo>
                      <a:pt x="3334" y="3062"/>
                    </a:lnTo>
                    <a:lnTo>
                      <a:pt x="3347" y="3062"/>
                    </a:lnTo>
                    <a:moveTo>
                      <a:pt x="3400" y="3062"/>
                    </a:moveTo>
                    <a:lnTo>
                      <a:pt x="3400" y="3062"/>
                    </a:lnTo>
                    <a:lnTo>
                      <a:pt x="3414" y="3062"/>
                    </a:lnTo>
                    <a:moveTo>
                      <a:pt x="3467" y="3062"/>
                    </a:moveTo>
                    <a:lnTo>
                      <a:pt x="3467" y="3062"/>
                    </a:lnTo>
                    <a:lnTo>
                      <a:pt x="3480" y="3062"/>
                    </a:lnTo>
                    <a:moveTo>
                      <a:pt x="3534" y="3062"/>
                    </a:moveTo>
                    <a:lnTo>
                      <a:pt x="3534" y="3062"/>
                    </a:lnTo>
                    <a:lnTo>
                      <a:pt x="3547" y="3062"/>
                    </a:lnTo>
                    <a:moveTo>
                      <a:pt x="3600" y="3062"/>
                    </a:moveTo>
                    <a:lnTo>
                      <a:pt x="3600" y="3062"/>
                    </a:lnTo>
                    <a:lnTo>
                      <a:pt x="3614" y="3062"/>
                    </a:lnTo>
                    <a:moveTo>
                      <a:pt x="3667" y="3062"/>
                    </a:moveTo>
                    <a:lnTo>
                      <a:pt x="3667" y="3062"/>
                    </a:lnTo>
                    <a:lnTo>
                      <a:pt x="3680" y="3062"/>
                    </a:lnTo>
                    <a:moveTo>
                      <a:pt x="3734" y="3062"/>
                    </a:moveTo>
                    <a:lnTo>
                      <a:pt x="3734" y="3062"/>
                    </a:lnTo>
                    <a:lnTo>
                      <a:pt x="3747" y="3062"/>
                    </a:lnTo>
                    <a:moveTo>
                      <a:pt x="3800" y="3062"/>
                    </a:moveTo>
                    <a:lnTo>
                      <a:pt x="3800" y="3062"/>
                    </a:lnTo>
                    <a:lnTo>
                      <a:pt x="3814" y="3062"/>
                    </a:lnTo>
                    <a:moveTo>
                      <a:pt x="3867" y="3062"/>
                    </a:moveTo>
                    <a:lnTo>
                      <a:pt x="3867" y="3062"/>
                    </a:lnTo>
                    <a:lnTo>
                      <a:pt x="3880" y="3062"/>
                    </a:lnTo>
                    <a:moveTo>
                      <a:pt x="3934" y="3062"/>
                    </a:moveTo>
                    <a:lnTo>
                      <a:pt x="3934" y="3062"/>
                    </a:lnTo>
                    <a:lnTo>
                      <a:pt x="3947" y="3062"/>
                    </a:lnTo>
                    <a:moveTo>
                      <a:pt x="4000" y="3062"/>
                    </a:moveTo>
                    <a:lnTo>
                      <a:pt x="4000" y="3062"/>
                    </a:lnTo>
                    <a:lnTo>
                      <a:pt x="4014" y="3062"/>
                    </a:lnTo>
                    <a:moveTo>
                      <a:pt x="4067" y="3062"/>
                    </a:moveTo>
                    <a:lnTo>
                      <a:pt x="4067" y="3062"/>
                    </a:lnTo>
                    <a:lnTo>
                      <a:pt x="4080" y="3062"/>
                    </a:lnTo>
                    <a:moveTo>
                      <a:pt x="4134" y="3062"/>
                    </a:moveTo>
                    <a:lnTo>
                      <a:pt x="4134" y="3062"/>
                    </a:lnTo>
                    <a:lnTo>
                      <a:pt x="4147" y="3062"/>
                    </a:lnTo>
                    <a:moveTo>
                      <a:pt x="4200" y="3062"/>
                    </a:moveTo>
                    <a:lnTo>
                      <a:pt x="4200" y="3062"/>
                    </a:lnTo>
                    <a:lnTo>
                      <a:pt x="4214" y="3062"/>
                    </a:lnTo>
                    <a:moveTo>
                      <a:pt x="4267" y="3062"/>
                    </a:moveTo>
                    <a:lnTo>
                      <a:pt x="4267" y="3062"/>
                    </a:lnTo>
                    <a:lnTo>
                      <a:pt x="4280" y="3062"/>
                    </a:lnTo>
                    <a:moveTo>
                      <a:pt x="4334" y="3062"/>
                    </a:moveTo>
                    <a:lnTo>
                      <a:pt x="4334" y="3062"/>
                    </a:lnTo>
                    <a:lnTo>
                      <a:pt x="4347" y="3062"/>
                    </a:lnTo>
                    <a:moveTo>
                      <a:pt x="4400" y="3062"/>
                    </a:moveTo>
                    <a:lnTo>
                      <a:pt x="4400" y="3062"/>
                    </a:lnTo>
                    <a:lnTo>
                      <a:pt x="4414" y="3062"/>
                    </a:lnTo>
                    <a:moveTo>
                      <a:pt x="4467" y="3062"/>
                    </a:moveTo>
                    <a:lnTo>
                      <a:pt x="4467" y="3062"/>
                    </a:lnTo>
                    <a:lnTo>
                      <a:pt x="4480" y="3062"/>
                    </a:lnTo>
                    <a:moveTo>
                      <a:pt x="4534" y="3062"/>
                    </a:moveTo>
                    <a:lnTo>
                      <a:pt x="4534" y="3062"/>
                    </a:lnTo>
                    <a:lnTo>
                      <a:pt x="4547" y="3062"/>
                    </a:lnTo>
                    <a:moveTo>
                      <a:pt x="4600" y="3062"/>
                    </a:moveTo>
                    <a:lnTo>
                      <a:pt x="4600" y="3062"/>
                    </a:lnTo>
                    <a:lnTo>
                      <a:pt x="4614" y="3062"/>
                    </a:lnTo>
                    <a:moveTo>
                      <a:pt x="4667" y="3062"/>
                    </a:moveTo>
                    <a:lnTo>
                      <a:pt x="4667" y="3062"/>
                    </a:lnTo>
                    <a:lnTo>
                      <a:pt x="4680" y="3062"/>
                    </a:lnTo>
                    <a:moveTo>
                      <a:pt x="4734" y="3062"/>
                    </a:moveTo>
                    <a:lnTo>
                      <a:pt x="4734" y="3062"/>
                    </a:lnTo>
                    <a:lnTo>
                      <a:pt x="4747" y="3062"/>
                    </a:lnTo>
                    <a:moveTo>
                      <a:pt x="4800" y="3062"/>
                    </a:moveTo>
                    <a:lnTo>
                      <a:pt x="4800" y="3062"/>
                    </a:lnTo>
                    <a:lnTo>
                      <a:pt x="4814" y="3062"/>
                    </a:lnTo>
                    <a:moveTo>
                      <a:pt x="4867" y="3062"/>
                    </a:moveTo>
                    <a:lnTo>
                      <a:pt x="4867" y="3062"/>
                    </a:lnTo>
                    <a:lnTo>
                      <a:pt x="4880" y="3062"/>
                    </a:lnTo>
                    <a:moveTo>
                      <a:pt x="4934" y="3062"/>
                    </a:moveTo>
                    <a:lnTo>
                      <a:pt x="4934" y="3062"/>
                    </a:lnTo>
                    <a:lnTo>
                      <a:pt x="4947" y="3062"/>
                    </a:lnTo>
                    <a:moveTo>
                      <a:pt x="5000" y="3062"/>
                    </a:moveTo>
                    <a:lnTo>
                      <a:pt x="5000" y="3062"/>
                    </a:lnTo>
                    <a:lnTo>
                      <a:pt x="5014" y="3062"/>
                    </a:lnTo>
                    <a:moveTo>
                      <a:pt x="5067" y="3062"/>
                    </a:moveTo>
                    <a:lnTo>
                      <a:pt x="5067" y="3062"/>
                    </a:lnTo>
                    <a:lnTo>
                      <a:pt x="5080" y="3062"/>
                    </a:lnTo>
                    <a:moveTo>
                      <a:pt x="5134" y="3062"/>
                    </a:moveTo>
                    <a:lnTo>
                      <a:pt x="5134" y="3062"/>
                    </a:lnTo>
                    <a:lnTo>
                      <a:pt x="5147" y="3062"/>
                    </a:lnTo>
                    <a:moveTo>
                      <a:pt x="5200" y="3062"/>
                    </a:moveTo>
                    <a:lnTo>
                      <a:pt x="5200" y="3062"/>
                    </a:lnTo>
                    <a:lnTo>
                      <a:pt x="5214" y="3062"/>
                    </a:lnTo>
                    <a:moveTo>
                      <a:pt x="5267" y="3062"/>
                    </a:moveTo>
                    <a:lnTo>
                      <a:pt x="5267" y="3062"/>
                    </a:lnTo>
                    <a:lnTo>
                      <a:pt x="5280" y="3062"/>
                    </a:lnTo>
                    <a:moveTo>
                      <a:pt x="5334" y="3062"/>
                    </a:moveTo>
                    <a:lnTo>
                      <a:pt x="5334" y="3062"/>
                    </a:lnTo>
                    <a:lnTo>
                      <a:pt x="5347" y="3062"/>
                    </a:lnTo>
                    <a:moveTo>
                      <a:pt x="5400" y="3062"/>
                    </a:moveTo>
                    <a:lnTo>
                      <a:pt x="5400" y="3062"/>
                    </a:lnTo>
                    <a:lnTo>
                      <a:pt x="5414" y="3062"/>
                    </a:lnTo>
                    <a:moveTo>
                      <a:pt x="5467" y="3062"/>
                    </a:moveTo>
                    <a:lnTo>
                      <a:pt x="5467" y="3062"/>
                    </a:lnTo>
                    <a:lnTo>
                      <a:pt x="5480" y="3062"/>
                    </a:lnTo>
                    <a:moveTo>
                      <a:pt x="5534" y="3062"/>
                    </a:moveTo>
                    <a:lnTo>
                      <a:pt x="5534" y="3062"/>
                    </a:lnTo>
                    <a:lnTo>
                      <a:pt x="5547" y="3062"/>
                    </a:lnTo>
                    <a:moveTo>
                      <a:pt x="5600" y="3062"/>
                    </a:moveTo>
                    <a:lnTo>
                      <a:pt x="5600" y="3062"/>
                    </a:lnTo>
                    <a:lnTo>
                      <a:pt x="5614" y="3062"/>
                    </a:lnTo>
                    <a:moveTo>
                      <a:pt x="5667" y="3062"/>
                    </a:moveTo>
                    <a:lnTo>
                      <a:pt x="5667" y="3062"/>
                    </a:lnTo>
                    <a:lnTo>
                      <a:pt x="5680" y="3062"/>
                    </a:lnTo>
                    <a:moveTo>
                      <a:pt x="5734" y="3062"/>
                    </a:moveTo>
                    <a:lnTo>
                      <a:pt x="5734" y="3062"/>
                    </a:lnTo>
                    <a:lnTo>
                      <a:pt x="5747" y="3062"/>
                    </a:lnTo>
                    <a:moveTo>
                      <a:pt x="5800" y="3062"/>
                    </a:moveTo>
                    <a:lnTo>
                      <a:pt x="5800" y="3062"/>
                    </a:lnTo>
                    <a:lnTo>
                      <a:pt x="5814" y="3062"/>
                    </a:lnTo>
                    <a:moveTo>
                      <a:pt x="5867" y="3062"/>
                    </a:moveTo>
                    <a:lnTo>
                      <a:pt x="5867" y="3062"/>
                    </a:lnTo>
                    <a:lnTo>
                      <a:pt x="5880" y="3062"/>
                    </a:lnTo>
                    <a:moveTo>
                      <a:pt x="5934" y="3062"/>
                    </a:moveTo>
                    <a:lnTo>
                      <a:pt x="5934" y="3062"/>
                    </a:lnTo>
                    <a:lnTo>
                      <a:pt x="5947" y="3062"/>
                    </a:lnTo>
                    <a:moveTo>
                      <a:pt x="6000" y="3062"/>
                    </a:moveTo>
                    <a:lnTo>
                      <a:pt x="6000" y="3062"/>
                    </a:lnTo>
                    <a:lnTo>
                      <a:pt x="6014" y="3062"/>
                    </a:lnTo>
                    <a:moveTo>
                      <a:pt x="6067" y="3062"/>
                    </a:moveTo>
                    <a:lnTo>
                      <a:pt x="6067" y="3062"/>
                    </a:lnTo>
                    <a:lnTo>
                      <a:pt x="6080" y="3062"/>
                    </a:lnTo>
                    <a:moveTo>
                      <a:pt x="6134" y="3062"/>
                    </a:moveTo>
                    <a:lnTo>
                      <a:pt x="6134" y="3062"/>
                    </a:lnTo>
                    <a:lnTo>
                      <a:pt x="6147" y="3062"/>
                    </a:lnTo>
                    <a:moveTo>
                      <a:pt x="6200" y="3062"/>
                    </a:moveTo>
                    <a:lnTo>
                      <a:pt x="6200" y="3062"/>
                    </a:lnTo>
                    <a:lnTo>
                      <a:pt x="6214" y="3062"/>
                    </a:lnTo>
                    <a:moveTo>
                      <a:pt x="6267" y="3062"/>
                    </a:moveTo>
                    <a:lnTo>
                      <a:pt x="6267" y="3062"/>
                    </a:lnTo>
                    <a:lnTo>
                      <a:pt x="6280" y="3062"/>
                    </a:lnTo>
                    <a:moveTo>
                      <a:pt x="6334" y="3062"/>
                    </a:moveTo>
                    <a:lnTo>
                      <a:pt x="6334" y="3062"/>
                    </a:lnTo>
                    <a:lnTo>
                      <a:pt x="6347" y="3062"/>
                    </a:lnTo>
                    <a:moveTo>
                      <a:pt x="6400" y="3062"/>
                    </a:moveTo>
                    <a:lnTo>
                      <a:pt x="6400" y="3062"/>
                    </a:lnTo>
                    <a:lnTo>
                      <a:pt x="6414" y="3062"/>
                    </a:lnTo>
                    <a:moveTo>
                      <a:pt x="6467" y="3062"/>
                    </a:moveTo>
                    <a:lnTo>
                      <a:pt x="6467" y="3062"/>
                    </a:lnTo>
                    <a:lnTo>
                      <a:pt x="6480" y="3062"/>
                    </a:lnTo>
                    <a:moveTo>
                      <a:pt x="6534" y="3062"/>
                    </a:moveTo>
                    <a:lnTo>
                      <a:pt x="6534" y="3062"/>
                    </a:lnTo>
                    <a:lnTo>
                      <a:pt x="6547" y="3062"/>
                    </a:lnTo>
                    <a:moveTo>
                      <a:pt x="6600" y="3062"/>
                    </a:moveTo>
                    <a:lnTo>
                      <a:pt x="6600" y="3062"/>
                    </a:lnTo>
                    <a:lnTo>
                      <a:pt x="6614" y="3062"/>
                    </a:lnTo>
                    <a:moveTo>
                      <a:pt x="6667" y="3062"/>
                    </a:moveTo>
                    <a:lnTo>
                      <a:pt x="6667" y="3062"/>
                    </a:lnTo>
                    <a:lnTo>
                      <a:pt x="6680" y="3062"/>
                    </a:lnTo>
                    <a:moveTo>
                      <a:pt x="6734" y="3062"/>
                    </a:moveTo>
                    <a:lnTo>
                      <a:pt x="6734" y="3062"/>
                    </a:lnTo>
                    <a:lnTo>
                      <a:pt x="6747" y="3062"/>
                    </a:lnTo>
                    <a:moveTo>
                      <a:pt x="6800" y="3062"/>
                    </a:moveTo>
                    <a:lnTo>
                      <a:pt x="6800" y="3062"/>
                    </a:lnTo>
                    <a:lnTo>
                      <a:pt x="6814" y="3062"/>
                    </a:lnTo>
                    <a:moveTo>
                      <a:pt x="6867" y="3062"/>
                    </a:moveTo>
                    <a:lnTo>
                      <a:pt x="6867" y="3062"/>
                    </a:lnTo>
                    <a:lnTo>
                      <a:pt x="6880" y="3062"/>
                    </a:lnTo>
                    <a:moveTo>
                      <a:pt x="6934" y="3062"/>
                    </a:moveTo>
                    <a:lnTo>
                      <a:pt x="6934" y="3062"/>
                    </a:lnTo>
                    <a:lnTo>
                      <a:pt x="6947" y="3062"/>
                    </a:lnTo>
                    <a:moveTo>
                      <a:pt x="7000" y="3062"/>
                    </a:moveTo>
                    <a:lnTo>
                      <a:pt x="7000" y="3062"/>
                    </a:lnTo>
                    <a:lnTo>
                      <a:pt x="7014" y="3062"/>
                    </a:lnTo>
                    <a:moveTo>
                      <a:pt x="7067" y="3062"/>
                    </a:moveTo>
                    <a:lnTo>
                      <a:pt x="7067" y="3062"/>
                    </a:lnTo>
                    <a:lnTo>
                      <a:pt x="7080" y="3062"/>
                    </a:lnTo>
                    <a:moveTo>
                      <a:pt x="7134" y="3062"/>
                    </a:moveTo>
                    <a:lnTo>
                      <a:pt x="7134" y="3062"/>
                    </a:lnTo>
                    <a:lnTo>
                      <a:pt x="7147" y="3062"/>
                    </a:lnTo>
                    <a:moveTo>
                      <a:pt x="7200" y="3062"/>
                    </a:moveTo>
                    <a:lnTo>
                      <a:pt x="7200" y="3062"/>
                    </a:lnTo>
                    <a:lnTo>
                      <a:pt x="7214" y="3062"/>
                    </a:lnTo>
                    <a:moveTo>
                      <a:pt x="7267" y="3062"/>
                    </a:moveTo>
                    <a:lnTo>
                      <a:pt x="7267" y="3062"/>
                    </a:lnTo>
                    <a:lnTo>
                      <a:pt x="7280" y="3062"/>
                    </a:lnTo>
                    <a:moveTo>
                      <a:pt x="7334" y="3062"/>
                    </a:moveTo>
                    <a:lnTo>
                      <a:pt x="7334" y="3062"/>
                    </a:lnTo>
                    <a:lnTo>
                      <a:pt x="7347" y="3062"/>
                    </a:lnTo>
                    <a:moveTo>
                      <a:pt x="7400" y="3062"/>
                    </a:moveTo>
                    <a:lnTo>
                      <a:pt x="7400" y="3062"/>
                    </a:lnTo>
                    <a:lnTo>
                      <a:pt x="7414" y="3062"/>
                    </a:lnTo>
                    <a:moveTo>
                      <a:pt x="7467" y="3062"/>
                    </a:moveTo>
                    <a:lnTo>
                      <a:pt x="7467" y="3062"/>
                    </a:lnTo>
                    <a:lnTo>
                      <a:pt x="7480" y="3062"/>
                    </a:lnTo>
                    <a:moveTo>
                      <a:pt x="7534" y="3062"/>
                    </a:moveTo>
                    <a:lnTo>
                      <a:pt x="7534" y="3062"/>
                    </a:lnTo>
                    <a:lnTo>
                      <a:pt x="7547" y="3062"/>
                    </a:lnTo>
                    <a:moveTo>
                      <a:pt x="7600" y="3062"/>
                    </a:moveTo>
                    <a:lnTo>
                      <a:pt x="7600" y="3062"/>
                    </a:lnTo>
                    <a:lnTo>
                      <a:pt x="7614" y="3062"/>
                    </a:lnTo>
                    <a:moveTo>
                      <a:pt x="7667" y="3062"/>
                    </a:moveTo>
                    <a:lnTo>
                      <a:pt x="7667" y="3062"/>
                    </a:lnTo>
                    <a:lnTo>
                      <a:pt x="7680" y="3062"/>
                    </a:lnTo>
                    <a:moveTo>
                      <a:pt x="7734" y="3062"/>
                    </a:moveTo>
                    <a:lnTo>
                      <a:pt x="7734" y="3062"/>
                    </a:lnTo>
                    <a:lnTo>
                      <a:pt x="7747" y="3062"/>
                    </a:lnTo>
                    <a:moveTo>
                      <a:pt x="7800" y="3062"/>
                    </a:moveTo>
                    <a:lnTo>
                      <a:pt x="7800" y="3062"/>
                    </a:lnTo>
                    <a:lnTo>
                      <a:pt x="7814" y="3062"/>
                    </a:lnTo>
                    <a:moveTo>
                      <a:pt x="7867" y="3062"/>
                    </a:moveTo>
                    <a:lnTo>
                      <a:pt x="7867" y="3062"/>
                    </a:lnTo>
                    <a:lnTo>
                      <a:pt x="7880" y="3062"/>
                    </a:lnTo>
                    <a:moveTo>
                      <a:pt x="7934" y="3062"/>
                    </a:moveTo>
                    <a:lnTo>
                      <a:pt x="7934" y="3062"/>
                    </a:lnTo>
                    <a:lnTo>
                      <a:pt x="7947" y="3062"/>
                    </a:lnTo>
                    <a:moveTo>
                      <a:pt x="8000" y="3062"/>
                    </a:moveTo>
                    <a:lnTo>
                      <a:pt x="8000" y="3062"/>
                    </a:lnTo>
                    <a:lnTo>
                      <a:pt x="8014" y="3062"/>
                    </a:lnTo>
                    <a:moveTo>
                      <a:pt x="8067" y="3062"/>
                    </a:moveTo>
                    <a:lnTo>
                      <a:pt x="8067" y="3062"/>
                    </a:lnTo>
                    <a:lnTo>
                      <a:pt x="8080" y="3062"/>
                    </a:lnTo>
                    <a:moveTo>
                      <a:pt x="8134" y="3062"/>
                    </a:moveTo>
                    <a:lnTo>
                      <a:pt x="8134" y="3062"/>
                    </a:lnTo>
                    <a:lnTo>
                      <a:pt x="8147" y="3062"/>
                    </a:lnTo>
                    <a:moveTo>
                      <a:pt x="8200" y="3062"/>
                    </a:moveTo>
                    <a:lnTo>
                      <a:pt x="8200" y="3062"/>
                    </a:lnTo>
                    <a:lnTo>
                      <a:pt x="8214" y="3062"/>
                    </a:lnTo>
                    <a:moveTo>
                      <a:pt x="8267" y="3062"/>
                    </a:moveTo>
                    <a:lnTo>
                      <a:pt x="8267" y="3062"/>
                    </a:lnTo>
                    <a:lnTo>
                      <a:pt x="8280" y="3062"/>
                    </a:lnTo>
                    <a:moveTo>
                      <a:pt x="8334" y="3062"/>
                    </a:moveTo>
                    <a:lnTo>
                      <a:pt x="8334" y="3062"/>
                    </a:lnTo>
                    <a:lnTo>
                      <a:pt x="8347" y="3062"/>
                    </a:lnTo>
                    <a:moveTo>
                      <a:pt x="8400" y="3062"/>
                    </a:moveTo>
                    <a:lnTo>
                      <a:pt x="8400" y="3062"/>
                    </a:lnTo>
                    <a:lnTo>
                      <a:pt x="8414" y="3062"/>
                    </a:lnTo>
                    <a:moveTo>
                      <a:pt x="8467" y="3062"/>
                    </a:moveTo>
                    <a:lnTo>
                      <a:pt x="8467" y="3062"/>
                    </a:lnTo>
                    <a:lnTo>
                      <a:pt x="8480" y="3062"/>
                    </a:lnTo>
                    <a:moveTo>
                      <a:pt x="8534" y="3062"/>
                    </a:moveTo>
                    <a:lnTo>
                      <a:pt x="8534" y="3062"/>
                    </a:lnTo>
                    <a:lnTo>
                      <a:pt x="8547" y="3062"/>
                    </a:lnTo>
                    <a:moveTo>
                      <a:pt x="8600" y="3062"/>
                    </a:moveTo>
                    <a:lnTo>
                      <a:pt x="8600" y="3062"/>
                    </a:lnTo>
                    <a:lnTo>
                      <a:pt x="8614" y="3062"/>
                    </a:lnTo>
                    <a:moveTo>
                      <a:pt x="8667" y="3062"/>
                    </a:moveTo>
                    <a:lnTo>
                      <a:pt x="8667" y="3062"/>
                    </a:lnTo>
                    <a:lnTo>
                      <a:pt x="8680" y="3062"/>
                    </a:lnTo>
                    <a:moveTo>
                      <a:pt x="8734" y="3062"/>
                    </a:moveTo>
                    <a:lnTo>
                      <a:pt x="8734" y="3062"/>
                    </a:lnTo>
                    <a:lnTo>
                      <a:pt x="8747" y="3062"/>
                    </a:lnTo>
                    <a:moveTo>
                      <a:pt x="8800" y="3062"/>
                    </a:moveTo>
                    <a:lnTo>
                      <a:pt x="8800" y="3062"/>
                    </a:lnTo>
                    <a:lnTo>
                      <a:pt x="8814" y="3062"/>
                    </a:lnTo>
                    <a:moveTo>
                      <a:pt x="8867" y="3062"/>
                    </a:moveTo>
                    <a:lnTo>
                      <a:pt x="8867" y="3062"/>
                    </a:lnTo>
                    <a:lnTo>
                      <a:pt x="8880" y="3062"/>
                    </a:lnTo>
                    <a:moveTo>
                      <a:pt x="8934" y="3062"/>
                    </a:moveTo>
                    <a:lnTo>
                      <a:pt x="8934" y="3062"/>
                    </a:lnTo>
                    <a:lnTo>
                      <a:pt x="8947" y="3062"/>
                    </a:lnTo>
                    <a:moveTo>
                      <a:pt x="9000" y="3062"/>
                    </a:moveTo>
                    <a:lnTo>
                      <a:pt x="9000" y="3062"/>
                    </a:lnTo>
                    <a:lnTo>
                      <a:pt x="9014" y="3062"/>
                    </a:lnTo>
                    <a:moveTo>
                      <a:pt x="9067" y="3062"/>
                    </a:moveTo>
                    <a:lnTo>
                      <a:pt x="9067" y="3062"/>
                    </a:lnTo>
                    <a:lnTo>
                      <a:pt x="9080" y="3062"/>
                    </a:lnTo>
                    <a:moveTo>
                      <a:pt x="9134" y="3062"/>
                    </a:moveTo>
                    <a:lnTo>
                      <a:pt x="9134" y="3062"/>
                    </a:lnTo>
                    <a:lnTo>
                      <a:pt x="9147" y="3062"/>
                    </a:lnTo>
                    <a:moveTo>
                      <a:pt x="0" y="2552"/>
                    </a:moveTo>
                    <a:lnTo>
                      <a:pt x="0" y="2552"/>
                    </a:lnTo>
                    <a:lnTo>
                      <a:pt x="14" y="2552"/>
                    </a:lnTo>
                    <a:moveTo>
                      <a:pt x="67" y="2552"/>
                    </a:moveTo>
                    <a:lnTo>
                      <a:pt x="67" y="2552"/>
                    </a:lnTo>
                    <a:lnTo>
                      <a:pt x="80" y="2552"/>
                    </a:lnTo>
                    <a:moveTo>
                      <a:pt x="134" y="2552"/>
                    </a:moveTo>
                    <a:lnTo>
                      <a:pt x="134" y="2552"/>
                    </a:lnTo>
                    <a:lnTo>
                      <a:pt x="147" y="2552"/>
                    </a:lnTo>
                    <a:moveTo>
                      <a:pt x="200" y="2552"/>
                    </a:moveTo>
                    <a:lnTo>
                      <a:pt x="200" y="2552"/>
                    </a:lnTo>
                    <a:lnTo>
                      <a:pt x="214" y="2552"/>
                    </a:lnTo>
                    <a:moveTo>
                      <a:pt x="267" y="2552"/>
                    </a:moveTo>
                    <a:lnTo>
                      <a:pt x="267" y="2552"/>
                    </a:lnTo>
                    <a:lnTo>
                      <a:pt x="280" y="2552"/>
                    </a:lnTo>
                    <a:moveTo>
                      <a:pt x="334" y="2552"/>
                    </a:moveTo>
                    <a:lnTo>
                      <a:pt x="334" y="2552"/>
                    </a:lnTo>
                    <a:lnTo>
                      <a:pt x="347" y="2552"/>
                    </a:lnTo>
                    <a:moveTo>
                      <a:pt x="400" y="2552"/>
                    </a:moveTo>
                    <a:lnTo>
                      <a:pt x="400" y="2552"/>
                    </a:lnTo>
                    <a:lnTo>
                      <a:pt x="414" y="2552"/>
                    </a:lnTo>
                    <a:moveTo>
                      <a:pt x="467" y="2552"/>
                    </a:moveTo>
                    <a:lnTo>
                      <a:pt x="467" y="2552"/>
                    </a:lnTo>
                    <a:lnTo>
                      <a:pt x="480" y="2552"/>
                    </a:lnTo>
                    <a:moveTo>
                      <a:pt x="534" y="2552"/>
                    </a:moveTo>
                    <a:lnTo>
                      <a:pt x="534" y="2552"/>
                    </a:lnTo>
                    <a:lnTo>
                      <a:pt x="547" y="2552"/>
                    </a:lnTo>
                    <a:moveTo>
                      <a:pt x="600" y="2552"/>
                    </a:moveTo>
                    <a:lnTo>
                      <a:pt x="600" y="2552"/>
                    </a:lnTo>
                    <a:lnTo>
                      <a:pt x="614" y="2552"/>
                    </a:lnTo>
                    <a:moveTo>
                      <a:pt x="667" y="2552"/>
                    </a:moveTo>
                    <a:lnTo>
                      <a:pt x="667" y="2552"/>
                    </a:lnTo>
                    <a:lnTo>
                      <a:pt x="680" y="2552"/>
                    </a:lnTo>
                    <a:moveTo>
                      <a:pt x="734" y="2552"/>
                    </a:moveTo>
                    <a:lnTo>
                      <a:pt x="734" y="2552"/>
                    </a:lnTo>
                    <a:lnTo>
                      <a:pt x="747" y="2552"/>
                    </a:lnTo>
                    <a:moveTo>
                      <a:pt x="800" y="2552"/>
                    </a:moveTo>
                    <a:lnTo>
                      <a:pt x="800" y="2552"/>
                    </a:lnTo>
                    <a:lnTo>
                      <a:pt x="814" y="2552"/>
                    </a:lnTo>
                    <a:moveTo>
                      <a:pt x="867" y="2552"/>
                    </a:moveTo>
                    <a:lnTo>
                      <a:pt x="867" y="2552"/>
                    </a:lnTo>
                    <a:lnTo>
                      <a:pt x="880" y="2552"/>
                    </a:lnTo>
                    <a:moveTo>
                      <a:pt x="934" y="2552"/>
                    </a:moveTo>
                    <a:lnTo>
                      <a:pt x="934" y="2552"/>
                    </a:lnTo>
                    <a:lnTo>
                      <a:pt x="947" y="2552"/>
                    </a:lnTo>
                    <a:moveTo>
                      <a:pt x="1000" y="2552"/>
                    </a:moveTo>
                    <a:lnTo>
                      <a:pt x="1000" y="2552"/>
                    </a:lnTo>
                    <a:lnTo>
                      <a:pt x="1014" y="2552"/>
                    </a:lnTo>
                    <a:moveTo>
                      <a:pt x="1067" y="2552"/>
                    </a:moveTo>
                    <a:lnTo>
                      <a:pt x="1067" y="2552"/>
                    </a:lnTo>
                    <a:lnTo>
                      <a:pt x="1080" y="2552"/>
                    </a:lnTo>
                    <a:moveTo>
                      <a:pt x="1134" y="2552"/>
                    </a:moveTo>
                    <a:lnTo>
                      <a:pt x="1134" y="2552"/>
                    </a:lnTo>
                    <a:lnTo>
                      <a:pt x="1147" y="2552"/>
                    </a:lnTo>
                    <a:moveTo>
                      <a:pt x="1200" y="2552"/>
                    </a:moveTo>
                    <a:lnTo>
                      <a:pt x="1200" y="2552"/>
                    </a:lnTo>
                    <a:lnTo>
                      <a:pt x="1214" y="2552"/>
                    </a:lnTo>
                    <a:moveTo>
                      <a:pt x="1267" y="2552"/>
                    </a:moveTo>
                    <a:lnTo>
                      <a:pt x="1267" y="2552"/>
                    </a:lnTo>
                    <a:lnTo>
                      <a:pt x="1280" y="2552"/>
                    </a:lnTo>
                    <a:moveTo>
                      <a:pt x="1334" y="2552"/>
                    </a:moveTo>
                    <a:lnTo>
                      <a:pt x="1334" y="2552"/>
                    </a:lnTo>
                    <a:lnTo>
                      <a:pt x="1347" y="2552"/>
                    </a:lnTo>
                    <a:moveTo>
                      <a:pt x="1400" y="2552"/>
                    </a:moveTo>
                    <a:lnTo>
                      <a:pt x="1400" y="2552"/>
                    </a:lnTo>
                    <a:lnTo>
                      <a:pt x="1414" y="2552"/>
                    </a:lnTo>
                    <a:moveTo>
                      <a:pt x="1467" y="2552"/>
                    </a:moveTo>
                    <a:lnTo>
                      <a:pt x="1467" y="2552"/>
                    </a:lnTo>
                    <a:lnTo>
                      <a:pt x="1480" y="2552"/>
                    </a:lnTo>
                    <a:moveTo>
                      <a:pt x="1534" y="2552"/>
                    </a:moveTo>
                    <a:lnTo>
                      <a:pt x="1534" y="2552"/>
                    </a:lnTo>
                    <a:lnTo>
                      <a:pt x="1547" y="2552"/>
                    </a:lnTo>
                    <a:moveTo>
                      <a:pt x="1600" y="2552"/>
                    </a:moveTo>
                    <a:lnTo>
                      <a:pt x="1600" y="2552"/>
                    </a:lnTo>
                    <a:lnTo>
                      <a:pt x="1614" y="2552"/>
                    </a:lnTo>
                    <a:moveTo>
                      <a:pt x="1667" y="2552"/>
                    </a:moveTo>
                    <a:lnTo>
                      <a:pt x="1667" y="2552"/>
                    </a:lnTo>
                    <a:lnTo>
                      <a:pt x="1680" y="2552"/>
                    </a:lnTo>
                    <a:moveTo>
                      <a:pt x="1734" y="2552"/>
                    </a:moveTo>
                    <a:lnTo>
                      <a:pt x="1734" y="2552"/>
                    </a:lnTo>
                    <a:lnTo>
                      <a:pt x="1747" y="2552"/>
                    </a:lnTo>
                    <a:moveTo>
                      <a:pt x="1800" y="2552"/>
                    </a:moveTo>
                    <a:lnTo>
                      <a:pt x="1800" y="2552"/>
                    </a:lnTo>
                    <a:lnTo>
                      <a:pt x="1814" y="2552"/>
                    </a:lnTo>
                    <a:moveTo>
                      <a:pt x="1867" y="2552"/>
                    </a:moveTo>
                    <a:lnTo>
                      <a:pt x="1867" y="2552"/>
                    </a:lnTo>
                    <a:lnTo>
                      <a:pt x="1880" y="2552"/>
                    </a:lnTo>
                    <a:moveTo>
                      <a:pt x="1934" y="2552"/>
                    </a:moveTo>
                    <a:lnTo>
                      <a:pt x="1934" y="2552"/>
                    </a:lnTo>
                    <a:lnTo>
                      <a:pt x="1947" y="2552"/>
                    </a:lnTo>
                    <a:moveTo>
                      <a:pt x="2000" y="2552"/>
                    </a:moveTo>
                    <a:lnTo>
                      <a:pt x="2000" y="2552"/>
                    </a:lnTo>
                    <a:lnTo>
                      <a:pt x="2014" y="2552"/>
                    </a:lnTo>
                    <a:moveTo>
                      <a:pt x="2067" y="2552"/>
                    </a:moveTo>
                    <a:lnTo>
                      <a:pt x="2067" y="2552"/>
                    </a:lnTo>
                    <a:lnTo>
                      <a:pt x="2080" y="2552"/>
                    </a:lnTo>
                    <a:moveTo>
                      <a:pt x="2134" y="2552"/>
                    </a:moveTo>
                    <a:lnTo>
                      <a:pt x="2134" y="2552"/>
                    </a:lnTo>
                    <a:lnTo>
                      <a:pt x="2147" y="2552"/>
                    </a:lnTo>
                    <a:moveTo>
                      <a:pt x="2200" y="2552"/>
                    </a:moveTo>
                    <a:lnTo>
                      <a:pt x="2200" y="2552"/>
                    </a:lnTo>
                    <a:lnTo>
                      <a:pt x="2214" y="2552"/>
                    </a:lnTo>
                    <a:moveTo>
                      <a:pt x="2267" y="2552"/>
                    </a:moveTo>
                    <a:lnTo>
                      <a:pt x="2267" y="2552"/>
                    </a:lnTo>
                    <a:lnTo>
                      <a:pt x="2280" y="2552"/>
                    </a:lnTo>
                    <a:moveTo>
                      <a:pt x="2334" y="2552"/>
                    </a:moveTo>
                    <a:lnTo>
                      <a:pt x="2334" y="2552"/>
                    </a:lnTo>
                    <a:lnTo>
                      <a:pt x="2347" y="2552"/>
                    </a:lnTo>
                    <a:moveTo>
                      <a:pt x="2400" y="2552"/>
                    </a:moveTo>
                    <a:lnTo>
                      <a:pt x="2400" y="2552"/>
                    </a:lnTo>
                    <a:lnTo>
                      <a:pt x="2414" y="2552"/>
                    </a:lnTo>
                    <a:moveTo>
                      <a:pt x="2467" y="2552"/>
                    </a:moveTo>
                    <a:lnTo>
                      <a:pt x="2467" y="2552"/>
                    </a:lnTo>
                    <a:lnTo>
                      <a:pt x="2480" y="2552"/>
                    </a:lnTo>
                    <a:moveTo>
                      <a:pt x="2534" y="2552"/>
                    </a:moveTo>
                    <a:lnTo>
                      <a:pt x="2534" y="2552"/>
                    </a:lnTo>
                    <a:lnTo>
                      <a:pt x="2547" y="2552"/>
                    </a:lnTo>
                    <a:moveTo>
                      <a:pt x="2600" y="2552"/>
                    </a:moveTo>
                    <a:lnTo>
                      <a:pt x="2600" y="2552"/>
                    </a:lnTo>
                    <a:lnTo>
                      <a:pt x="2614" y="2552"/>
                    </a:lnTo>
                    <a:moveTo>
                      <a:pt x="2667" y="2552"/>
                    </a:moveTo>
                    <a:lnTo>
                      <a:pt x="2667" y="2552"/>
                    </a:lnTo>
                    <a:lnTo>
                      <a:pt x="2680" y="2552"/>
                    </a:lnTo>
                    <a:moveTo>
                      <a:pt x="2734" y="2552"/>
                    </a:moveTo>
                    <a:lnTo>
                      <a:pt x="2734" y="2552"/>
                    </a:lnTo>
                    <a:lnTo>
                      <a:pt x="2747" y="2552"/>
                    </a:lnTo>
                    <a:moveTo>
                      <a:pt x="2800" y="2552"/>
                    </a:moveTo>
                    <a:lnTo>
                      <a:pt x="2800" y="2552"/>
                    </a:lnTo>
                    <a:lnTo>
                      <a:pt x="2814" y="2552"/>
                    </a:lnTo>
                    <a:moveTo>
                      <a:pt x="2867" y="2552"/>
                    </a:moveTo>
                    <a:lnTo>
                      <a:pt x="2867" y="2552"/>
                    </a:lnTo>
                    <a:lnTo>
                      <a:pt x="2880" y="2552"/>
                    </a:lnTo>
                    <a:moveTo>
                      <a:pt x="2934" y="2552"/>
                    </a:moveTo>
                    <a:lnTo>
                      <a:pt x="2934" y="2552"/>
                    </a:lnTo>
                    <a:lnTo>
                      <a:pt x="2947" y="2552"/>
                    </a:lnTo>
                    <a:moveTo>
                      <a:pt x="3000" y="2552"/>
                    </a:moveTo>
                    <a:lnTo>
                      <a:pt x="3000" y="2552"/>
                    </a:lnTo>
                    <a:lnTo>
                      <a:pt x="3014" y="2552"/>
                    </a:lnTo>
                    <a:moveTo>
                      <a:pt x="3067" y="2552"/>
                    </a:moveTo>
                    <a:lnTo>
                      <a:pt x="3067" y="2552"/>
                    </a:lnTo>
                    <a:lnTo>
                      <a:pt x="3080" y="2552"/>
                    </a:lnTo>
                    <a:moveTo>
                      <a:pt x="3134" y="2552"/>
                    </a:moveTo>
                    <a:lnTo>
                      <a:pt x="3134" y="2552"/>
                    </a:lnTo>
                    <a:lnTo>
                      <a:pt x="3147" y="2552"/>
                    </a:lnTo>
                    <a:moveTo>
                      <a:pt x="3200" y="2552"/>
                    </a:moveTo>
                    <a:lnTo>
                      <a:pt x="3200" y="2552"/>
                    </a:lnTo>
                    <a:lnTo>
                      <a:pt x="3214" y="2552"/>
                    </a:lnTo>
                    <a:moveTo>
                      <a:pt x="3267" y="2552"/>
                    </a:moveTo>
                    <a:lnTo>
                      <a:pt x="3267" y="2552"/>
                    </a:lnTo>
                    <a:lnTo>
                      <a:pt x="3280" y="2552"/>
                    </a:lnTo>
                    <a:moveTo>
                      <a:pt x="3334" y="2552"/>
                    </a:moveTo>
                    <a:lnTo>
                      <a:pt x="3334" y="2552"/>
                    </a:lnTo>
                    <a:lnTo>
                      <a:pt x="3347" y="2552"/>
                    </a:lnTo>
                    <a:moveTo>
                      <a:pt x="3400" y="2552"/>
                    </a:moveTo>
                    <a:lnTo>
                      <a:pt x="3400" y="2552"/>
                    </a:lnTo>
                    <a:lnTo>
                      <a:pt x="3414" y="2552"/>
                    </a:lnTo>
                    <a:moveTo>
                      <a:pt x="3467" y="2552"/>
                    </a:moveTo>
                    <a:lnTo>
                      <a:pt x="3467" y="2552"/>
                    </a:lnTo>
                    <a:lnTo>
                      <a:pt x="3480" y="2552"/>
                    </a:lnTo>
                    <a:moveTo>
                      <a:pt x="3534" y="2552"/>
                    </a:moveTo>
                    <a:lnTo>
                      <a:pt x="3534" y="2552"/>
                    </a:lnTo>
                    <a:lnTo>
                      <a:pt x="3547" y="2552"/>
                    </a:lnTo>
                    <a:moveTo>
                      <a:pt x="3600" y="2552"/>
                    </a:moveTo>
                    <a:lnTo>
                      <a:pt x="3600" y="2552"/>
                    </a:lnTo>
                    <a:lnTo>
                      <a:pt x="3614" y="2552"/>
                    </a:lnTo>
                    <a:moveTo>
                      <a:pt x="3667" y="2552"/>
                    </a:moveTo>
                    <a:lnTo>
                      <a:pt x="3667" y="2552"/>
                    </a:lnTo>
                    <a:lnTo>
                      <a:pt x="3680" y="2552"/>
                    </a:lnTo>
                    <a:moveTo>
                      <a:pt x="3734" y="2552"/>
                    </a:moveTo>
                    <a:lnTo>
                      <a:pt x="3734" y="2552"/>
                    </a:lnTo>
                    <a:lnTo>
                      <a:pt x="3747" y="2552"/>
                    </a:lnTo>
                    <a:moveTo>
                      <a:pt x="3800" y="2552"/>
                    </a:moveTo>
                    <a:lnTo>
                      <a:pt x="3800" y="2552"/>
                    </a:lnTo>
                    <a:lnTo>
                      <a:pt x="3814" y="2552"/>
                    </a:lnTo>
                    <a:moveTo>
                      <a:pt x="3867" y="2552"/>
                    </a:moveTo>
                    <a:lnTo>
                      <a:pt x="3867" y="2552"/>
                    </a:lnTo>
                    <a:lnTo>
                      <a:pt x="3880" y="2552"/>
                    </a:lnTo>
                    <a:moveTo>
                      <a:pt x="3934" y="2552"/>
                    </a:moveTo>
                    <a:lnTo>
                      <a:pt x="3934" y="2552"/>
                    </a:lnTo>
                    <a:lnTo>
                      <a:pt x="3947" y="2552"/>
                    </a:lnTo>
                    <a:moveTo>
                      <a:pt x="4000" y="2552"/>
                    </a:moveTo>
                    <a:lnTo>
                      <a:pt x="4000" y="2552"/>
                    </a:lnTo>
                    <a:lnTo>
                      <a:pt x="4014" y="2552"/>
                    </a:lnTo>
                    <a:moveTo>
                      <a:pt x="4067" y="2552"/>
                    </a:moveTo>
                    <a:lnTo>
                      <a:pt x="4067" y="2552"/>
                    </a:lnTo>
                    <a:lnTo>
                      <a:pt x="4080" y="2552"/>
                    </a:lnTo>
                    <a:moveTo>
                      <a:pt x="4134" y="2552"/>
                    </a:moveTo>
                    <a:lnTo>
                      <a:pt x="4134" y="2552"/>
                    </a:lnTo>
                    <a:lnTo>
                      <a:pt x="4147" y="2552"/>
                    </a:lnTo>
                    <a:moveTo>
                      <a:pt x="4200" y="2552"/>
                    </a:moveTo>
                    <a:lnTo>
                      <a:pt x="4200" y="2552"/>
                    </a:lnTo>
                    <a:lnTo>
                      <a:pt x="4214" y="2552"/>
                    </a:lnTo>
                    <a:moveTo>
                      <a:pt x="4267" y="2552"/>
                    </a:moveTo>
                    <a:lnTo>
                      <a:pt x="4267" y="2552"/>
                    </a:lnTo>
                    <a:lnTo>
                      <a:pt x="4280" y="2552"/>
                    </a:lnTo>
                    <a:moveTo>
                      <a:pt x="4334" y="2552"/>
                    </a:moveTo>
                    <a:lnTo>
                      <a:pt x="4334" y="2552"/>
                    </a:lnTo>
                    <a:lnTo>
                      <a:pt x="4347" y="2552"/>
                    </a:lnTo>
                    <a:moveTo>
                      <a:pt x="4400" y="2552"/>
                    </a:moveTo>
                    <a:lnTo>
                      <a:pt x="4400" y="2552"/>
                    </a:lnTo>
                    <a:lnTo>
                      <a:pt x="4414" y="2552"/>
                    </a:lnTo>
                    <a:moveTo>
                      <a:pt x="4467" y="2552"/>
                    </a:moveTo>
                    <a:lnTo>
                      <a:pt x="4467" y="2552"/>
                    </a:lnTo>
                    <a:lnTo>
                      <a:pt x="4480" y="2552"/>
                    </a:lnTo>
                    <a:moveTo>
                      <a:pt x="4534" y="2552"/>
                    </a:moveTo>
                    <a:lnTo>
                      <a:pt x="4534" y="2552"/>
                    </a:lnTo>
                    <a:lnTo>
                      <a:pt x="4547" y="2552"/>
                    </a:lnTo>
                    <a:moveTo>
                      <a:pt x="4600" y="2552"/>
                    </a:moveTo>
                    <a:lnTo>
                      <a:pt x="4600" y="2552"/>
                    </a:lnTo>
                    <a:lnTo>
                      <a:pt x="4614" y="2552"/>
                    </a:lnTo>
                    <a:moveTo>
                      <a:pt x="4667" y="2552"/>
                    </a:moveTo>
                    <a:lnTo>
                      <a:pt x="4667" y="2552"/>
                    </a:lnTo>
                    <a:lnTo>
                      <a:pt x="4680" y="2552"/>
                    </a:lnTo>
                    <a:moveTo>
                      <a:pt x="4734" y="2552"/>
                    </a:moveTo>
                    <a:lnTo>
                      <a:pt x="4734" y="2552"/>
                    </a:lnTo>
                    <a:lnTo>
                      <a:pt x="4747" y="2552"/>
                    </a:lnTo>
                    <a:moveTo>
                      <a:pt x="4800" y="2552"/>
                    </a:moveTo>
                    <a:lnTo>
                      <a:pt x="4800" y="2552"/>
                    </a:lnTo>
                    <a:lnTo>
                      <a:pt x="4814" y="2552"/>
                    </a:lnTo>
                    <a:moveTo>
                      <a:pt x="4867" y="2552"/>
                    </a:moveTo>
                    <a:lnTo>
                      <a:pt x="4867" y="2552"/>
                    </a:lnTo>
                    <a:lnTo>
                      <a:pt x="4880" y="2552"/>
                    </a:lnTo>
                    <a:moveTo>
                      <a:pt x="4934" y="2552"/>
                    </a:moveTo>
                    <a:lnTo>
                      <a:pt x="4934" y="2552"/>
                    </a:lnTo>
                    <a:lnTo>
                      <a:pt x="4947" y="2552"/>
                    </a:lnTo>
                    <a:moveTo>
                      <a:pt x="5000" y="2552"/>
                    </a:moveTo>
                    <a:lnTo>
                      <a:pt x="5000" y="2552"/>
                    </a:lnTo>
                    <a:lnTo>
                      <a:pt x="5014" y="2552"/>
                    </a:lnTo>
                    <a:moveTo>
                      <a:pt x="5067" y="2552"/>
                    </a:moveTo>
                    <a:lnTo>
                      <a:pt x="5067" y="2552"/>
                    </a:lnTo>
                    <a:lnTo>
                      <a:pt x="5080" y="2552"/>
                    </a:lnTo>
                    <a:moveTo>
                      <a:pt x="5134" y="2552"/>
                    </a:moveTo>
                    <a:lnTo>
                      <a:pt x="5134" y="2552"/>
                    </a:lnTo>
                    <a:lnTo>
                      <a:pt x="5147" y="2552"/>
                    </a:lnTo>
                    <a:moveTo>
                      <a:pt x="5200" y="2552"/>
                    </a:moveTo>
                    <a:lnTo>
                      <a:pt x="5200" y="2552"/>
                    </a:lnTo>
                    <a:lnTo>
                      <a:pt x="5214" y="2552"/>
                    </a:lnTo>
                    <a:moveTo>
                      <a:pt x="5267" y="2552"/>
                    </a:moveTo>
                    <a:lnTo>
                      <a:pt x="5267" y="2552"/>
                    </a:lnTo>
                    <a:lnTo>
                      <a:pt x="5280" y="2552"/>
                    </a:lnTo>
                    <a:moveTo>
                      <a:pt x="5334" y="2552"/>
                    </a:moveTo>
                    <a:lnTo>
                      <a:pt x="5334" y="2552"/>
                    </a:lnTo>
                    <a:lnTo>
                      <a:pt x="5347" y="2552"/>
                    </a:lnTo>
                    <a:moveTo>
                      <a:pt x="5400" y="2552"/>
                    </a:moveTo>
                    <a:lnTo>
                      <a:pt x="5400" y="2552"/>
                    </a:lnTo>
                    <a:lnTo>
                      <a:pt x="5414" y="2552"/>
                    </a:lnTo>
                    <a:moveTo>
                      <a:pt x="5467" y="2552"/>
                    </a:moveTo>
                    <a:lnTo>
                      <a:pt x="5467" y="2552"/>
                    </a:lnTo>
                    <a:lnTo>
                      <a:pt x="5480" y="2552"/>
                    </a:lnTo>
                    <a:moveTo>
                      <a:pt x="5534" y="2552"/>
                    </a:moveTo>
                    <a:lnTo>
                      <a:pt x="5534" y="2552"/>
                    </a:lnTo>
                    <a:lnTo>
                      <a:pt x="5547" y="2552"/>
                    </a:lnTo>
                    <a:moveTo>
                      <a:pt x="5600" y="2552"/>
                    </a:moveTo>
                    <a:lnTo>
                      <a:pt x="5600" y="2552"/>
                    </a:lnTo>
                    <a:lnTo>
                      <a:pt x="5614" y="2552"/>
                    </a:lnTo>
                    <a:moveTo>
                      <a:pt x="5667" y="2552"/>
                    </a:moveTo>
                    <a:lnTo>
                      <a:pt x="5667" y="2552"/>
                    </a:lnTo>
                    <a:lnTo>
                      <a:pt x="5680" y="2552"/>
                    </a:lnTo>
                    <a:moveTo>
                      <a:pt x="5734" y="2552"/>
                    </a:moveTo>
                    <a:lnTo>
                      <a:pt x="5734" y="2552"/>
                    </a:lnTo>
                    <a:lnTo>
                      <a:pt x="5747" y="2552"/>
                    </a:lnTo>
                    <a:moveTo>
                      <a:pt x="5800" y="2552"/>
                    </a:moveTo>
                    <a:lnTo>
                      <a:pt x="5800" y="2552"/>
                    </a:lnTo>
                    <a:lnTo>
                      <a:pt x="5814" y="2552"/>
                    </a:lnTo>
                    <a:moveTo>
                      <a:pt x="5867" y="2552"/>
                    </a:moveTo>
                    <a:lnTo>
                      <a:pt x="5867" y="2552"/>
                    </a:lnTo>
                    <a:lnTo>
                      <a:pt x="5880" y="2552"/>
                    </a:lnTo>
                    <a:moveTo>
                      <a:pt x="5934" y="2552"/>
                    </a:moveTo>
                    <a:lnTo>
                      <a:pt x="5934" y="2552"/>
                    </a:lnTo>
                    <a:lnTo>
                      <a:pt x="5947" y="2552"/>
                    </a:lnTo>
                    <a:moveTo>
                      <a:pt x="6000" y="2552"/>
                    </a:moveTo>
                    <a:lnTo>
                      <a:pt x="6000" y="2552"/>
                    </a:lnTo>
                    <a:lnTo>
                      <a:pt x="6014" y="2552"/>
                    </a:lnTo>
                    <a:moveTo>
                      <a:pt x="6067" y="2552"/>
                    </a:moveTo>
                    <a:lnTo>
                      <a:pt x="6067" y="2552"/>
                    </a:lnTo>
                    <a:lnTo>
                      <a:pt x="6080" y="2552"/>
                    </a:lnTo>
                    <a:moveTo>
                      <a:pt x="6134" y="2552"/>
                    </a:moveTo>
                    <a:lnTo>
                      <a:pt x="6134" y="2552"/>
                    </a:lnTo>
                    <a:lnTo>
                      <a:pt x="6147" y="2552"/>
                    </a:lnTo>
                    <a:moveTo>
                      <a:pt x="6200" y="2552"/>
                    </a:moveTo>
                    <a:lnTo>
                      <a:pt x="6200" y="2552"/>
                    </a:lnTo>
                    <a:lnTo>
                      <a:pt x="6214" y="2552"/>
                    </a:lnTo>
                    <a:moveTo>
                      <a:pt x="6267" y="2552"/>
                    </a:moveTo>
                    <a:lnTo>
                      <a:pt x="6267" y="2552"/>
                    </a:lnTo>
                    <a:lnTo>
                      <a:pt x="6280" y="2552"/>
                    </a:lnTo>
                    <a:moveTo>
                      <a:pt x="6334" y="2552"/>
                    </a:moveTo>
                    <a:lnTo>
                      <a:pt x="6334" y="2552"/>
                    </a:lnTo>
                    <a:lnTo>
                      <a:pt x="6347" y="2552"/>
                    </a:lnTo>
                    <a:moveTo>
                      <a:pt x="6400" y="2552"/>
                    </a:moveTo>
                    <a:lnTo>
                      <a:pt x="6400" y="2552"/>
                    </a:lnTo>
                    <a:lnTo>
                      <a:pt x="6414" y="2552"/>
                    </a:lnTo>
                    <a:moveTo>
                      <a:pt x="6467" y="2552"/>
                    </a:moveTo>
                    <a:lnTo>
                      <a:pt x="6467" y="2552"/>
                    </a:lnTo>
                    <a:lnTo>
                      <a:pt x="6480" y="2552"/>
                    </a:lnTo>
                    <a:moveTo>
                      <a:pt x="6534" y="2552"/>
                    </a:moveTo>
                    <a:lnTo>
                      <a:pt x="6534" y="2552"/>
                    </a:lnTo>
                    <a:lnTo>
                      <a:pt x="6547" y="2552"/>
                    </a:lnTo>
                    <a:moveTo>
                      <a:pt x="6600" y="2552"/>
                    </a:moveTo>
                    <a:lnTo>
                      <a:pt x="6600" y="2552"/>
                    </a:lnTo>
                    <a:lnTo>
                      <a:pt x="6614" y="2552"/>
                    </a:lnTo>
                    <a:moveTo>
                      <a:pt x="6667" y="2552"/>
                    </a:moveTo>
                    <a:lnTo>
                      <a:pt x="6667" y="2552"/>
                    </a:lnTo>
                    <a:lnTo>
                      <a:pt x="6680" y="2552"/>
                    </a:lnTo>
                    <a:moveTo>
                      <a:pt x="6734" y="2552"/>
                    </a:moveTo>
                    <a:lnTo>
                      <a:pt x="6734" y="2552"/>
                    </a:lnTo>
                    <a:lnTo>
                      <a:pt x="6747" y="2552"/>
                    </a:lnTo>
                    <a:moveTo>
                      <a:pt x="6800" y="2552"/>
                    </a:moveTo>
                    <a:lnTo>
                      <a:pt x="6800" y="2552"/>
                    </a:lnTo>
                    <a:lnTo>
                      <a:pt x="6814" y="2552"/>
                    </a:lnTo>
                    <a:moveTo>
                      <a:pt x="6867" y="2552"/>
                    </a:moveTo>
                    <a:lnTo>
                      <a:pt x="6867" y="2552"/>
                    </a:lnTo>
                    <a:lnTo>
                      <a:pt x="6880" y="2552"/>
                    </a:lnTo>
                    <a:moveTo>
                      <a:pt x="6934" y="2552"/>
                    </a:moveTo>
                    <a:lnTo>
                      <a:pt x="6934" y="2552"/>
                    </a:lnTo>
                    <a:lnTo>
                      <a:pt x="6947" y="2552"/>
                    </a:lnTo>
                    <a:moveTo>
                      <a:pt x="7000" y="2552"/>
                    </a:moveTo>
                    <a:lnTo>
                      <a:pt x="7000" y="2552"/>
                    </a:lnTo>
                    <a:lnTo>
                      <a:pt x="7014" y="2552"/>
                    </a:lnTo>
                    <a:moveTo>
                      <a:pt x="7067" y="2552"/>
                    </a:moveTo>
                    <a:lnTo>
                      <a:pt x="7067" y="2552"/>
                    </a:lnTo>
                    <a:lnTo>
                      <a:pt x="7080" y="2552"/>
                    </a:lnTo>
                    <a:moveTo>
                      <a:pt x="7134" y="2552"/>
                    </a:moveTo>
                    <a:lnTo>
                      <a:pt x="7134" y="2552"/>
                    </a:lnTo>
                    <a:lnTo>
                      <a:pt x="7147" y="2552"/>
                    </a:lnTo>
                    <a:moveTo>
                      <a:pt x="7200" y="2552"/>
                    </a:moveTo>
                    <a:lnTo>
                      <a:pt x="7200" y="2552"/>
                    </a:lnTo>
                    <a:lnTo>
                      <a:pt x="7214" y="2552"/>
                    </a:lnTo>
                    <a:moveTo>
                      <a:pt x="7267" y="2552"/>
                    </a:moveTo>
                    <a:lnTo>
                      <a:pt x="7267" y="2552"/>
                    </a:lnTo>
                    <a:lnTo>
                      <a:pt x="7280" y="2552"/>
                    </a:lnTo>
                    <a:moveTo>
                      <a:pt x="7334" y="2552"/>
                    </a:moveTo>
                    <a:lnTo>
                      <a:pt x="7334" y="2552"/>
                    </a:lnTo>
                    <a:lnTo>
                      <a:pt x="7347" y="2552"/>
                    </a:lnTo>
                    <a:moveTo>
                      <a:pt x="7400" y="2552"/>
                    </a:moveTo>
                    <a:lnTo>
                      <a:pt x="7400" y="2552"/>
                    </a:lnTo>
                    <a:lnTo>
                      <a:pt x="7414" y="2552"/>
                    </a:lnTo>
                    <a:moveTo>
                      <a:pt x="7467" y="2552"/>
                    </a:moveTo>
                    <a:lnTo>
                      <a:pt x="7467" y="2552"/>
                    </a:lnTo>
                    <a:lnTo>
                      <a:pt x="7480" y="2552"/>
                    </a:lnTo>
                    <a:moveTo>
                      <a:pt x="7534" y="2552"/>
                    </a:moveTo>
                    <a:lnTo>
                      <a:pt x="7534" y="2552"/>
                    </a:lnTo>
                    <a:lnTo>
                      <a:pt x="7547" y="2552"/>
                    </a:lnTo>
                    <a:moveTo>
                      <a:pt x="7600" y="2552"/>
                    </a:moveTo>
                    <a:lnTo>
                      <a:pt x="7600" y="2552"/>
                    </a:lnTo>
                    <a:lnTo>
                      <a:pt x="7614" y="2552"/>
                    </a:lnTo>
                    <a:moveTo>
                      <a:pt x="7667" y="2552"/>
                    </a:moveTo>
                    <a:lnTo>
                      <a:pt x="7667" y="2552"/>
                    </a:lnTo>
                    <a:lnTo>
                      <a:pt x="7680" y="2552"/>
                    </a:lnTo>
                    <a:moveTo>
                      <a:pt x="7734" y="2552"/>
                    </a:moveTo>
                    <a:lnTo>
                      <a:pt x="7734" y="2552"/>
                    </a:lnTo>
                    <a:lnTo>
                      <a:pt x="7747" y="2552"/>
                    </a:lnTo>
                    <a:moveTo>
                      <a:pt x="7800" y="2552"/>
                    </a:moveTo>
                    <a:lnTo>
                      <a:pt x="7800" y="2552"/>
                    </a:lnTo>
                    <a:lnTo>
                      <a:pt x="7814" y="2552"/>
                    </a:lnTo>
                    <a:moveTo>
                      <a:pt x="7867" y="2552"/>
                    </a:moveTo>
                    <a:lnTo>
                      <a:pt x="7867" y="2552"/>
                    </a:lnTo>
                    <a:lnTo>
                      <a:pt x="7880" y="2552"/>
                    </a:lnTo>
                    <a:moveTo>
                      <a:pt x="7934" y="2552"/>
                    </a:moveTo>
                    <a:lnTo>
                      <a:pt x="7934" y="2552"/>
                    </a:lnTo>
                    <a:lnTo>
                      <a:pt x="7947" y="2552"/>
                    </a:lnTo>
                    <a:moveTo>
                      <a:pt x="8000" y="2552"/>
                    </a:moveTo>
                    <a:lnTo>
                      <a:pt x="8000" y="2552"/>
                    </a:lnTo>
                    <a:lnTo>
                      <a:pt x="8014" y="2552"/>
                    </a:lnTo>
                    <a:moveTo>
                      <a:pt x="8067" y="2552"/>
                    </a:moveTo>
                    <a:lnTo>
                      <a:pt x="8067" y="2552"/>
                    </a:lnTo>
                    <a:lnTo>
                      <a:pt x="8080" y="2552"/>
                    </a:lnTo>
                    <a:moveTo>
                      <a:pt x="8134" y="2552"/>
                    </a:moveTo>
                    <a:lnTo>
                      <a:pt x="8134" y="2552"/>
                    </a:lnTo>
                    <a:lnTo>
                      <a:pt x="8147" y="2552"/>
                    </a:lnTo>
                    <a:moveTo>
                      <a:pt x="8200" y="2552"/>
                    </a:moveTo>
                    <a:lnTo>
                      <a:pt x="8200" y="2552"/>
                    </a:lnTo>
                    <a:lnTo>
                      <a:pt x="8214" y="2552"/>
                    </a:lnTo>
                    <a:moveTo>
                      <a:pt x="8267" y="2552"/>
                    </a:moveTo>
                    <a:lnTo>
                      <a:pt x="8267" y="2552"/>
                    </a:lnTo>
                    <a:lnTo>
                      <a:pt x="8280" y="2552"/>
                    </a:lnTo>
                    <a:moveTo>
                      <a:pt x="8334" y="2552"/>
                    </a:moveTo>
                    <a:lnTo>
                      <a:pt x="8334" y="2552"/>
                    </a:lnTo>
                    <a:lnTo>
                      <a:pt x="8347" y="2552"/>
                    </a:lnTo>
                    <a:moveTo>
                      <a:pt x="8400" y="2552"/>
                    </a:moveTo>
                    <a:lnTo>
                      <a:pt x="8400" y="2552"/>
                    </a:lnTo>
                    <a:lnTo>
                      <a:pt x="8414" y="2552"/>
                    </a:lnTo>
                    <a:moveTo>
                      <a:pt x="8467" y="2552"/>
                    </a:moveTo>
                    <a:lnTo>
                      <a:pt x="8467" y="2552"/>
                    </a:lnTo>
                    <a:lnTo>
                      <a:pt x="8480" y="2552"/>
                    </a:lnTo>
                    <a:moveTo>
                      <a:pt x="8534" y="2552"/>
                    </a:moveTo>
                    <a:lnTo>
                      <a:pt x="8534" y="2552"/>
                    </a:lnTo>
                    <a:lnTo>
                      <a:pt x="8547" y="2552"/>
                    </a:lnTo>
                    <a:moveTo>
                      <a:pt x="8600" y="2552"/>
                    </a:moveTo>
                    <a:lnTo>
                      <a:pt x="8600" y="2552"/>
                    </a:lnTo>
                    <a:lnTo>
                      <a:pt x="8614" y="2552"/>
                    </a:lnTo>
                    <a:moveTo>
                      <a:pt x="8667" y="2552"/>
                    </a:moveTo>
                    <a:lnTo>
                      <a:pt x="8667" y="2552"/>
                    </a:lnTo>
                    <a:lnTo>
                      <a:pt x="8680" y="2552"/>
                    </a:lnTo>
                    <a:moveTo>
                      <a:pt x="8734" y="2552"/>
                    </a:moveTo>
                    <a:lnTo>
                      <a:pt x="8734" y="2552"/>
                    </a:lnTo>
                    <a:lnTo>
                      <a:pt x="8747" y="2552"/>
                    </a:lnTo>
                    <a:moveTo>
                      <a:pt x="8800" y="2552"/>
                    </a:moveTo>
                    <a:lnTo>
                      <a:pt x="8800" y="2552"/>
                    </a:lnTo>
                    <a:lnTo>
                      <a:pt x="8814" y="2552"/>
                    </a:lnTo>
                    <a:moveTo>
                      <a:pt x="8867" y="2552"/>
                    </a:moveTo>
                    <a:lnTo>
                      <a:pt x="8867" y="2552"/>
                    </a:lnTo>
                    <a:lnTo>
                      <a:pt x="8880" y="2552"/>
                    </a:lnTo>
                    <a:moveTo>
                      <a:pt x="8934" y="2552"/>
                    </a:moveTo>
                    <a:lnTo>
                      <a:pt x="8934" y="2552"/>
                    </a:lnTo>
                    <a:lnTo>
                      <a:pt x="8947" y="2552"/>
                    </a:lnTo>
                    <a:moveTo>
                      <a:pt x="9000" y="2552"/>
                    </a:moveTo>
                    <a:lnTo>
                      <a:pt x="9000" y="2552"/>
                    </a:lnTo>
                    <a:lnTo>
                      <a:pt x="9014" y="2552"/>
                    </a:lnTo>
                    <a:moveTo>
                      <a:pt x="9067" y="2552"/>
                    </a:moveTo>
                    <a:lnTo>
                      <a:pt x="9067" y="2552"/>
                    </a:lnTo>
                    <a:lnTo>
                      <a:pt x="9080" y="2552"/>
                    </a:lnTo>
                    <a:moveTo>
                      <a:pt x="9134" y="2552"/>
                    </a:moveTo>
                    <a:lnTo>
                      <a:pt x="9134" y="2552"/>
                    </a:lnTo>
                    <a:lnTo>
                      <a:pt x="9147" y="2552"/>
                    </a:lnTo>
                    <a:moveTo>
                      <a:pt x="0" y="2041"/>
                    </a:moveTo>
                    <a:lnTo>
                      <a:pt x="0" y="2041"/>
                    </a:lnTo>
                    <a:lnTo>
                      <a:pt x="14" y="2041"/>
                    </a:lnTo>
                    <a:moveTo>
                      <a:pt x="67" y="2041"/>
                    </a:moveTo>
                    <a:lnTo>
                      <a:pt x="67" y="2041"/>
                    </a:lnTo>
                    <a:lnTo>
                      <a:pt x="80" y="2041"/>
                    </a:lnTo>
                    <a:moveTo>
                      <a:pt x="134" y="2041"/>
                    </a:moveTo>
                    <a:lnTo>
                      <a:pt x="134" y="2041"/>
                    </a:lnTo>
                    <a:lnTo>
                      <a:pt x="147" y="2041"/>
                    </a:lnTo>
                    <a:moveTo>
                      <a:pt x="200" y="2041"/>
                    </a:moveTo>
                    <a:lnTo>
                      <a:pt x="200" y="2041"/>
                    </a:lnTo>
                    <a:lnTo>
                      <a:pt x="214" y="2041"/>
                    </a:lnTo>
                    <a:moveTo>
                      <a:pt x="267" y="2041"/>
                    </a:moveTo>
                    <a:lnTo>
                      <a:pt x="267" y="2041"/>
                    </a:lnTo>
                    <a:lnTo>
                      <a:pt x="280" y="2041"/>
                    </a:lnTo>
                    <a:moveTo>
                      <a:pt x="334" y="2041"/>
                    </a:moveTo>
                    <a:lnTo>
                      <a:pt x="334" y="2041"/>
                    </a:lnTo>
                    <a:lnTo>
                      <a:pt x="347" y="2041"/>
                    </a:lnTo>
                    <a:moveTo>
                      <a:pt x="400" y="2041"/>
                    </a:moveTo>
                    <a:lnTo>
                      <a:pt x="400" y="2041"/>
                    </a:lnTo>
                    <a:lnTo>
                      <a:pt x="414" y="2041"/>
                    </a:lnTo>
                    <a:moveTo>
                      <a:pt x="467" y="2041"/>
                    </a:moveTo>
                    <a:lnTo>
                      <a:pt x="467" y="2041"/>
                    </a:lnTo>
                    <a:lnTo>
                      <a:pt x="480" y="2041"/>
                    </a:lnTo>
                    <a:moveTo>
                      <a:pt x="534" y="2041"/>
                    </a:moveTo>
                    <a:lnTo>
                      <a:pt x="534" y="2041"/>
                    </a:lnTo>
                    <a:lnTo>
                      <a:pt x="547" y="2041"/>
                    </a:lnTo>
                    <a:moveTo>
                      <a:pt x="600" y="2041"/>
                    </a:moveTo>
                    <a:lnTo>
                      <a:pt x="600" y="2041"/>
                    </a:lnTo>
                    <a:lnTo>
                      <a:pt x="614" y="2041"/>
                    </a:lnTo>
                    <a:moveTo>
                      <a:pt x="667" y="2041"/>
                    </a:moveTo>
                    <a:lnTo>
                      <a:pt x="667" y="2041"/>
                    </a:lnTo>
                    <a:lnTo>
                      <a:pt x="680" y="2041"/>
                    </a:lnTo>
                    <a:moveTo>
                      <a:pt x="734" y="2041"/>
                    </a:moveTo>
                    <a:lnTo>
                      <a:pt x="734" y="2041"/>
                    </a:lnTo>
                    <a:lnTo>
                      <a:pt x="747" y="2041"/>
                    </a:lnTo>
                    <a:moveTo>
                      <a:pt x="800" y="2041"/>
                    </a:moveTo>
                    <a:lnTo>
                      <a:pt x="800" y="2041"/>
                    </a:lnTo>
                    <a:lnTo>
                      <a:pt x="814" y="2041"/>
                    </a:lnTo>
                    <a:moveTo>
                      <a:pt x="867" y="2041"/>
                    </a:moveTo>
                    <a:lnTo>
                      <a:pt x="867" y="2041"/>
                    </a:lnTo>
                    <a:lnTo>
                      <a:pt x="880" y="2041"/>
                    </a:lnTo>
                    <a:moveTo>
                      <a:pt x="934" y="2041"/>
                    </a:moveTo>
                    <a:lnTo>
                      <a:pt x="934" y="2041"/>
                    </a:lnTo>
                    <a:lnTo>
                      <a:pt x="947" y="2041"/>
                    </a:lnTo>
                    <a:moveTo>
                      <a:pt x="1000" y="2041"/>
                    </a:moveTo>
                    <a:lnTo>
                      <a:pt x="1000" y="2041"/>
                    </a:lnTo>
                    <a:lnTo>
                      <a:pt x="1014" y="2041"/>
                    </a:lnTo>
                    <a:moveTo>
                      <a:pt x="1067" y="2041"/>
                    </a:moveTo>
                    <a:lnTo>
                      <a:pt x="1067" y="2041"/>
                    </a:lnTo>
                    <a:lnTo>
                      <a:pt x="1080" y="2041"/>
                    </a:lnTo>
                    <a:moveTo>
                      <a:pt x="1134" y="2041"/>
                    </a:moveTo>
                    <a:lnTo>
                      <a:pt x="1134" y="2041"/>
                    </a:lnTo>
                    <a:lnTo>
                      <a:pt x="1147" y="2041"/>
                    </a:lnTo>
                    <a:moveTo>
                      <a:pt x="1200" y="2041"/>
                    </a:moveTo>
                    <a:lnTo>
                      <a:pt x="1200" y="2041"/>
                    </a:lnTo>
                    <a:lnTo>
                      <a:pt x="1214" y="2041"/>
                    </a:lnTo>
                    <a:moveTo>
                      <a:pt x="1267" y="2041"/>
                    </a:moveTo>
                    <a:lnTo>
                      <a:pt x="1267" y="2041"/>
                    </a:lnTo>
                    <a:lnTo>
                      <a:pt x="1280" y="2041"/>
                    </a:lnTo>
                    <a:moveTo>
                      <a:pt x="1334" y="2041"/>
                    </a:moveTo>
                    <a:lnTo>
                      <a:pt x="1334" y="2041"/>
                    </a:lnTo>
                    <a:lnTo>
                      <a:pt x="1347" y="2041"/>
                    </a:lnTo>
                    <a:moveTo>
                      <a:pt x="1400" y="2041"/>
                    </a:moveTo>
                    <a:lnTo>
                      <a:pt x="1400" y="2041"/>
                    </a:lnTo>
                    <a:lnTo>
                      <a:pt x="1414" y="2041"/>
                    </a:lnTo>
                    <a:moveTo>
                      <a:pt x="1467" y="2041"/>
                    </a:moveTo>
                    <a:lnTo>
                      <a:pt x="1467" y="2041"/>
                    </a:lnTo>
                    <a:lnTo>
                      <a:pt x="1480" y="2041"/>
                    </a:lnTo>
                    <a:moveTo>
                      <a:pt x="1534" y="2041"/>
                    </a:moveTo>
                    <a:lnTo>
                      <a:pt x="1534" y="2041"/>
                    </a:lnTo>
                    <a:lnTo>
                      <a:pt x="1547" y="2041"/>
                    </a:lnTo>
                    <a:moveTo>
                      <a:pt x="1600" y="2041"/>
                    </a:moveTo>
                    <a:lnTo>
                      <a:pt x="1600" y="2041"/>
                    </a:lnTo>
                    <a:lnTo>
                      <a:pt x="1614" y="2041"/>
                    </a:lnTo>
                    <a:moveTo>
                      <a:pt x="1667" y="2041"/>
                    </a:moveTo>
                    <a:lnTo>
                      <a:pt x="1667" y="2041"/>
                    </a:lnTo>
                    <a:lnTo>
                      <a:pt x="1680" y="2041"/>
                    </a:lnTo>
                    <a:moveTo>
                      <a:pt x="1734" y="2041"/>
                    </a:moveTo>
                    <a:lnTo>
                      <a:pt x="1734" y="2041"/>
                    </a:lnTo>
                    <a:lnTo>
                      <a:pt x="1747" y="2041"/>
                    </a:lnTo>
                    <a:moveTo>
                      <a:pt x="1800" y="2041"/>
                    </a:moveTo>
                    <a:lnTo>
                      <a:pt x="1800" y="2041"/>
                    </a:lnTo>
                    <a:lnTo>
                      <a:pt x="1814" y="2041"/>
                    </a:lnTo>
                    <a:moveTo>
                      <a:pt x="1867" y="2041"/>
                    </a:moveTo>
                    <a:lnTo>
                      <a:pt x="1867" y="2041"/>
                    </a:lnTo>
                    <a:lnTo>
                      <a:pt x="1880" y="2041"/>
                    </a:lnTo>
                    <a:moveTo>
                      <a:pt x="1934" y="2041"/>
                    </a:moveTo>
                    <a:lnTo>
                      <a:pt x="1934" y="2041"/>
                    </a:lnTo>
                    <a:lnTo>
                      <a:pt x="1947" y="2041"/>
                    </a:lnTo>
                    <a:moveTo>
                      <a:pt x="2000" y="2041"/>
                    </a:moveTo>
                    <a:lnTo>
                      <a:pt x="2000" y="2041"/>
                    </a:lnTo>
                    <a:lnTo>
                      <a:pt x="2014" y="2041"/>
                    </a:lnTo>
                    <a:moveTo>
                      <a:pt x="2067" y="2041"/>
                    </a:moveTo>
                    <a:lnTo>
                      <a:pt x="2067" y="2041"/>
                    </a:lnTo>
                    <a:lnTo>
                      <a:pt x="2080" y="2041"/>
                    </a:lnTo>
                    <a:moveTo>
                      <a:pt x="2134" y="2041"/>
                    </a:moveTo>
                    <a:lnTo>
                      <a:pt x="2134" y="2041"/>
                    </a:lnTo>
                    <a:lnTo>
                      <a:pt x="2147" y="2041"/>
                    </a:lnTo>
                    <a:moveTo>
                      <a:pt x="2200" y="2041"/>
                    </a:moveTo>
                    <a:lnTo>
                      <a:pt x="2200" y="2041"/>
                    </a:lnTo>
                    <a:lnTo>
                      <a:pt x="2214" y="2041"/>
                    </a:lnTo>
                    <a:moveTo>
                      <a:pt x="2267" y="2041"/>
                    </a:moveTo>
                    <a:lnTo>
                      <a:pt x="2267" y="2041"/>
                    </a:lnTo>
                    <a:lnTo>
                      <a:pt x="2280" y="2041"/>
                    </a:lnTo>
                    <a:moveTo>
                      <a:pt x="2334" y="2041"/>
                    </a:moveTo>
                    <a:lnTo>
                      <a:pt x="2334" y="2041"/>
                    </a:lnTo>
                    <a:lnTo>
                      <a:pt x="2347" y="2041"/>
                    </a:lnTo>
                    <a:moveTo>
                      <a:pt x="2400" y="2041"/>
                    </a:moveTo>
                    <a:lnTo>
                      <a:pt x="2400" y="2041"/>
                    </a:lnTo>
                    <a:lnTo>
                      <a:pt x="2414" y="2041"/>
                    </a:lnTo>
                    <a:moveTo>
                      <a:pt x="2467" y="2041"/>
                    </a:moveTo>
                    <a:lnTo>
                      <a:pt x="2467" y="2041"/>
                    </a:lnTo>
                    <a:lnTo>
                      <a:pt x="2480" y="2041"/>
                    </a:lnTo>
                    <a:moveTo>
                      <a:pt x="2534" y="2041"/>
                    </a:moveTo>
                    <a:lnTo>
                      <a:pt x="2534" y="2041"/>
                    </a:lnTo>
                    <a:lnTo>
                      <a:pt x="2547" y="2041"/>
                    </a:lnTo>
                    <a:moveTo>
                      <a:pt x="2600" y="2041"/>
                    </a:moveTo>
                    <a:lnTo>
                      <a:pt x="2600" y="2041"/>
                    </a:lnTo>
                    <a:lnTo>
                      <a:pt x="2614" y="2041"/>
                    </a:lnTo>
                    <a:moveTo>
                      <a:pt x="2667" y="2041"/>
                    </a:moveTo>
                    <a:lnTo>
                      <a:pt x="2667" y="2041"/>
                    </a:lnTo>
                    <a:lnTo>
                      <a:pt x="2680" y="2041"/>
                    </a:lnTo>
                    <a:moveTo>
                      <a:pt x="2734" y="2041"/>
                    </a:moveTo>
                    <a:lnTo>
                      <a:pt x="2734" y="2041"/>
                    </a:lnTo>
                    <a:lnTo>
                      <a:pt x="2747" y="2041"/>
                    </a:lnTo>
                    <a:moveTo>
                      <a:pt x="2800" y="2041"/>
                    </a:moveTo>
                    <a:lnTo>
                      <a:pt x="2800" y="2041"/>
                    </a:lnTo>
                    <a:lnTo>
                      <a:pt x="2814" y="2041"/>
                    </a:lnTo>
                    <a:moveTo>
                      <a:pt x="2867" y="2041"/>
                    </a:moveTo>
                    <a:lnTo>
                      <a:pt x="2867" y="2041"/>
                    </a:lnTo>
                    <a:lnTo>
                      <a:pt x="2880" y="2041"/>
                    </a:lnTo>
                    <a:moveTo>
                      <a:pt x="2934" y="2041"/>
                    </a:moveTo>
                    <a:lnTo>
                      <a:pt x="2934" y="2041"/>
                    </a:lnTo>
                    <a:lnTo>
                      <a:pt x="2947" y="2041"/>
                    </a:lnTo>
                    <a:moveTo>
                      <a:pt x="3000" y="2041"/>
                    </a:moveTo>
                    <a:lnTo>
                      <a:pt x="3000" y="2041"/>
                    </a:lnTo>
                    <a:lnTo>
                      <a:pt x="3014" y="2041"/>
                    </a:lnTo>
                    <a:moveTo>
                      <a:pt x="3067" y="2041"/>
                    </a:moveTo>
                    <a:lnTo>
                      <a:pt x="3067" y="2041"/>
                    </a:lnTo>
                    <a:lnTo>
                      <a:pt x="3080" y="2041"/>
                    </a:lnTo>
                    <a:moveTo>
                      <a:pt x="3134" y="2041"/>
                    </a:moveTo>
                    <a:lnTo>
                      <a:pt x="3134" y="2041"/>
                    </a:lnTo>
                    <a:lnTo>
                      <a:pt x="3147" y="2041"/>
                    </a:lnTo>
                    <a:moveTo>
                      <a:pt x="3200" y="2041"/>
                    </a:moveTo>
                    <a:lnTo>
                      <a:pt x="3200" y="2041"/>
                    </a:lnTo>
                    <a:lnTo>
                      <a:pt x="3214" y="2041"/>
                    </a:lnTo>
                    <a:moveTo>
                      <a:pt x="3267" y="2041"/>
                    </a:moveTo>
                    <a:lnTo>
                      <a:pt x="3267" y="2041"/>
                    </a:lnTo>
                    <a:lnTo>
                      <a:pt x="3280" y="2041"/>
                    </a:lnTo>
                    <a:moveTo>
                      <a:pt x="3334" y="2041"/>
                    </a:moveTo>
                    <a:lnTo>
                      <a:pt x="3334" y="2041"/>
                    </a:lnTo>
                    <a:lnTo>
                      <a:pt x="3347" y="2041"/>
                    </a:lnTo>
                    <a:moveTo>
                      <a:pt x="3400" y="2041"/>
                    </a:moveTo>
                    <a:lnTo>
                      <a:pt x="3400" y="2041"/>
                    </a:lnTo>
                    <a:lnTo>
                      <a:pt x="3414" y="2041"/>
                    </a:lnTo>
                    <a:moveTo>
                      <a:pt x="3467" y="2041"/>
                    </a:moveTo>
                    <a:lnTo>
                      <a:pt x="3467" y="2041"/>
                    </a:lnTo>
                    <a:lnTo>
                      <a:pt x="3480" y="2041"/>
                    </a:lnTo>
                    <a:moveTo>
                      <a:pt x="3534" y="2041"/>
                    </a:moveTo>
                    <a:lnTo>
                      <a:pt x="3534" y="2041"/>
                    </a:lnTo>
                    <a:lnTo>
                      <a:pt x="3547" y="2041"/>
                    </a:lnTo>
                    <a:moveTo>
                      <a:pt x="3600" y="2041"/>
                    </a:moveTo>
                    <a:lnTo>
                      <a:pt x="3600" y="2041"/>
                    </a:lnTo>
                    <a:lnTo>
                      <a:pt x="3614" y="2041"/>
                    </a:lnTo>
                    <a:moveTo>
                      <a:pt x="3667" y="2041"/>
                    </a:moveTo>
                    <a:lnTo>
                      <a:pt x="3667" y="2041"/>
                    </a:lnTo>
                    <a:lnTo>
                      <a:pt x="3680" y="2041"/>
                    </a:lnTo>
                    <a:moveTo>
                      <a:pt x="3734" y="2041"/>
                    </a:moveTo>
                    <a:lnTo>
                      <a:pt x="3734" y="2041"/>
                    </a:lnTo>
                    <a:lnTo>
                      <a:pt x="3747" y="2041"/>
                    </a:lnTo>
                    <a:moveTo>
                      <a:pt x="3800" y="2041"/>
                    </a:moveTo>
                    <a:lnTo>
                      <a:pt x="3800" y="2041"/>
                    </a:lnTo>
                    <a:lnTo>
                      <a:pt x="3814" y="2041"/>
                    </a:lnTo>
                    <a:moveTo>
                      <a:pt x="3867" y="2041"/>
                    </a:moveTo>
                    <a:lnTo>
                      <a:pt x="3867" y="2041"/>
                    </a:lnTo>
                    <a:lnTo>
                      <a:pt x="3880" y="2041"/>
                    </a:lnTo>
                    <a:moveTo>
                      <a:pt x="3934" y="2041"/>
                    </a:moveTo>
                    <a:lnTo>
                      <a:pt x="3934" y="2041"/>
                    </a:lnTo>
                    <a:lnTo>
                      <a:pt x="3947" y="2041"/>
                    </a:lnTo>
                    <a:moveTo>
                      <a:pt x="4000" y="2041"/>
                    </a:moveTo>
                    <a:lnTo>
                      <a:pt x="4000" y="2041"/>
                    </a:lnTo>
                    <a:lnTo>
                      <a:pt x="4014" y="2041"/>
                    </a:lnTo>
                    <a:moveTo>
                      <a:pt x="4067" y="2041"/>
                    </a:moveTo>
                    <a:lnTo>
                      <a:pt x="4067" y="2041"/>
                    </a:lnTo>
                    <a:lnTo>
                      <a:pt x="4080" y="2041"/>
                    </a:lnTo>
                    <a:moveTo>
                      <a:pt x="4134" y="2041"/>
                    </a:moveTo>
                    <a:lnTo>
                      <a:pt x="4134" y="2041"/>
                    </a:lnTo>
                    <a:lnTo>
                      <a:pt x="4147" y="2041"/>
                    </a:lnTo>
                    <a:moveTo>
                      <a:pt x="4200" y="2041"/>
                    </a:moveTo>
                    <a:lnTo>
                      <a:pt x="4200" y="2041"/>
                    </a:lnTo>
                    <a:lnTo>
                      <a:pt x="4214" y="2041"/>
                    </a:lnTo>
                    <a:moveTo>
                      <a:pt x="4267" y="2041"/>
                    </a:moveTo>
                    <a:lnTo>
                      <a:pt x="4267" y="2041"/>
                    </a:lnTo>
                    <a:lnTo>
                      <a:pt x="4280" y="2041"/>
                    </a:lnTo>
                    <a:moveTo>
                      <a:pt x="4334" y="2041"/>
                    </a:moveTo>
                    <a:lnTo>
                      <a:pt x="4334" y="2041"/>
                    </a:lnTo>
                    <a:lnTo>
                      <a:pt x="4347" y="2041"/>
                    </a:lnTo>
                    <a:moveTo>
                      <a:pt x="4400" y="2041"/>
                    </a:moveTo>
                    <a:lnTo>
                      <a:pt x="4400" y="2041"/>
                    </a:lnTo>
                    <a:lnTo>
                      <a:pt x="4414" y="2041"/>
                    </a:lnTo>
                    <a:moveTo>
                      <a:pt x="4467" y="2041"/>
                    </a:moveTo>
                    <a:lnTo>
                      <a:pt x="4467" y="2041"/>
                    </a:lnTo>
                    <a:lnTo>
                      <a:pt x="4480" y="2041"/>
                    </a:lnTo>
                    <a:moveTo>
                      <a:pt x="4534" y="2041"/>
                    </a:moveTo>
                    <a:lnTo>
                      <a:pt x="4534" y="2041"/>
                    </a:lnTo>
                    <a:lnTo>
                      <a:pt x="4547" y="2041"/>
                    </a:lnTo>
                    <a:moveTo>
                      <a:pt x="4600" y="2041"/>
                    </a:moveTo>
                    <a:lnTo>
                      <a:pt x="4600" y="2041"/>
                    </a:lnTo>
                    <a:lnTo>
                      <a:pt x="4614" y="2041"/>
                    </a:lnTo>
                    <a:moveTo>
                      <a:pt x="4667" y="2041"/>
                    </a:moveTo>
                    <a:lnTo>
                      <a:pt x="4667" y="2041"/>
                    </a:lnTo>
                    <a:lnTo>
                      <a:pt x="4680" y="2041"/>
                    </a:lnTo>
                    <a:moveTo>
                      <a:pt x="4734" y="2041"/>
                    </a:moveTo>
                    <a:lnTo>
                      <a:pt x="4734" y="2041"/>
                    </a:lnTo>
                    <a:lnTo>
                      <a:pt x="4747" y="2041"/>
                    </a:lnTo>
                    <a:moveTo>
                      <a:pt x="4800" y="2041"/>
                    </a:moveTo>
                    <a:lnTo>
                      <a:pt x="4800" y="2041"/>
                    </a:lnTo>
                    <a:lnTo>
                      <a:pt x="4814" y="2041"/>
                    </a:lnTo>
                    <a:moveTo>
                      <a:pt x="4867" y="2041"/>
                    </a:moveTo>
                    <a:lnTo>
                      <a:pt x="4867" y="2041"/>
                    </a:lnTo>
                    <a:lnTo>
                      <a:pt x="4880" y="2041"/>
                    </a:lnTo>
                    <a:moveTo>
                      <a:pt x="4934" y="2041"/>
                    </a:moveTo>
                    <a:lnTo>
                      <a:pt x="4934" y="2041"/>
                    </a:lnTo>
                    <a:lnTo>
                      <a:pt x="4947" y="2041"/>
                    </a:lnTo>
                    <a:moveTo>
                      <a:pt x="5000" y="2041"/>
                    </a:moveTo>
                    <a:lnTo>
                      <a:pt x="5000" y="2041"/>
                    </a:lnTo>
                    <a:lnTo>
                      <a:pt x="5014" y="2041"/>
                    </a:lnTo>
                    <a:moveTo>
                      <a:pt x="5067" y="2041"/>
                    </a:moveTo>
                    <a:lnTo>
                      <a:pt x="5067" y="2041"/>
                    </a:lnTo>
                    <a:lnTo>
                      <a:pt x="5080" y="2041"/>
                    </a:lnTo>
                    <a:moveTo>
                      <a:pt x="5134" y="2041"/>
                    </a:moveTo>
                    <a:lnTo>
                      <a:pt x="5134" y="2041"/>
                    </a:lnTo>
                    <a:lnTo>
                      <a:pt x="5147" y="2041"/>
                    </a:lnTo>
                    <a:moveTo>
                      <a:pt x="5200" y="2041"/>
                    </a:moveTo>
                    <a:lnTo>
                      <a:pt x="5200" y="2041"/>
                    </a:lnTo>
                    <a:lnTo>
                      <a:pt x="5214" y="2041"/>
                    </a:lnTo>
                    <a:moveTo>
                      <a:pt x="5267" y="2041"/>
                    </a:moveTo>
                    <a:lnTo>
                      <a:pt x="5267" y="2041"/>
                    </a:lnTo>
                    <a:lnTo>
                      <a:pt x="5280" y="2041"/>
                    </a:lnTo>
                    <a:moveTo>
                      <a:pt x="5334" y="2041"/>
                    </a:moveTo>
                    <a:lnTo>
                      <a:pt x="5334" y="2041"/>
                    </a:lnTo>
                    <a:lnTo>
                      <a:pt x="5347" y="2041"/>
                    </a:lnTo>
                    <a:moveTo>
                      <a:pt x="5400" y="2041"/>
                    </a:moveTo>
                    <a:lnTo>
                      <a:pt x="5400" y="2041"/>
                    </a:lnTo>
                    <a:lnTo>
                      <a:pt x="5414" y="2041"/>
                    </a:lnTo>
                    <a:moveTo>
                      <a:pt x="5467" y="2041"/>
                    </a:moveTo>
                    <a:lnTo>
                      <a:pt x="5467" y="2041"/>
                    </a:lnTo>
                    <a:lnTo>
                      <a:pt x="5480" y="2041"/>
                    </a:lnTo>
                    <a:moveTo>
                      <a:pt x="5534" y="2041"/>
                    </a:moveTo>
                    <a:lnTo>
                      <a:pt x="5534" y="2041"/>
                    </a:lnTo>
                    <a:lnTo>
                      <a:pt x="5547" y="2041"/>
                    </a:lnTo>
                    <a:moveTo>
                      <a:pt x="5600" y="2041"/>
                    </a:moveTo>
                    <a:lnTo>
                      <a:pt x="5600" y="2041"/>
                    </a:lnTo>
                    <a:lnTo>
                      <a:pt x="5614" y="2041"/>
                    </a:lnTo>
                    <a:moveTo>
                      <a:pt x="5667" y="2041"/>
                    </a:moveTo>
                    <a:lnTo>
                      <a:pt x="5667" y="2041"/>
                    </a:lnTo>
                    <a:lnTo>
                      <a:pt x="5680" y="2041"/>
                    </a:lnTo>
                    <a:moveTo>
                      <a:pt x="5734" y="2041"/>
                    </a:moveTo>
                    <a:lnTo>
                      <a:pt x="5734" y="2041"/>
                    </a:lnTo>
                    <a:lnTo>
                      <a:pt x="5747" y="2041"/>
                    </a:lnTo>
                    <a:moveTo>
                      <a:pt x="5800" y="2041"/>
                    </a:moveTo>
                    <a:lnTo>
                      <a:pt x="5800" y="2041"/>
                    </a:lnTo>
                    <a:lnTo>
                      <a:pt x="5814" y="2041"/>
                    </a:lnTo>
                    <a:moveTo>
                      <a:pt x="5867" y="2041"/>
                    </a:moveTo>
                    <a:lnTo>
                      <a:pt x="5867" y="2041"/>
                    </a:lnTo>
                    <a:lnTo>
                      <a:pt x="5880" y="2041"/>
                    </a:lnTo>
                    <a:moveTo>
                      <a:pt x="5934" y="2041"/>
                    </a:moveTo>
                    <a:lnTo>
                      <a:pt x="5934" y="2041"/>
                    </a:lnTo>
                    <a:lnTo>
                      <a:pt x="5947" y="2041"/>
                    </a:lnTo>
                    <a:moveTo>
                      <a:pt x="6000" y="2041"/>
                    </a:moveTo>
                    <a:lnTo>
                      <a:pt x="6000" y="2041"/>
                    </a:lnTo>
                    <a:lnTo>
                      <a:pt x="6014" y="2041"/>
                    </a:lnTo>
                    <a:moveTo>
                      <a:pt x="6067" y="2041"/>
                    </a:moveTo>
                    <a:lnTo>
                      <a:pt x="6067" y="2041"/>
                    </a:lnTo>
                    <a:lnTo>
                      <a:pt x="6080" y="2041"/>
                    </a:lnTo>
                    <a:moveTo>
                      <a:pt x="6134" y="2041"/>
                    </a:moveTo>
                    <a:lnTo>
                      <a:pt x="6134" y="2041"/>
                    </a:lnTo>
                    <a:lnTo>
                      <a:pt x="6147" y="2041"/>
                    </a:lnTo>
                    <a:moveTo>
                      <a:pt x="6200" y="2041"/>
                    </a:moveTo>
                    <a:lnTo>
                      <a:pt x="6200" y="2041"/>
                    </a:lnTo>
                    <a:lnTo>
                      <a:pt x="6214" y="2041"/>
                    </a:lnTo>
                    <a:moveTo>
                      <a:pt x="6267" y="2041"/>
                    </a:moveTo>
                    <a:lnTo>
                      <a:pt x="6267" y="2041"/>
                    </a:lnTo>
                    <a:lnTo>
                      <a:pt x="6280" y="2041"/>
                    </a:lnTo>
                    <a:moveTo>
                      <a:pt x="6334" y="2041"/>
                    </a:moveTo>
                    <a:lnTo>
                      <a:pt x="6334" y="2041"/>
                    </a:lnTo>
                    <a:lnTo>
                      <a:pt x="6347" y="2041"/>
                    </a:lnTo>
                    <a:moveTo>
                      <a:pt x="6400" y="2041"/>
                    </a:moveTo>
                    <a:lnTo>
                      <a:pt x="6400" y="2041"/>
                    </a:lnTo>
                    <a:lnTo>
                      <a:pt x="6414" y="2041"/>
                    </a:lnTo>
                    <a:moveTo>
                      <a:pt x="6467" y="2041"/>
                    </a:moveTo>
                    <a:lnTo>
                      <a:pt x="6467" y="2041"/>
                    </a:lnTo>
                    <a:lnTo>
                      <a:pt x="6480" y="2041"/>
                    </a:lnTo>
                    <a:moveTo>
                      <a:pt x="6534" y="2041"/>
                    </a:moveTo>
                    <a:lnTo>
                      <a:pt x="6534" y="2041"/>
                    </a:lnTo>
                    <a:lnTo>
                      <a:pt x="6547" y="2041"/>
                    </a:lnTo>
                    <a:moveTo>
                      <a:pt x="6600" y="2041"/>
                    </a:moveTo>
                    <a:lnTo>
                      <a:pt x="6600" y="2041"/>
                    </a:lnTo>
                    <a:lnTo>
                      <a:pt x="6614" y="2041"/>
                    </a:lnTo>
                    <a:moveTo>
                      <a:pt x="6667" y="2041"/>
                    </a:moveTo>
                    <a:lnTo>
                      <a:pt x="6667" y="2041"/>
                    </a:lnTo>
                    <a:lnTo>
                      <a:pt x="6680" y="2041"/>
                    </a:lnTo>
                    <a:moveTo>
                      <a:pt x="6734" y="2041"/>
                    </a:moveTo>
                    <a:lnTo>
                      <a:pt x="6734" y="2041"/>
                    </a:lnTo>
                    <a:lnTo>
                      <a:pt x="6747" y="2041"/>
                    </a:lnTo>
                    <a:moveTo>
                      <a:pt x="6800" y="2041"/>
                    </a:moveTo>
                    <a:lnTo>
                      <a:pt x="6800" y="2041"/>
                    </a:lnTo>
                    <a:lnTo>
                      <a:pt x="6814" y="2041"/>
                    </a:lnTo>
                    <a:moveTo>
                      <a:pt x="6867" y="2041"/>
                    </a:moveTo>
                    <a:lnTo>
                      <a:pt x="6867" y="2041"/>
                    </a:lnTo>
                    <a:lnTo>
                      <a:pt x="6880" y="2041"/>
                    </a:lnTo>
                    <a:moveTo>
                      <a:pt x="6934" y="2041"/>
                    </a:moveTo>
                    <a:lnTo>
                      <a:pt x="6934" y="2041"/>
                    </a:lnTo>
                    <a:lnTo>
                      <a:pt x="6947" y="2041"/>
                    </a:lnTo>
                    <a:moveTo>
                      <a:pt x="7000" y="2041"/>
                    </a:moveTo>
                    <a:lnTo>
                      <a:pt x="7000" y="2041"/>
                    </a:lnTo>
                    <a:lnTo>
                      <a:pt x="7014" y="2041"/>
                    </a:lnTo>
                    <a:moveTo>
                      <a:pt x="7067" y="2041"/>
                    </a:moveTo>
                    <a:lnTo>
                      <a:pt x="7067" y="2041"/>
                    </a:lnTo>
                    <a:lnTo>
                      <a:pt x="7080" y="2041"/>
                    </a:lnTo>
                    <a:moveTo>
                      <a:pt x="7134" y="2041"/>
                    </a:moveTo>
                    <a:lnTo>
                      <a:pt x="7134" y="2041"/>
                    </a:lnTo>
                    <a:lnTo>
                      <a:pt x="7147" y="2041"/>
                    </a:lnTo>
                    <a:moveTo>
                      <a:pt x="7200" y="2041"/>
                    </a:moveTo>
                    <a:lnTo>
                      <a:pt x="7200" y="2041"/>
                    </a:lnTo>
                    <a:lnTo>
                      <a:pt x="7214" y="2041"/>
                    </a:lnTo>
                    <a:moveTo>
                      <a:pt x="7267" y="2041"/>
                    </a:moveTo>
                    <a:lnTo>
                      <a:pt x="7267" y="2041"/>
                    </a:lnTo>
                    <a:lnTo>
                      <a:pt x="7280" y="2041"/>
                    </a:lnTo>
                    <a:moveTo>
                      <a:pt x="7334" y="2041"/>
                    </a:moveTo>
                    <a:lnTo>
                      <a:pt x="7334" y="2041"/>
                    </a:lnTo>
                    <a:lnTo>
                      <a:pt x="7347" y="2041"/>
                    </a:lnTo>
                    <a:moveTo>
                      <a:pt x="7400" y="2041"/>
                    </a:moveTo>
                    <a:lnTo>
                      <a:pt x="7400" y="2041"/>
                    </a:lnTo>
                    <a:lnTo>
                      <a:pt x="7414" y="2041"/>
                    </a:lnTo>
                    <a:moveTo>
                      <a:pt x="7467" y="2041"/>
                    </a:moveTo>
                    <a:lnTo>
                      <a:pt x="7467" y="2041"/>
                    </a:lnTo>
                    <a:lnTo>
                      <a:pt x="7480" y="2041"/>
                    </a:lnTo>
                    <a:moveTo>
                      <a:pt x="7534" y="2041"/>
                    </a:moveTo>
                    <a:lnTo>
                      <a:pt x="7534" y="2041"/>
                    </a:lnTo>
                    <a:lnTo>
                      <a:pt x="7547" y="2041"/>
                    </a:lnTo>
                    <a:moveTo>
                      <a:pt x="7600" y="2041"/>
                    </a:moveTo>
                    <a:lnTo>
                      <a:pt x="7600" y="2041"/>
                    </a:lnTo>
                    <a:lnTo>
                      <a:pt x="7614" y="2041"/>
                    </a:lnTo>
                    <a:moveTo>
                      <a:pt x="7667" y="2041"/>
                    </a:moveTo>
                    <a:lnTo>
                      <a:pt x="7667" y="2041"/>
                    </a:lnTo>
                    <a:lnTo>
                      <a:pt x="7680" y="2041"/>
                    </a:lnTo>
                    <a:moveTo>
                      <a:pt x="7734" y="2041"/>
                    </a:moveTo>
                    <a:lnTo>
                      <a:pt x="7734" y="2041"/>
                    </a:lnTo>
                    <a:lnTo>
                      <a:pt x="7747" y="2041"/>
                    </a:lnTo>
                    <a:moveTo>
                      <a:pt x="7800" y="2041"/>
                    </a:moveTo>
                    <a:lnTo>
                      <a:pt x="7800" y="2041"/>
                    </a:lnTo>
                    <a:lnTo>
                      <a:pt x="7814" y="2041"/>
                    </a:lnTo>
                    <a:moveTo>
                      <a:pt x="7867" y="2041"/>
                    </a:moveTo>
                    <a:lnTo>
                      <a:pt x="7867" y="2041"/>
                    </a:lnTo>
                    <a:lnTo>
                      <a:pt x="7880" y="2041"/>
                    </a:lnTo>
                    <a:moveTo>
                      <a:pt x="7934" y="2041"/>
                    </a:moveTo>
                    <a:lnTo>
                      <a:pt x="7934" y="2041"/>
                    </a:lnTo>
                    <a:lnTo>
                      <a:pt x="7947" y="2041"/>
                    </a:lnTo>
                    <a:moveTo>
                      <a:pt x="8000" y="2041"/>
                    </a:moveTo>
                    <a:lnTo>
                      <a:pt x="8000" y="2041"/>
                    </a:lnTo>
                    <a:lnTo>
                      <a:pt x="8014" y="2041"/>
                    </a:lnTo>
                    <a:moveTo>
                      <a:pt x="8067" y="2041"/>
                    </a:moveTo>
                    <a:lnTo>
                      <a:pt x="8067" y="2041"/>
                    </a:lnTo>
                    <a:lnTo>
                      <a:pt x="8080" y="2041"/>
                    </a:lnTo>
                    <a:moveTo>
                      <a:pt x="8134" y="2041"/>
                    </a:moveTo>
                    <a:lnTo>
                      <a:pt x="8134" y="2041"/>
                    </a:lnTo>
                    <a:lnTo>
                      <a:pt x="8147" y="2041"/>
                    </a:lnTo>
                    <a:moveTo>
                      <a:pt x="8200" y="2041"/>
                    </a:moveTo>
                    <a:lnTo>
                      <a:pt x="8200" y="2041"/>
                    </a:lnTo>
                    <a:lnTo>
                      <a:pt x="8214" y="2041"/>
                    </a:lnTo>
                    <a:moveTo>
                      <a:pt x="8267" y="2041"/>
                    </a:moveTo>
                    <a:lnTo>
                      <a:pt x="8267" y="2041"/>
                    </a:lnTo>
                    <a:lnTo>
                      <a:pt x="8280" y="2041"/>
                    </a:lnTo>
                    <a:moveTo>
                      <a:pt x="8334" y="2041"/>
                    </a:moveTo>
                    <a:lnTo>
                      <a:pt x="8334" y="2041"/>
                    </a:lnTo>
                    <a:lnTo>
                      <a:pt x="8347" y="2041"/>
                    </a:lnTo>
                    <a:moveTo>
                      <a:pt x="8400" y="2041"/>
                    </a:moveTo>
                    <a:lnTo>
                      <a:pt x="8400" y="2041"/>
                    </a:lnTo>
                    <a:lnTo>
                      <a:pt x="8414" y="2041"/>
                    </a:lnTo>
                    <a:moveTo>
                      <a:pt x="8467" y="2041"/>
                    </a:moveTo>
                    <a:lnTo>
                      <a:pt x="8467" y="2041"/>
                    </a:lnTo>
                    <a:lnTo>
                      <a:pt x="8480" y="2041"/>
                    </a:lnTo>
                    <a:moveTo>
                      <a:pt x="8534" y="2041"/>
                    </a:moveTo>
                    <a:lnTo>
                      <a:pt x="8534" y="2041"/>
                    </a:lnTo>
                    <a:lnTo>
                      <a:pt x="8547" y="2041"/>
                    </a:lnTo>
                    <a:moveTo>
                      <a:pt x="8600" y="2041"/>
                    </a:moveTo>
                    <a:lnTo>
                      <a:pt x="8600" y="2041"/>
                    </a:lnTo>
                    <a:lnTo>
                      <a:pt x="8614" y="2041"/>
                    </a:lnTo>
                    <a:moveTo>
                      <a:pt x="8667" y="2041"/>
                    </a:moveTo>
                    <a:lnTo>
                      <a:pt x="8667" y="2041"/>
                    </a:lnTo>
                    <a:lnTo>
                      <a:pt x="8680" y="2041"/>
                    </a:lnTo>
                    <a:moveTo>
                      <a:pt x="8734" y="2041"/>
                    </a:moveTo>
                    <a:lnTo>
                      <a:pt x="8734" y="2041"/>
                    </a:lnTo>
                    <a:lnTo>
                      <a:pt x="8747" y="2041"/>
                    </a:lnTo>
                    <a:moveTo>
                      <a:pt x="8800" y="2041"/>
                    </a:moveTo>
                    <a:lnTo>
                      <a:pt x="8800" y="2041"/>
                    </a:lnTo>
                    <a:lnTo>
                      <a:pt x="8814" y="2041"/>
                    </a:lnTo>
                    <a:moveTo>
                      <a:pt x="8867" y="2041"/>
                    </a:moveTo>
                    <a:lnTo>
                      <a:pt x="8867" y="2041"/>
                    </a:lnTo>
                    <a:lnTo>
                      <a:pt x="8880" y="2041"/>
                    </a:lnTo>
                    <a:moveTo>
                      <a:pt x="8934" y="2041"/>
                    </a:moveTo>
                    <a:lnTo>
                      <a:pt x="8934" y="2041"/>
                    </a:lnTo>
                    <a:lnTo>
                      <a:pt x="8947" y="2041"/>
                    </a:lnTo>
                    <a:moveTo>
                      <a:pt x="9000" y="2041"/>
                    </a:moveTo>
                    <a:lnTo>
                      <a:pt x="9000" y="2041"/>
                    </a:lnTo>
                    <a:lnTo>
                      <a:pt x="9014" y="2041"/>
                    </a:lnTo>
                    <a:moveTo>
                      <a:pt x="9067" y="2041"/>
                    </a:moveTo>
                    <a:lnTo>
                      <a:pt x="9067" y="2041"/>
                    </a:lnTo>
                    <a:lnTo>
                      <a:pt x="9080" y="2041"/>
                    </a:lnTo>
                    <a:moveTo>
                      <a:pt x="9134" y="2041"/>
                    </a:moveTo>
                    <a:lnTo>
                      <a:pt x="9134" y="2041"/>
                    </a:lnTo>
                    <a:lnTo>
                      <a:pt x="9147" y="2041"/>
                    </a:lnTo>
                    <a:moveTo>
                      <a:pt x="0" y="1531"/>
                    </a:moveTo>
                    <a:lnTo>
                      <a:pt x="0" y="1531"/>
                    </a:lnTo>
                    <a:lnTo>
                      <a:pt x="14" y="1531"/>
                    </a:lnTo>
                    <a:moveTo>
                      <a:pt x="67" y="1531"/>
                    </a:moveTo>
                    <a:lnTo>
                      <a:pt x="67" y="1531"/>
                    </a:lnTo>
                    <a:lnTo>
                      <a:pt x="80" y="1531"/>
                    </a:lnTo>
                    <a:moveTo>
                      <a:pt x="134" y="1531"/>
                    </a:moveTo>
                    <a:lnTo>
                      <a:pt x="134" y="1531"/>
                    </a:lnTo>
                    <a:lnTo>
                      <a:pt x="147" y="1531"/>
                    </a:lnTo>
                    <a:moveTo>
                      <a:pt x="200" y="1531"/>
                    </a:moveTo>
                    <a:lnTo>
                      <a:pt x="200" y="1531"/>
                    </a:lnTo>
                    <a:lnTo>
                      <a:pt x="214" y="1531"/>
                    </a:lnTo>
                    <a:moveTo>
                      <a:pt x="267" y="1531"/>
                    </a:moveTo>
                    <a:lnTo>
                      <a:pt x="267" y="1531"/>
                    </a:lnTo>
                    <a:lnTo>
                      <a:pt x="280" y="1531"/>
                    </a:lnTo>
                    <a:moveTo>
                      <a:pt x="334" y="1531"/>
                    </a:moveTo>
                    <a:lnTo>
                      <a:pt x="334" y="1531"/>
                    </a:lnTo>
                    <a:lnTo>
                      <a:pt x="347" y="1531"/>
                    </a:lnTo>
                    <a:moveTo>
                      <a:pt x="400" y="1531"/>
                    </a:moveTo>
                    <a:lnTo>
                      <a:pt x="400" y="1531"/>
                    </a:lnTo>
                    <a:lnTo>
                      <a:pt x="414" y="1531"/>
                    </a:lnTo>
                    <a:moveTo>
                      <a:pt x="467" y="1531"/>
                    </a:moveTo>
                    <a:lnTo>
                      <a:pt x="467" y="1531"/>
                    </a:lnTo>
                    <a:lnTo>
                      <a:pt x="480" y="1531"/>
                    </a:lnTo>
                    <a:moveTo>
                      <a:pt x="534" y="1531"/>
                    </a:moveTo>
                    <a:lnTo>
                      <a:pt x="534" y="1531"/>
                    </a:lnTo>
                    <a:lnTo>
                      <a:pt x="547" y="1531"/>
                    </a:lnTo>
                    <a:moveTo>
                      <a:pt x="600" y="1531"/>
                    </a:moveTo>
                    <a:lnTo>
                      <a:pt x="600" y="1531"/>
                    </a:lnTo>
                    <a:lnTo>
                      <a:pt x="614" y="1531"/>
                    </a:lnTo>
                    <a:moveTo>
                      <a:pt x="667" y="1531"/>
                    </a:moveTo>
                    <a:lnTo>
                      <a:pt x="667" y="1531"/>
                    </a:lnTo>
                    <a:lnTo>
                      <a:pt x="680" y="1531"/>
                    </a:lnTo>
                    <a:moveTo>
                      <a:pt x="734" y="1531"/>
                    </a:moveTo>
                    <a:lnTo>
                      <a:pt x="734" y="1531"/>
                    </a:lnTo>
                    <a:lnTo>
                      <a:pt x="747" y="1531"/>
                    </a:lnTo>
                    <a:moveTo>
                      <a:pt x="800" y="1531"/>
                    </a:moveTo>
                    <a:lnTo>
                      <a:pt x="800" y="1531"/>
                    </a:lnTo>
                    <a:lnTo>
                      <a:pt x="814" y="1531"/>
                    </a:lnTo>
                    <a:moveTo>
                      <a:pt x="867" y="1531"/>
                    </a:moveTo>
                    <a:lnTo>
                      <a:pt x="867" y="1531"/>
                    </a:lnTo>
                    <a:lnTo>
                      <a:pt x="880" y="1531"/>
                    </a:lnTo>
                    <a:moveTo>
                      <a:pt x="934" y="1531"/>
                    </a:moveTo>
                    <a:lnTo>
                      <a:pt x="934" y="1531"/>
                    </a:lnTo>
                    <a:lnTo>
                      <a:pt x="947" y="1531"/>
                    </a:lnTo>
                    <a:moveTo>
                      <a:pt x="1000" y="1531"/>
                    </a:moveTo>
                    <a:lnTo>
                      <a:pt x="1000" y="1531"/>
                    </a:lnTo>
                    <a:lnTo>
                      <a:pt x="1014" y="1531"/>
                    </a:lnTo>
                    <a:moveTo>
                      <a:pt x="1067" y="1531"/>
                    </a:moveTo>
                    <a:lnTo>
                      <a:pt x="1067" y="1531"/>
                    </a:lnTo>
                    <a:lnTo>
                      <a:pt x="1080" y="1531"/>
                    </a:lnTo>
                    <a:moveTo>
                      <a:pt x="1134" y="1531"/>
                    </a:moveTo>
                    <a:lnTo>
                      <a:pt x="1134" y="1531"/>
                    </a:lnTo>
                    <a:lnTo>
                      <a:pt x="1147" y="1531"/>
                    </a:lnTo>
                    <a:moveTo>
                      <a:pt x="1200" y="1531"/>
                    </a:moveTo>
                    <a:lnTo>
                      <a:pt x="1200" y="1531"/>
                    </a:lnTo>
                    <a:lnTo>
                      <a:pt x="1214" y="1531"/>
                    </a:lnTo>
                    <a:moveTo>
                      <a:pt x="1267" y="1531"/>
                    </a:moveTo>
                    <a:lnTo>
                      <a:pt x="1267" y="1531"/>
                    </a:lnTo>
                    <a:lnTo>
                      <a:pt x="1280" y="1531"/>
                    </a:lnTo>
                    <a:moveTo>
                      <a:pt x="1334" y="1531"/>
                    </a:moveTo>
                    <a:lnTo>
                      <a:pt x="1334" y="1531"/>
                    </a:lnTo>
                    <a:lnTo>
                      <a:pt x="1347" y="1531"/>
                    </a:lnTo>
                    <a:moveTo>
                      <a:pt x="1400" y="1531"/>
                    </a:moveTo>
                    <a:lnTo>
                      <a:pt x="1400" y="1531"/>
                    </a:lnTo>
                    <a:lnTo>
                      <a:pt x="1414" y="1531"/>
                    </a:lnTo>
                    <a:moveTo>
                      <a:pt x="1467" y="1531"/>
                    </a:moveTo>
                    <a:lnTo>
                      <a:pt x="1467" y="1531"/>
                    </a:lnTo>
                    <a:lnTo>
                      <a:pt x="1480" y="1531"/>
                    </a:lnTo>
                    <a:moveTo>
                      <a:pt x="1534" y="1531"/>
                    </a:moveTo>
                    <a:lnTo>
                      <a:pt x="1534" y="1531"/>
                    </a:lnTo>
                    <a:lnTo>
                      <a:pt x="1547" y="1531"/>
                    </a:lnTo>
                    <a:moveTo>
                      <a:pt x="1600" y="1531"/>
                    </a:moveTo>
                    <a:lnTo>
                      <a:pt x="1600" y="1531"/>
                    </a:lnTo>
                    <a:lnTo>
                      <a:pt x="1614" y="1531"/>
                    </a:lnTo>
                    <a:moveTo>
                      <a:pt x="1667" y="1531"/>
                    </a:moveTo>
                    <a:lnTo>
                      <a:pt x="1667" y="1531"/>
                    </a:lnTo>
                    <a:lnTo>
                      <a:pt x="1680" y="1531"/>
                    </a:lnTo>
                    <a:moveTo>
                      <a:pt x="1734" y="1531"/>
                    </a:moveTo>
                    <a:lnTo>
                      <a:pt x="1734" y="1531"/>
                    </a:lnTo>
                    <a:lnTo>
                      <a:pt x="1747" y="1531"/>
                    </a:lnTo>
                    <a:moveTo>
                      <a:pt x="1800" y="1531"/>
                    </a:moveTo>
                    <a:lnTo>
                      <a:pt x="1800" y="1531"/>
                    </a:lnTo>
                    <a:lnTo>
                      <a:pt x="1814" y="1531"/>
                    </a:lnTo>
                    <a:moveTo>
                      <a:pt x="1867" y="1531"/>
                    </a:moveTo>
                    <a:lnTo>
                      <a:pt x="1867" y="1531"/>
                    </a:lnTo>
                    <a:lnTo>
                      <a:pt x="1880" y="1531"/>
                    </a:lnTo>
                    <a:moveTo>
                      <a:pt x="1934" y="1531"/>
                    </a:moveTo>
                    <a:lnTo>
                      <a:pt x="1934" y="1531"/>
                    </a:lnTo>
                    <a:lnTo>
                      <a:pt x="1947" y="1531"/>
                    </a:lnTo>
                    <a:moveTo>
                      <a:pt x="2000" y="1531"/>
                    </a:moveTo>
                    <a:lnTo>
                      <a:pt x="2000" y="1531"/>
                    </a:lnTo>
                    <a:lnTo>
                      <a:pt x="2014" y="1531"/>
                    </a:lnTo>
                    <a:moveTo>
                      <a:pt x="2067" y="1531"/>
                    </a:moveTo>
                    <a:lnTo>
                      <a:pt x="2067" y="1531"/>
                    </a:lnTo>
                    <a:lnTo>
                      <a:pt x="2080" y="1531"/>
                    </a:lnTo>
                    <a:moveTo>
                      <a:pt x="2134" y="1531"/>
                    </a:moveTo>
                    <a:lnTo>
                      <a:pt x="2134" y="1531"/>
                    </a:lnTo>
                    <a:lnTo>
                      <a:pt x="2147" y="1531"/>
                    </a:lnTo>
                    <a:moveTo>
                      <a:pt x="2200" y="1531"/>
                    </a:moveTo>
                    <a:lnTo>
                      <a:pt x="2200" y="1531"/>
                    </a:lnTo>
                    <a:lnTo>
                      <a:pt x="2214" y="1531"/>
                    </a:lnTo>
                    <a:moveTo>
                      <a:pt x="2267" y="1531"/>
                    </a:moveTo>
                    <a:lnTo>
                      <a:pt x="2267" y="1531"/>
                    </a:lnTo>
                    <a:lnTo>
                      <a:pt x="2280" y="1531"/>
                    </a:lnTo>
                    <a:moveTo>
                      <a:pt x="2334" y="1531"/>
                    </a:moveTo>
                    <a:lnTo>
                      <a:pt x="2334" y="1531"/>
                    </a:lnTo>
                    <a:lnTo>
                      <a:pt x="2347" y="1531"/>
                    </a:lnTo>
                    <a:moveTo>
                      <a:pt x="2400" y="1531"/>
                    </a:moveTo>
                    <a:lnTo>
                      <a:pt x="2400" y="1531"/>
                    </a:lnTo>
                    <a:lnTo>
                      <a:pt x="2414" y="1531"/>
                    </a:lnTo>
                    <a:moveTo>
                      <a:pt x="2467" y="1531"/>
                    </a:moveTo>
                    <a:lnTo>
                      <a:pt x="2467" y="1531"/>
                    </a:lnTo>
                    <a:lnTo>
                      <a:pt x="2480" y="1531"/>
                    </a:lnTo>
                    <a:moveTo>
                      <a:pt x="2534" y="1531"/>
                    </a:moveTo>
                    <a:lnTo>
                      <a:pt x="2534" y="1531"/>
                    </a:lnTo>
                    <a:lnTo>
                      <a:pt x="2547" y="1531"/>
                    </a:lnTo>
                    <a:moveTo>
                      <a:pt x="2600" y="1531"/>
                    </a:moveTo>
                    <a:lnTo>
                      <a:pt x="2600" y="1531"/>
                    </a:lnTo>
                    <a:lnTo>
                      <a:pt x="2614" y="1531"/>
                    </a:lnTo>
                    <a:moveTo>
                      <a:pt x="2667" y="1531"/>
                    </a:moveTo>
                    <a:lnTo>
                      <a:pt x="2667" y="1531"/>
                    </a:lnTo>
                    <a:lnTo>
                      <a:pt x="2680" y="1531"/>
                    </a:lnTo>
                    <a:moveTo>
                      <a:pt x="2734" y="1531"/>
                    </a:moveTo>
                    <a:lnTo>
                      <a:pt x="2734" y="1531"/>
                    </a:lnTo>
                    <a:lnTo>
                      <a:pt x="2747" y="1531"/>
                    </a:lnTo>
                    <a:moveTo>
                      <a:pt x="2800" y="1531"/>
                    </a:moveTo>
                    <a:lnTo>
                      <a:pt x="2800" y="1531"/>
                    </a:lnTo>
                    <a:lnTo>
                      <a:pt x="2814" y="1531"/>
                    </a:lnTo>
                    <a:moveTo>
                      <a:pt x="2867" y="1531"/>
                    </a:moveTo>
                    <a:lnTo>
                      <a:pt x="2867" y="1531"/>
                    </a:lnTo>
                    <a:lnTo>
                      <a:pt x="2880" y="1531"/>
                    </a:lnTo>
                    <a:moveTo>
                      <a:pt x="2934" y="1531"/>
                    </a:moveTo>
                    <a:lnTo>
                      <a:pt x="2934" y="1531"/>
                    </a:lnTo>
                    <a:lnTo>
                      <a:pt x="2947" y="1531"/>
                    </a:lnTo>
                    <a:moveTo>
                      <a:pt x="3000" y="1531"/>
                    </a:moveTo>
                    <a:lnTo>
                      <a:pt x="3000" y="1531"/>
                    </a:lnTo>
                    <a:lnTo>
                      <a:pt x="3014" y="1531"/>
                    </a:lnTo>
                    <a:moveTo>
                      <a:pt x="3067" y="1531"/>
                    </a:moveTo>
                    <a:lnTo>
                      <a:pt x="3067" y="1531"/>
                    </a:lnTo>
                    <a:lnTo>
                      <a:pt x="3080" y="1531"/>
                    </a:lnTo>
                    <a:moveTo>
                      <a:pt x="3134" y="1531"/>
                    </a:moveTo>
                    <a:lnTo>
                      <a:pt x="3134" y="1531"/>
                    </a:lnTo>
                    <a:lnTo>
                      <a:pt x="3147" y="1531"/>
                    </a:lnTo>
                    <a:moveTo>
                      <a:pt x="3200" y="1531"/>
                    </a:moveTo>
                    <a:lnTo>
                      <a:pt x="3200" y="1531"/>
                    </a:lnTo>
                    <a:lnTo>
                      <a:pt x="3214" y="1531"/>
                    </a:lnTo>
                    <a:moveTo>
                      <a:pt x="3267" y="1531"/>
                    </a:moveTo>
                    <a:lnTo>
                      <a:pt x="3267" y="1531"/>
                    </a:lnTo>
                    <a:lnTo>
                      <a:pt x="3280" y="1531"/>
                    </a:lnTo>
                    <a:moveTo>
                      <a:pt x="3334" y="1531"/>
                    </a:moveTo>
                    <a:lnTo>
                      <a:pt x="3334" y="1531"/>
                    </a:lnTo>
                    <a:lnTo>
                      <a:pt x="3347" y="1531"/>
                    </a:lnTo>
                    <a:moveTo>
                      <a:pt x="3400" y="1531"/>
                    </a:moveTo>
                    <a:lnTo>
                      <a:pt x="3400" y="1531"/>
                    </a:lnTo>
                    <a:lnTo>
                      <a:pt x="3414" y="1531"/>
                    </a:lnTo>
                    <a:moveTo>
                      <a:pt x="3467" y="1531"/>
                    </a:moveTo>
                    <a:lnTo>
                      <a:pt x="3467" y="1531"/>
                    </a:lnTo>
                    <a:lnTo>
                      <a:pt x="3480" y="1531"/>
                    </a:lnTo>
                    <a:moveTo>
                      <a:pt x="3534" y="1531"/>
                    </a:moveTo>
                    <a:lnTo>
                      <a:pt x="3534" y="1531"/>
                    </a:lnTo>
                    <a:lnTo>
                      <a:pt x="3547" y="1531"/>
                    </a:lnTo>
                    <a:moveTo>
                      <a:pt x="3600" y="1531"/>
                    </a:moveTo>
                    <a:lnTo>
                      <a:pt x="3600" y="1531"/>
                    </a:lnTo>
                    <a:lnTo>
                      <a:pt x="3614" y="1531"/>
                    </a:lnTo>
                    <a:moveTo>
                      <a:pt x="3667" y="1531"/>
                    </a:moveTo>
                    <a:lnTo>
                      <a:pt x="3667" y="1531"/>
                    </a:lnTo>
                    <a:lnTo>
                      <a:pt x="3680" y="1531"/>
                    </a:lnTo>
                    <a:moveTo>
                      <a:pt x="3734" y="1531"/>
                    </a:moveTo>
                    <a:lnTo>
                      <a:pt x="3734" y="1531"/>
                    </a:lnTo>
                    <a:lnTo>
                      <a:pt x="3747" y="1531"/>
                    </a:lnTo>
                    <a:moveTo>
                      <a:pt x="3800" y="1531"/>
                    </a:moveTo>
                    <a:lnTo>
                      <a:pt x="3800" y="1531"/>
                    </a:lnTo>
                    <a:lnTo>
                      <a:pt x="3814" y="1531"/>
                    </a:lnTo>
                    <a:moveTo>
                      <a:pt x="3867" y="1531"/>
                    </a:moveTo>
                    <a:lnTo>
                      <a:pt x="3867" y="1531"/>
                    </a:lnTo>
                    <a:lnTo>
                      <a:pt x="3880" y="1531"/>
                    </a:lnTo>
                    <a:moveTo>
                      <a:pt x="3934" y="1531"/>
                    </a:moveTo>
                    <a:lnTo>
                      <a:pt x="3934" y="1531"/>
                    </a:lnTo>
                    <a:lnTo>
                      <a:pt x="3947" y="1531"/>
                    </a:lnTo>
                    <a:moveTo>
                      <a:pt x="4000" y="1531"/>
                    </a:moveTo>
                    <a:lnTo>
                      <a:pt x="4000" y="1531"/>
                    </a:lnTo>
                    <a:lnTo>
                      <a:pt x="4014" y="1531"/>
                    </a:lnTo>
                    <a:moveTo>
                      <a:pt x="4067" y="1531"/>
                    </a:moveTo>
                    <a:lnTo>
                      <a:pt x="4067" y="1531"/>
                    </a:lnTo>
                    <a:lnTo>
                      <a:pt x="4080" y="1531"/>
                    </a:lnTo>
                    <a:moveTo>
                      <a:pt x="4134" y="1531"/>
                    </a:moveTo>
                    <a:lnTo>
                      <a:pt x="4134" y="1531"/>
                    </a:lnTo>
                    <a:lnTo>
                      <a:pt x="4147" y="1531"/>
                    </a:lnTo>
                    <a:moveTo>
                      <a:pt x="4200" y="1531"/>
                    </a:moveTo>
                    <a:lnTo>
                      <a:pt x="4200" y="1531"/>
                    </a:lnTo>
                    <a:lnTo>
                      <a:pt x="4214" y="1531"/>
                    </a:lnTo>
                    <a:moveTo>
                      <a:pt x="4267" y="1531"/>
                    </a:moveTo>
                    <a:lnTo>
                      <a:pt x="4267" y="1531"/>
                    </a:lnTo>
                    <a:lnTo>
                      <a:pt x="4280" y="1531"/>
                    </a:lnTo>
                    <a:moveTo>
                      <a:pt x="4334" y="1531"/>
                    </a:moveTo>
                    <a:lnTo>
                      <a:pt x="4334" y="1531"/>
                    </a:lnTo>
                    <a:lnTo>
                      <a:pt x="4347" y="1531"/>
                    </a:lnTo>
                    <a:moveTo>
                      <a:pt x="4400" y="1531"/>
                    </a:moveTo>
                    <a:lnTo>
                      <a:pt x="4400" y="1531"/>
                    </a:lnTo>
                    <a:lnTo>
                      <a:pt x="4414" y="1531"/>
                    </a:lnTo>
                    <a:moveTo>
                      <a:pt x="4467" y="1531"/>
                    </a:moveTo>
                    <a:lnTo>
                      <a:pt x="4467" y="1531"/>
                    </a:lnTo>
                    <a:lnTo>
                      <a:pt x="4480" y="1531"/>
                    </a:lnTo>
                    <a:moveTo>
                      <a:pt x="4534" y="1531"/>
                    </a:moveTo>
                    <a:lnTo>
                      <a:pt x="4534" y="1531"/>
                    </a:lnTo>
                    <a:lnTo>
                      <a:pt x="4547" y="1531"/>
                    </a:lnTo>
                    <a:moveTo>
                      <a:pt x="4600" y="1531"/>
                    </a:moveTo>
                    <a:lnTo>
                      <a:pt x="4600" y="1531"/>
                    </a:lnTo>
                    <a:lnTo>
                      <a:pt x="4614" y="1531"/>
                    </a:lnTo>
                    <a:moveTo>
                      <a:pt x="4667" y="1531"/>
                    </a:moveTo>
                    <a:lnTo>
                      <a:pt x="4667" y="1531"/>
                    </a:lnTo>
                    <a:lnTo>
                      <a:pt x="4680" y="1531"/>
                    </a:lnTo>
                    <a:moveTo>
                      <a:pt x="4734" y="1531"/>
                    </a:moveTo>
                    <a:lnTo>
                      <a:pt x="4734" y="1531"/>
                    </a:lnTo>
                    <a:lnTo>
                      <a:pt x="4747" y="1531"/>
                    </a:lnTo>
                    <a:moveTo>
                      <a:pt x="4800" y="1531"/>
                    </a:moveTo>
                    <a:lnTo>
                      <a:pt x="4800" y="1531"/>
                    </a:lnTo>
                    <a:lnTo>
                      <a:pt x="4814" y="1531"/>
                    </a:lnTo>
                    <a:moveTo>
                      <a:pt x="4867" y="1531"/>
                    </a:moveTo>
                    <a:lnTo>
                      <a:pt x="4867" y="1531"/>
                    </a:lnTo>
                    <a:lnTo>
                      <a:pt x="4880" y="1531"/>
                    </a:lnTo>
                    <a:moveTo>
                      <a:pt x="4934" y="1531"/>
                    </a:moveTo>
                    <a:lnTo>
                      <a:pt x="4934" y="1531"/>
                    </a:lnTo>
                    <a:lnTo>
                      <a:pt x="4947" y="1531"/>
                    </a:lnTo>
                    <a:moveTo>
                      <a:pt x="5000" y="1531"/>
                    </a:moveTo>
                    <a:lnTo>
                      <a:pt x="5000" y="1531"/>
                    </a:lnTo>
                    <a:lnTo>
                      <a:pt x="5014" y="1531"/>
                    </a:lnTo>
                    <a:moveTo>
                      <a:pt x="5067" y="1531"/>
                    </a:moveTo>
                    <a:lnTo>
                      <a:pt x="5067" y="1531"/>
                    </a:lnTo>
                    <a:lnTo>
                      <a:pt x="5080" y="1531"/>
                    </a:lnTo>
                    <a:moveTo>
                      <a:pt x="5134" y="1531"/>
                    </a:moveTo>
                    <a:lnTo>
                      <a:pt x="5134" y="1531"/>
                    </a:lnTo>
                    <a:lnTo>
                      <a:pt x="5147" y="1531"/>
                    </a:lnTo>
                    <a:moveTo>
                      <a:pt x="5200" y="1531"/>
                    </a:moveTo>
                    <a:lnTo>
                      <a:pt x="5200" y="1531"/>
                    </a:lnTo>
                    <a:lnTo>
                      <a:pt x="5214" y="1531"/>
                    </a:lnTo>
                    <a:moveTo>
                      <a:pt x="5267" y="1531"/>
                    </a:moveTo>
                    <a:lnTo>
                      <a:pt x="5267" y="1531"/>
                    </a:lnTo>
                    <a:lnTo>
                      <a:pt x="5280" y="1531"/>
                    </a:lnTo>
                    <a:moveTo>
                      <a:pt x="5334" y="1531"/>
                    </a:moveTo>
                    <a:lnTo>
                      <a:pt x="5334" y="1531"/>
                    </a:lnTo>
                    <a:lnTo>
                      <a:pt x="5347" y="1531"/>
                    </a:lnTo>
                    <a:moveTo>
                      <a:pt x="5400" y="1531"/>
                    </a:moveTo>
                    <a:lnTo>
                      <a:pt x="5400" y="1531"/>
                    </a:lnTo>
                    <a:lnTo>
                      <a:pt x="5414" y="1531"/>
                    </a:lnTo>
                    <a:moveTo>
                      <a:pt x="5467" y="1531"/>
                    </a:moveTo>
                    <a:lnTo>
                      <a:pt x="5467" y="1531"/>
                    </a:lnTo>
                    <a:lnTo>
                      <a:pt x="5480" y="1531"/>
                    </a:lnTo>
                    <a:moveTo>
                      <a:pt x="5534" y="1531"/>
                    </a:moveTo>
                    <a:lnTo>
                      <a:pt x="5534" y="1531"/>
                    </a:lnTo>
                    <a:lnTo>
                      <a:pt x="5547" y="1531"/>
                    </a:lnTo>
                    <a:moveTo>
                      <a:pt x="5600" y="1531"/>
                    </a:moveTo>
                    <a:lnTo>
                      <a:pt x="5600" y="1531"/>
                    </a:lnTo>
                    <a:lnTo>
                      <a:pt x="5614" y="1531"/>
                    </a:lnTo>
                    <a:moveTo>
                      <a:pt x="5667" y="1531"/>
                    </a:moveTo>
                    <a:lnTo>
                      <a:pt x="5667" y="1531"/>
                    </a:lnTo>
                    <a:lnTo>
                      <a:pt x="5680" y="1531"/>
                    </a:lnTo>
                    <a:moveTo>
                      <a:pt x="5734" y="1531"/>
                    </a:moveTo>
                    <a:lnTo>
                      <a:pt x="5734" y="1531"/>
                    </a:lnTo>
                    <a:lnTo>
                      <a:pt x="5747" y="1531"/>
                    </a:lnTo>
                    <a:moveTo>
                      <a:pt x="5800" y="1531"/>
                    </a:moveTo>
                    <a:lnTo>
                      <a:pt x="5800" y="1531"/>
                    </a:lnTo>
                    <a:lnTo>
                      <a:pt x="5814" y="1531"/>
                    </a:lnTo>
                    <a:moveTo>
                      <a:pt x="5867" y="1531"/>
                    </a:moveTo>
                    <a:lnTo>
                      <a:pt x="5867" y="1531"/>
                    </a:lnTo>
                    <a:lnTo>
                      <a:pt x="5880" y="1531"/>
                    </a:lnTo>
                    <a:moveTo>
                      <a:pt x="5934" y="1531"/>
                    </a:moveTo>
                    <a:lnTo>
                      <a:pt x="5934" y="1531"/>
                    </a:lnTo>
                    <a:lnTo>
                      <a:pt x="5947" y="1531"/>
                    </a:lnTo>
                    <a:moveTo>
                      <a:pt x="6000" y="1531"/>
                    </a:moveTo>
                    <a:lnTo>
                      <a:pt x="6000" y="1531"/>
                    </a:lnTo>
                    <a:lnTo>
                      <a:pt x="6014" y="1531"/>
                    </a:lnTo>
                    <a:moveTo>
                      <a:pt x="6067" y="1531"/>
                    </a:moveTo>
                    <a:lnTo>
                      <a:pt x="6067" y="1531"/>
                    </a:lnTo>
                    <a:lnTo>
                      <a:pt x="6080" y="1531"/>
                    </a:lnTo>
                    <a:moveTo>
                      <a:pt x="6134" y="1531"/>
                    </a:moveTo>
                    <a:lnTo>
                      <a:pt x="6134" y="1531"/>
                    </a:lnTo>
                    <a:lnTo>
                      <a:pt x="6147" y="1531"/>
                    </a:lnTo>
                    <a:moveTo>
                      <a:pt x="6200" y="1531"/>
                    </a:moveTo>
                    <a:lnTo>
                      <a:pt x="6200" y="1531"/>
                    </a:lnTo>
                    <a:lnTo>
                      <a:pt x="6214" y="1531"/>
                    </a:lnTo>
                    <a:moveTo>
                      <a:pt x="6267" y="1531"/>
                    </a:moveTo>
                    <a:lnTo>
                      <a:pt x="6267" y="1531"/>
                    </a:lnTo>
                    <a:lnTo>
                      <a:pt x="6280" y="1531"/>
                    </a:lnTo>
                    <a:moveTo>
                      <a:pt x="6334" y="1531"/>
                    </a:moveTo>
                    <a:lnTo>
                      <a:pt x="6334" y="1531"/>
                    </a:lnTo>
                    <a:lnTo>
                      <a:pt x="6347" y="1531"/>
                    </a:lnTo>
                    <a:moveTo>
                      <a:pt x="6400" y="1531"/>
                    </a:moveTo>
                    <a:lnTo>
                      <a:pt x="6400" y="1531"/>
                    </a:lnTo>
                    <a:lnTo>
                      <a:pt x="6414" y="1531"/>
                    </a:lnTo>
                    <a:moveTo>
                      <a:pt x="6467" y="1531"/>
                    </a:moveTo>
                    <a:lnTo>
                      <a:pt x="6467" y="1531"/>
                    </a:lnTo>
                    <a:lnTo>
                      <a:pt x="6480" y="1531"/>
                    </a:lnTo>
                    <a:moveTo>
                      <a:pt x="6534" y="1531"/>
                    </a:moveTo>
                    <a:lnTo>
                      <a:pt x="6534" y="1531"/>
                    </a:lnTo>
                    <a:lnTo>
                      <a:pt x="6547" y="1531"/>
                    </a:lnTo>
                    <a:moveTo>
                      <a:pt x="6600" y="1531"/>
                    </a:moveTo>
                    <a:lnTo>
                      <a:pt x="6600" y="1531"/>
                    </a:lnTo>
                    <a:lnTo>
                      <a:pt x="6614" y="1531"/>
                    </a:lnTo>
                    <a:moveTo>
                      <a:pt x="6667" y="1531"/>
                    </a:moveTo>
                    <a:lnTo>
                      <a:pt x="6667" y="1531"/>
                    </a:lnTo>
                    <a:lnTo>
                      <a:pt x="6680" y="1531"/>
                    </a:lnTo>
                    <a:moveTo>
                      <a:pt x="6734" y="1531"/>
                    </a:moveTo>
                    <a:lnTo>
                      <a:pt x="6734" y="1531"/>
                    </a:lnTo>
                    <a:lnTo>
                      <a:pt x="6747" y="1531"/>
                    </a:lnTo>
                    <a:moveTo>
                      <a:pt x="6800" y="1531"/>
                    </a:moveTo>
                    <a:lnTo>
                      <a:pt x="6800" y="1531"/>
                    </a:lnTo>
                    <a:lnTo>
                      <a:pt x="6814" y="1531"/>
                    </a:lnTo>
                    <a:moveTo>
                      <a:pt x="6867" y="1531"/>
                    </a:moveTo>
                    <a:lnTo>
                      <a:pt x="6867" y="1531"/>
                    </a:lnTo>
                    <a:lnTo>
                      <a:pt x="6880" y="1531"/>
                    </a:lnTo>
                    <a:moveTo>
                      <a:pt x="6934" y="1531"/>
                    </a:moveTo>
                    <a:lnTo>
                      <a:pt x="6934" y="1531"/>
                    </a:lnTo>
                    <a:lnTo>
                      <a:pt x="6947" y="1531"/>
                    </a:lnTo>
                    <a:moveTo>
                      <a:pt x="7000" y="1531"/>
                    </a:moveTo>
                    <a:lnTo>
                      <a:pt x="7000" y="1531"/>
                    </a:lnTo>
                    <a:lnTo>
                      <a:pt x="7014" y="1531"/>
                    </a:lnTo>
                    <a:moveTo>
                      <a:pt x="7067" y="1531"/>
                    </a:moveTo>
                    <a:lnTo>
                      <a:pt x="7067" y="1531"/>
                    </a:lnTo>
                    <a:lnTo>
                      <a:pt x="7080" y="1531"/>
                    </a:lnTo>
                    <a:moveTo>
                      <a:pt x="7134" y="1531"/>
                    </a:moveTo>
                    <a:lnTo>
                      <a:pt x="7134" y="1531"/>
                    </a:lnTo>
                    <a:lnTo>
                      <a:pt x="7147" y="1531"/>
                    </a:lnTo>
                    <a:moveTo>
                      <a:pt x="7200" y="1531"/>
                    </a:moveTo>
                    <a:lnTo>
                      <a:pt x="7200" y="1531"/>
                    </a:lnTo>
                    <a:lnTo>
                      <a:pt x="7214" y="1531"/>
                    </a:lnTo>
                    <a:moveTo>
                      <a:pt x="7267" y="1531"/>
                    </a:moveTo>
                    <a:lnTo>
                      <a:pt x="7267" y="1531"/>
                    </a:lnTo>
                    <a:lnTo>
                      <a:pt x="7280" y="1531"/>
                    </a:lnTo>
                    <a:moveTo>
                      <a:pt x="7334" y="1531"/>
                    </a:moveTo>
                    <a:lnTo>
                      <a:pt x="7334" y="1531"/>
                    </a:lnTo>
                    <a:lnTo>
                      <a:pt x="7347" y="1531"/>
                    </a:lnTo>
                    <a:moveTo>
                      <a:pt x="7400" y="1531"/>
                    </a:moveTo>
                    <a:lnTo>
                      <a:pt x="7400" y="1531"/>
                    </a:lnTo>
                    <a:lnTo>
                      <a:pt x="7414" y="1531"/>
                    </a:lnTo>
                    <a:moveTo>
                      <a:pt x="7467" y="1531"/>
                    </a:moveTo>
                    <a:lnTo>
                      <a:pt x="7467" y="1531"/>
                    </a:lnTo>
                    <a:lnTo>
                      <a:pt x="7480" y="1531"/>
                    </a:lnTo>
                    <a:moveTo>
                      <a:pt x="7534" y="1531"/>
                    </a:moveTo>
                    <a:lnTo>
                      <a:pt x="7534" y="1531"/>
                    </a:lnTo>
                    <a:lnTo>
                      <a:pt x="7547" y="1531"/>
                    </a:lnTo>
                    <a:moveTo>
                      <a:pt x="7600" y="1531"/>
                    </a:moveTo>
                    <a:lnTo>
                      <a:pt x="7600" y="1531"/>
                    </a:lnTo>
                    <a:lnTo>
                      <a:pt x="7614" y="1531"/>
                    </a:lnTo>
                    <a:moveTo>
                      <a:pt x="7667" y="1531"/>
                    </a:moveTo>
                    <a:lnTo>
                      <a:pt x="7667" y="1531"/>
                    </a:lnTo>
                    <a:lnTo>
                      <a:pt x="7680" y="1531"/>
                    </a:lnTo>
                    <a:moveTo>
                      <a:pt x="7734" y="1531"/>
                    </a:moveTo>
                    <a:lnTo>
                      <a:pt x="7734" y="1531"/>
                    </a:lnTo>
                    <a:lnTo>
                      <a:pt x="7747" y="1531"/>
                    </a:lnTo>
                    <a:moveTo>
                      <a:pt x="7800" y="1531"/>
                    </a:moveTo>
                    <a:lnTo>
                      <a:pt x="7800" y="1531"/>
                    </a:lnTo>
                    <a:lnTo>
                      <a:pt x="7814" y="1531"/>
                    </a:lnTo>
                    <a:moveTo>
                      <a:pt x="7867" y="1531"/>
                    </a:moveTo>
                    <a:lnTo>
                      <a:pt x="7867" y="1531"/>
                    </a:lnTo>
                    <a:lnTo>
                      <a:pt x="7880" y="1531"/>
                    </a:lnTo>
                    <a:moveTo>
                      <a:pt x="7934" y="1531"/>
                    </a:moveTo>
                    <a:lnTo>
                      <a:pt x="7934" y="1531"/>
                    </a:lnTo>
                    <a:lnTo>
                      <a:pt x="7947" y="1531"/>
                    </a:lnTo>
                    <a:moveTo>
                      <a:pt x="8000" y="1531"/>
                    </a:moveTo>
                    <a:lnTo>
                      <a:pt x="8000" y="1531"/>
                    </a:lnTo>
                    <a:lnTo>
                      <a:pt x="8014" y="1531"/>
                    </a:lnTo>
                    <a:moveTo>
                      <a:pt x="8067" y="1531"/>
                    </a:moveTo>
                    <a:lnTo>
                      <a:pt x="8067" y="1531"/>
                    </a:lnTo>
                    <a:lnTo>
                      <a:pt x="8080" y="1531"/>
                    </a:lnTo>
                    <a:moveTo>
                      <a:pt x="8134" y="1531"/>
                    </a:moveTo>
                    <a:lnTo>
                      <a:pt x="8134" y="1531"/>
                    </a:lnTo>
                    <a:lnTo>
                      <a:pt x="8147" y="1531"/>
                    </a:lnTo>
                    <a:moveTo>
                      <a:pt x="8200" y="1531"/>
                    </a:moveTo>
                    <a:lnTo>
                      <a:pt x="8200" y="1531"/>
                    </a:lnTo>
                    <a:lnTo>
                      <a:pt x="8214" y="1531"/>
                    </a:lnTo>
                    <a:moveTo>
                      <a:pt x="8267" y="1531"/>
                    </a:moveTo>
                    <a:lnTo>
                      <a:pt x="8267" y="1531"/>
                    </a:lnTo>
                    <a:lnTo>
                      <a:pt x="8280" y="1531"/>
                    </a:lnTo>
                    <a:moveTo>
                      <a:pt x="8334" y="1531"/>
                    </a:moveTo>
                    <a:lnTo>
                      <a:pt x="8334" y="1531"/>
                    </a:lnTo>
                    <a:lnTo>
                      <a:pt x="8347" y="1531"/>
                    </a:lnTo>
                    <a:moveTo>
                      <a:pt x="8400" y="1531"/>
                    </a:moveTo>
                    <a:lnTo>
                      <a:pt x="8400" y="1531"/>
                    </a:lnTo>
                    <a:lnTo>
                      <a:pt x="8414" y="1531"/>
                    </a:lnTo>
                    <a:moveTo>
                      <a:pt x="8467" y="1531"/>
                    </a:moveTo>
                    <a:lnTo>
                      <a:pt x="8467" y="1531"/>
                    </a:lnTo>
                    <a:lnTo>
                      <a:pt x="8480" y="1531"/>
                    </a:lnTo>
                    <a:moveTo>
                      <a:pt x="8534" y="1531"/>
                    </a:moveTo>
                    <a:lnTo>
                      <a:pt x="8534" y="1531"/>
                    </a:lnTo>
                    <a:lnTo>
                      <a:pt x="8547" y="1531"/>
                    </a:lnTo>
                    <a:moveTo>
                      <a:pt x="8600" y="1531"/>
                    </a:moveTo>
                    <a:lnTo>
                      <a:pt x="8600" y="1531"/>
                    </a:lnTo>
                    <a:lnTo>
                      <a:pt x="8614" y="1531"/>
                    </a:lnTo>
                    <a:moveTo>
                      <a:pt x="8667" y="1531"/>
                    </a:moveTo>
                    <a:lnTo>
                      <a:pt x="8667" y="1531"/>
                    </a:lnTo>
                    <a:lnTo>
                      <a:pt x="8680" y="1531"/>
                    </a:lnTo>
                    <a:moveTo>
                      <a:pt x="8734" y="1531"/>
                    </a:moveTo>
                    <a:lnTo>
                      <a:pt x="8734" y="1531"/>
                    </a:lnTo>
                    <a:lnTo>
                      <a:pt x="8747" y="1531"/>
                    </a:lnTo>
                    <a:moveTo>
                      <a:pt x="8800" y="1531"/>
                    </a:moveTo>
                    <a:lnTo>
                      <a:pt x="8800" y="1531"/>
                    </a:lnTo>
                    <a:lnTo>
                      <a:pt x="8814" y="1531"/>
                    </a:lnTo>
                    <a:moveTo>
                      <a:pt x="8867" y="1531"/>
                    </a:moveTo>
                    <a:lnTo>
                      <a:pt x="8867" y="1531"/>
                    </a:lnTo>
                    <a:lnTo>
                      <a:pt x="8880" y="1531"/>
                    </a:lnTo>
                    <a:moveTo>
                      <a:pt x="8934" y="1531"/>
                    </a:moveTo>
                    <a:lnTo>
                      <a:pt x="8934" y="1531"/>
                    </a:lnTo>
                    <a:lnTo>
                      <a:pt x="8947" y="1531"/>
                    </a:lnTo>
                    <a:moveTo>
                      <a:pt x="9000" y="1531"/>
                    </a:moveTo>
                    <a:lnTo>
                      <a:pt x="9000" y="1531"/>
                    </a:lnTo>
                    <a:lnTo>
                      <a:pt x="9014" y="1531"/>
                    </a:lnTo>
                    <a:moveTo>
                      <a:pt x="9067" y="1531"/>
                    </a:moveTo>
                    <a:lnTo>
                      <a:pt x="9067" y="1531"/>
                    </a:lnTo>
                    <a:lnTo>
                      <a:pt x="9080" y="1531"/>
                    </a:lnTo>
                    <a:moveTo>
                      <a:pt x="9134" y="1531"/>
                    </a:moveTo>
                    <a:lnTo>
                      <a:pt x="9134" y="1531"/>
                    </a:lnTo>
                    <a:lnTo>
                      <a:pt x="9147" y="1531"/>
                    </a:lnTo>
                    <a:moveTo>
                      <a:pt x="0" y="1020"/>
                    </a:moveTo>
                    <a:lnTo>
                      <a:pt x="0" y="1020"/>
                    </a:lnTo>
                    <a:lnTo>
                      <a:pt x="14" y="1020"/>
                    </a:lnTo>
                    <a:moveTo>
                      <a:pt x="67" y="1020"/>
                    </a:moveTo>
                    <a:lnTo>
                      <a:pt x="67" y="1020"/>
                    </a:lnTo>
                    <a:lnTo>
                      <a:pt x="80" y="1020"/>
                    </a:lnTo>
                    <a:moveTo>
                      <a:pt x="134" y="1020"/>
                    </a:moveTo>
                    <a:lnTo>
                      <a:pt x="134" y="1020"/>
                    </a:lnTo>
                    <a:lnTo>
                      <a:pt x="147" y="1020"/>
                    </a:lnTo>
                    <a:moveTo>
                      <a:pt x="200" y="1020"/>
                    </a:moveTo>
                    <a:lnTo>
                      <a:pt x="200" y="1020"/>
                    </a:lnTo>
                    <a:lnTo>
                      <a:pt x="214" y="1020"/>
                    </a:lnTo>
                    <a:moveTo>
                      <a:pt x="267" y="1020"/>
                    </a:moveTo>
                    <a:lnTo>
                      <a:pt x="267" y="1020"/>
                    </a:lnTo>
                    <a:lnTo>
                      <a:pt x="280" y="1020"/>
                    </a:lnTo>
                    <a:moveTo>
                      <a:pt x="334" y="1020"/>
                    </a:moveTo>
                    <a:lnTo>
                      <a:pt x="334" y="1020"/>
                    </a:lnTo>
                    <a:lnTo>
                      <a:pt x="347" y="1020"/>
                    </a:lnTo>
                    <a:moveTo>
                      <a:pt x="400" y="1020"/>
                    </a:moveTo>
                    <a:lnTo>
                      <a:pt x="400" y="1020"/>
                    </a:lnTo>
                    <a:lnTo>
                      <a:pt x="414" y="1020"/>
                    </a:lnTo>
                    <a:moveTo>
                      <a:pt x="467" y="1020"/>
                    </a:moveTo>
                    <a:lnTo>
                      <a:pt x="467" y="1020"/>
                    </a:lnTo>
                    <a:lnTo>
                      <a:pt x="480" y="1020"/>
                    </a:lnTo>
                    <a:moveTo>
                      <a:pt x="534" y="1020"/>
                    </a:moveTo>
                    <a:lnTo>
                      <a:pt x="534" y="1020"/>
                    </a:lnTo>
                    <a:lnTo>
                      <a:pt x="547" y="1020"/>
                    </a:lnTo>
                    <a:moveTo>
                      <a:pt x="600" y="1020"/>
                    </a:moveTo>
                    <a:lnTo>
                      <a:pt x="600" y="1020"/>
                    </a:lnTo>
                    <a:lnTo>
                      <a:pt x="614" y="1020"/>
                    </a:lnTo>
                    <a:moveTo>
                      <a:pt x="667" y="1020"/>
                    </a:moveTo>
                    <a:lnTo>
                      <a:pt x="667" y="1020"/>
                    </a:lnTo>
                    <a:lnTo>
                      <a:pt x="680" y="1020"/>
                    </a:lnTo>
                    <a:moveTo>
                      <a:pt x="734" y="1020"/>
                    </a:moveTo>
                    <a:lnTo>
                      <a:pt x="734" y="1020"/>
                    </a:lnTo>
                    <a:lnTo>
                      <a:pt x="747" y="1020"/>
                    </a:lnTo>
                    <a:moveTo>
                      <a:pt x="800" y="1020"/>
                    </a:moveTo>
                    <a:lnTo>
                      <a:pt x="800" y="1020"/>
                    </a:lnTo>
                    <a:lnTo>
                      <a:pt x="814" y="1020"/>
                    </a:lnTo>
                    <a:moveTo>
                      <a:pt x="867" y="1020"/>
                    </a:moveTo>
                    <a:lnTo>
                      <a:pt x="867" y="1020"/>
                    </a:lnTo>
                    <a:lnTo>
                      <a:pt x="880" y="1020"/>
                    </a:lnTo>
                    <a:moveTo>
                      <a:pt x="934" y="1020"/>
                    </a:moveTo>
                    <a:lnTo>
                      <a:pt x="934" y="1020"/>
                    </a:lnTo>
                    <a:lnTo>
                      <a:pt x="947" y="1020"/>
                    </a:lnTo>
                    <a:moveTo>
                      <a:pt x="1000" y="1020"/>
                    </a:moveTo>
                    <a:lnTo>
                      <a:pt x="1000" y="1020"/>
                    </a:lnTo>
                    <a:lnTo>
                      <a:pt x="1014" y="1020"/>
                    </a:lnTo>
                    <a:moveTo>
                      <a:pt x="1067" y="1020"/>
                    </a:moveTo>
                    <a:lnTo>
                      <a:pt x="1067" y="1020"/>
                    </a:lnTo>
                    <a:lnTo>
                      <a:pt x="1080" y="1020"/>
                    </a:lnTo>
                    <a:moveTo>
                      <a:pt x="1134" y="1020"/>
                    </a:moveTo>
                    <a:lnTo>
                      <a:pt x="1134" y="1020"/>
                    </a:lnTo>
                    <a:lnTo>
                      <a:pt x="1147" y="1020"/>
                    </a:lnTo>
                    <a:moveTo>
                      <a:pt x="1200" y="1020"/>
                    </a:moveTo>
                    <a:lnTo>
                      <a:pt x="1200" y="1020"/>
                    </a:lnTo>
                    <a:lnTo>
                      <a:pt x="1214" y="1020"/>
                    </a:lnTo>
                    <a:moveTo>
                      <a:pt x="1267" y="1020"/>
                    </a:moveTo>
                    <a:lnTo>
                      <a:pt x="1267" y="1020"/>
                    </a:lnTo>
                    <a:lnTo>
                      <a:pt x="1280" y="1020"/>
                    </a:lnTo>
                    <a:moveTo>
                      <a:pt x="1334" y="1020"/>
                    </a:moveTo>
                    <a:lnTo>
                      <a:pt x="1334" y="1020"/>
                    </a:lnTo>
                    <a:lnTo>
                      <a:pt x="1347" y="1020"/>
                    </a:lnTo>
                    <a:moveTo>
                      <a:pt x="1400" y="1020"/>
                    </a:moveTo>
                    <a:lnTo>
                      <a:pt x="1400" y="1020"/>
                    </a:lnTo>
                    <a:lnTo>
                      <a:pt x="1414" y="1020"/>
                    </a:lnTo>
                    <a:moveTo>
                      <a:pt x="1467" y="1020"/>
                    </a:moveTo>
                    <a:lnTo>
                      <a:pt x="1467" y="1020"/>
                    </a:lnTo>
                    <a:lnTo>
                      <a:pt x="1480" y="1020"/>
                    </a:lnTo>
                    <a:moveTo>
                      <a:pt x="1534" y="1020"/>
                    </a:moveTo>
                    <a:lnTo>
                      <a:pt x="1534" y="1020"/>
                    </a:lnTo>
                    <a:lnTo>
                      <a:pt x="1547" y="1020"/>
                    </a:lnTo>
                    <a:moveTo>
                      <a:pt x="1600" y="1020"/>
                    </a:moveTo>
                    <a:lnTo>
                      <a:pt x="1600" y="1020"/>
                    </a:lnTo>
                    <a:lnTo>
                      <a:pt x="1614" y="1020"/>
                    </a:lnTo>
                    <a:moveTo>
                      <a:pt x="1667" y="1020"/>
                    </a:moveTo>
                    <a:lnTo>
                      <a:pt x="1667" y="1020"/>
                    </a:lnTo>
                    <a:lnTo>
                      <a:pt x="1680" y="1020"/>
                    </a:lnTo>
                    <a:moveTo>
                      <a:pt x="1734" y="1020"/>
                    </a:moveTo>
                    <a:lnTo>
                      <a:pt x="1734" y="1020"/>
                    </a:lnTo>
                    <a:lnTo>
                      <a:pt x="1747" y="1020"/>
                    </a:lnTo>
                    <a:moveTo>
                      <a:pt x="1800" y="1020"/>
                    </a:moveTo>
                    <a:lnTo>
                      <a:pt x="1800" y="1020"/>
                    </a:lnTo>
                    <a:lnTo>
                      <a:pt x="1814" y="1020"/>
                    </a:lnTo>
                    <a:moveTo>
                      <a:pt x="1867" y="1020"/>
                    </a:moveTo>
                    <a:lnTo>
                      <a:pt x="1867" y="1020"/>
                    </a:lnTo>
                    <a:lnTo>
                      <a:pt x="1880" y="1020"/>
                    </a:lnTo>
                    <a:moveTo>
                      <a:pt x="1934" y="1020"/>
                    </a:moveTo>
                    <a:lnTo>
                      <a:pt x="1934" y="1020"/>
                    </a:lnTo>
                    <a:lnTo>
                      <a:pt x="1947" y="1020"/>
                    </a:lnTo>
                    <a:moveTo>
                      <a:pt x="2000" y="1020"/>
                    </a:moveTo>
                    <a:lnTo>
                      <a:pt x="2000" y="1020"/>
                    </a:lnTo>
                    <a:lnTo>
                      <a:pt x="2014" y="1020"/>
                    </a:lnTo>
                    <a:moveTo>
                      <a:pt x="2067" y="1020"/>
                    </a:moveTo>
                    <a:lnTo>
                      <a:pt x="2067" y="1020"/>
                    </a:lnTo>
                    <a:lnTo>
                      <a:pt x="2080" y="1020"/>
                    </a:lnTo>
                    <a:moveTo>
                      <a:pt x="2134" y="1020"/>
                    </a:moveTo>
                    <a:lnTo>
                      <a:pt x="2134" y="1020"/>
                    </a:lnTo>
                    <a:lnTo>
                      <a:pt x="2147" y="1020"/>
                    </a:lnTo>
                    <a:moveTo>
                      <a:pt x="2200" y="1020"/>
                    </a:moveTo>
                    <a:lnTo>
                      <a:pt x="2200" y="1020"/>
                    </a:lnTo>
                    <a:lnTo>
                      <a:pt x="2214" y="1020"/>
                    </a:lnTo>
                    <a:moveTo>
                      <a:pt x="2267" y="1020"/>
                    </a:moveTo>
                    <a:lnTo>
                      <a:pt x="2267" y="1020"/>
                    </a:lnTo>
                    <a:lnTo>
                      <a:pt x="2280" y="1020"/>
                    </a:lnTo>
                    <a:moveTo>
                      <a:pt x="2334" y="1020"/>
                    </a:moveTo>
                    <a:lnTo>
                      <a:pt x="2334" y="1020"/>
                    </a:lnTo>
                    <a:lnTo>
                      <a:pt x="2347" y="1020"/>
                    </a:lnTo>
                    <a:moveTo>
                      <a:pt x="2400" y="1020"/>
                    </a:moveTo>
                    <a:lnTo>
                      <a:pt x="2400" y="1020"/>
                    </a:lnTo>
                    <a:lnTo>
                      <a:pt x="2414" y="1020"/>
                    </a:lnTo>
                    <a:moveTo>
                      <a:pt x="2467" y="1020"/>
                    </a:moveTo>
                    <a:lnTo>
                      <a:pt x="2467" y="1020"/>
                    </a:lnTo>
                    <a:lnTo>
                      <a:pt x="2480" y="1020"/>
                    </a:lnTo>
                    <a:moveTo>
                      <a:pt x="2534" y="1020"/>
                    </a:moveTo>
                    <a:lnTo>
                      <a:pt x="2534" y="1020"/>
                    </a:lnTo>
                    <a:lnTo>
                      <a:pt x="2547" y="1020"/>
                    </a:lnTo>
                    <a:moveTo>
                      <a:pt x="2600" y="1020"/>
                    </a:moveTo>
                    <a:lnTo>
                      <a:pt x="2600" y="1020"/>
                    </a:lnTo>
                    <a:lnTo>
                      <a:pt x="2614" y="1020"/>
                    </a:lnTo>
                    <a:moveTo>
                      <a:pt x="2667" y="1020"/>
                    </a:moveTo>
                    <a:lnTo>
                      <a:pt x="2667" y="1020"/>
                    </a:lnTo>
                    <a:lnTo>
                      <a:pt x="2680" y="1020"/>
                    </a:lnTo>
                    <a:moveTo>
                      <a:pt x="2734" y="1020"/>
                    </a:moveTo>
                    <a:lnTo>
                      <a:pt x="2734" y="1020"/>
                    </a:lnTo>
                    <a:lnTo>
                      <a:pt x="2747" y="1020"/>
                    </a:lnTo>
                    <a:moveTo>
                      <a:pt x="2800" y="1020"/>
                    </a:moveTo>
                    <a:lnTo>
                      <a:pt x="2800" y="1020"/>
                    </a:lnTo>
                    <a:lnTo>
                      <a:pt x="2814" y="1020"/>
                    </a:lnTo>
                    <a:moveTo>
                      <a:pt x="2867" y="1020"/>
                    </a:moveTo>
                    <a:lnTo>
                      <a:pt x="2867" y="1020"/>
                    </a:lnTo>
                    <a:lnTo>
                      <a:pt x="2880" y="1020"/>
                    </a:lnTo>
                    <a:moveTo>
                      <a:pt x="2934" y="1020"/>
                    </a:moveTo>
                    <a:lnTo>
                      <a:pt x="2934" y="1020"/>
                    </a:lnTo>
                    <a:lnTo>
                      <a:pt x="2947" y="1020"/>
                    </a:lnTo>
                    <a:moveTo>
                      <a:pt x="3000" y="1020"/>
                    </a:moveTo>
                    <a:lnTo>
                      <a:pt x="3000" y="1020"/>
                    </a:lnTo>
                    <a:lnTo>
                      <a:pt x="3014" y="1020"/>
                    </a:lnTo>
                    <a:moveTo>
                      <a:pt x="3067" y="1020"/>
                    </a:moveTo>
                    <a:lnTo>
                      <a:pt x="3067" y="1020"/>
                    </a:lnTo>
                    <a:lnTo>
                      <a:pt x="3080" y="1020"/>
                    </a:lnTo>
                    <a:moveTo>
                      <a:pt x="3134" y="1020"/>
                    </a:moveTo>
                    <a:lnTo>
                      <a:pt x="3134" y="1020"/>
                    </a:lnTo>
                    <a:lnTo>
                      <a:pt x="3147" y="1020"/>
                    </a:lnTo>
                    <a:moveTo>
                      <a:pt x="3200" y="1020"/>
                    </a:moveTo>
                    <a:lnTo>
                      <a:pt x="3200" y="1020"/>
                    </a:lnTo>
                    <a:lnTo>
                      <a:pt x="3214" y="1020"/>
                    </a:lnTo>
                    <a:moveTo>
                      <a:pt x="3267" y="1020"/>
                    </a:moveTo>
                    <a:lnTo>
                      <a:pt x="3267" y="1020"/>
                    </a:lnTo>
                    <a:lnTo>
                      <a:pt x="3280" y="1020"/>
                    </a:lnTo>
                    <a:moveTo>
                      <a:pt x="3334" y="1020"/>
                    </a:moveTo>
                    <a:lnTo>
                      <a:pt x="3334" y="1020"/>
                    </a:lnTo>
                    <a:lnTo>
                      <a:pt x="3347" y="1020"/>
                    </a:lnTo>
                    <a:moveTo>
                      <a:pt x="3400" y="1020"/>
                    </a:moveTo>
                    <a:lnTo>
                      <a:pt x="3400" y="1020"/>
                    </a:lnTo>
                    <a:lnTo>
                      <a:pt x="3414" y="1020"/>
                    </a:lnTo>
                    <a:moveTo>
                      <a:pt x="3467" y="1020"/>
                    </a:moveTo>
                    <a:lnTo>
                      <a:pt x="3467" y="1020"/>
                    </a:lnTo>
                    <a:lnTo>
                      <a:pt x="3480" y="1020"/>
                    </a:lnTo>
                    <a:moveTo>
                      <a:pt x="3534" y="1020"/>
                    </a:moveTo>
                    <a:lnTo>
                      <a:pt x="3534" y="1020"/>
                    </a:lnTo>
                    <a:lnTo>
                      <a:pt x="3547" y="1020"/>
                    </a:lnTo>
                    <a:moveTo>
                      <a:pt x="3600" y="1020"/>
                    </a:moveTo>
                    <a:lnTo>
                      <a:pt x="3600" y="1020"/>
                    </a:lnTo>
                    <a:lnTo>
                      <a:pt x="3614" y="1020"/>
                    </a:lnTo>
                    <a:moveTo>
                      <a:pt x="3667" y="1020"/>
                    </a:moveTo>
                    <a:lnTo>
                      <a:pt x="3667" y="1020"/>
                    </a:lnTo>
                    <a:lnTo>
                      <a:pt x="3680" y="1020"/>
                    </a:lnTo>
                    <a:moveTo>
                      <a:pt x="3734" y="1020"/>
                    </a:moveTo>
                    <a:lnTo>
                      <a:pt x="3734" y="1020"/>
                    </a:lnTo>
                    <a:lnTo>
                      <a:pt x="3747" y="1020"/>
                    </a:lnTo>
                    <a:moveTo>
                      <a:pt x="3800" y="1020"/>
                    </a:moveTo>
                    <a:lnTo>
                      <a:pt x="3800" y="1020"/>
                    </a:lnTo>
                    <a:lnTo>
                      <a:pt x="3814" y="1020"/>
                    </a:lnTo>
                    <a:moveTo>
                      <a:pt x="3867" y="1020"/>
                    </a:moveTo>
                    <a:lnTo>
                      <a:pt x="3867" y="1020"/>
                    </a:lnTo>
                    <a:lnTo>
                      <a:pt x="3880" y="1020"/>
                    </a:lnTo>
                    <a:moveTo>
                      <a:pt x="3934" y="1020"/>
                    </a:moveTo>
                    <a:lnTo>
                      <a:pt x="3934" y="1020"/>
                    </a:lnTo>
                    <a:lnTo>
                      <a:pt x="3947" y="1020"/>
                    </a:lnTo>
                    <a:moveTo>
                      <a:pt x="4000" y="1020"/>
                    </a:moveTo>
                    <a:lnTo>
                      <a:pt x="4000" y="1020"/>
                    </a:lnTo>
                    <a:lnTo>
                      <a:pt x="4014" y="1020"/>
                    </a:lnTo>
                    <a:moveTo>
                      <a:pt x="4067" y="1020"/>
                    </a:moveTo>
                    <a:lnTo>
                      <a:pt x="4067" y="1020"/>
                    </a:lnTo>
                    <a:lnTo>
                      <a:pt x="4080" y="1020"/>
                    </a:lnTo>
                    <a:moveTo>
                      <a:pt x="4134" y="1020"/>
                    </a:moveTo>
                    <a:lnTo>
                      <a:pt x="4134" y="1020"/>
                    </a:lnTo>
                    <a:lnTo>
                      <a:pt x="4147" y="1020"/>
                    </a:lnTo>
                    <a:moveTo>
                      <a:pt x="4200" y="1020"/>
                    </a:moveTo>
                    <a:lnTo>
                      <a:pt x="4200" y="1020"/>
                    </a:lnTo>
                    <a:lnTo>
                      <a:pt x="4214" y="1020"/>
                    </a:lnTo>
                    <a:moveTo>
                      <a:pt x="4267" y="1020"/>
                    </a:moveTo>
                    <a:lnTo>
                      <a:pt x="4267" y="1020"/>
                    </a:lnTo>
                    <a:lnTo>
                      <a:pt x="4280" y="1020"/>
                    </a:lnTo>
                    <a:moveTo>
                      <a:pt x="4334" y="1020"/>
                    </a:moveTo>
                    <a:lnTo>
                      <a:pt x="4334" y="1020"/>
                    </a:lnTo>
                    <a:lnTo>
                      <a:pt x="4347" y="1020"/>
                    </a:lnTo>
                    <a:moveTo>
                      <a:pt x="4400" y="1020"/>
                    </a:moveTo>
                    <a:lnTo>
                      <a:pt x="4400" y="1020"/>
                    </a:lnTo>
                    <a:lnTo>
                      <a:pt x="4414" y="1020"/>
                    </a:lnTo>
                    <a:moveTo>
                      <a:pt x="4467" y="1020"/>
                    </a:moveTo>
                    <a:lnTo>
                      <a:pt x="4467" y="1020"/>
                    </a:lnTo>
                    <a:lnTo>
                      <a:pt x="4480" y="1020"/>
                    </a:lnTo>
                    <a:moveTo>
                      <a:pt x="4534" y="1020"/>
                    </a:moveTo>
                    <a:lnTo>
                      <a:pt x="4534" y="1020"/>
                    </a:lnTo>
                    <a:lnTo>
                      <a:pt x="4547" y="1020"/>
                    </a:lnTo>
                    <a:moveTo>
                      <a:pt x="4600" y="1020"/>
                    </a:moveTo>
                    <a:lnTo>
                      <a:pt x="4600" y="1020"/>
                    </a:lnTo>
                    <a:lnTo>
                      <a:pt x="4614" y="1020"/>
                    </a:lnTo>
                    <a:moveTo>
                      <a:pt x="4667" y="1020"/>
                    </a:moveTo>
                    <a:lnTo>
                      <a:pt x="4667" y="1020"/>
                    </a:lnTo>
                    <a:lnTo>
                      <a:pt x="4680" y="1020"/>
                    </a:lnTo>
                    <a:moveTo>
                      <a:pt x="4734" y="1020"/>
                    </a:moveTo>
                    <a:lnTo>
                      <a:pt x="4734" y="1020"/>
                    </a:lnTo>
                    <a:lnTo>
                      <a:pt x="4747" y="1020"/>
                    </a:lnTo>
                    <a:moveTo>
                      <a:pt x="4800" y="1020"/>
                    </a:moveTo>
                    <a:lnTo>
                      <a:pt x="4800" y="1020"/>
                    </a:lnTo>
                    <a:lnTo>
                      <a:pt x="4814" y="1020"/>
                    </a:lnTo>
                    <a:moveTo>
                      <a:pt x="4867" y="1020"/>
                    </a:moveTo>
                    <a:lnTo>
                      <a:pt x="4867" y="1020"/>
                    </a:lnTo>
                    <a:lnTo>
                      <a:pt x="4880" y="1020"/>
                    </a:lnTo>
                    <a:moveTo>
                      <a:pt x="4934" y="1020"/>
                    </a:moveTo>
                    <a:lnTo>
                      <a:pt x="4934" y="1020"/>
                    </a:lnTo>
                    <a:lnTo>
                      <a:pt x="4947" y="1020"/>
                    </a:lnTo>
                    <a:moveTo>
                      <a:pt x="5000" y="1020"/>
                    </a:moveTo>
                    <a:lnTo>
                      <a:pt x="5000" y="1020"/>
                    </a:lnTo>
                    <a:lnTo>
                      <a:pt x="5014" y="1020"/>
                    </a:lnTo>
                    <a:moveTo>
                      <a:pt x="5067" y="1020"/>
                    </a:moveTo>
                    <a:lnTo>
                      <a:pt x="5067" y="1020"/>
                    </a:lnTo>
                    <a:lnTo>
                      <a:pt x="5080" y="1020"/>
                    </a:lnTo>
                    <a:moveTo>
                      <a:pt x="5134" y="1020"/>
                    </a:moveTo>
                    <a:lnTo>
                      <a:pt x="5134" y="1020"/>
                    </a:lnTo>
                    <a:lnTo>
                      <a:pt x="5147" y="1020"/>
                    </a:lnTo>
                    <a:moveTo>
                      <a:pt x="5200" y="1020"/>
                    </a:moveTo>
                    <a:lnTo>
                      <a:pt x="5200" y="1020"/>
                    </a:lnTo>
                    <a:lnTo>
                      <a:pt x="5214" y="1020"/>
                    </a:lnTo>
                    <a:moveTo>
                      <a:pt x="5267" y="1020"/>
                    </a:moveTo>
                    <a:lnTo>
                      <a:pt x="5267" y="1020"/>
                    </a:lnTo>
                    <a:lnTo>
                      <a:pt x="5280" y="1020"/>
                    </a:lnTo>
                    <a:moveTo>
                      <a:pt x="5334" y="1020"/>
                    </a:moveTo>
                    <a:lnTo>
                      <a:pt x="5334" y="1020"/>
                    </a:lnTo>
                    <a:lnTo>
                      <a:pt x="5347" y="1020"/>
                    </a:lnTo>
                    <a:moveTo>
                      <a:pt x="5400" y="1020"/>
                    </a:moveTo>
                    <a:lnTo>
                      <a:pt x="5400" y="1020"/>
                    </a:lnTo>
                    <a:lnTo>
                      <a:pt x="5414" y="1020"/>
                    </a:lnTo>
                    <a:moveTo>
                      <a:pt x="5467" y="1020"/>
                    </a:moveTo>
                    <a:lnTo>
                      <a:pt x="5467" y="1020"/>
                    </a:lnTo>
                    <a:lnTo>
                      <a:pt x="5480" y="1020"/>
                    </a:lnTo>
                    <a:moveTo>
                      <a:pt x="5534" y="1020"/>
                    </a:moveTo>
                    <a:lnTo>
                      <a:pt x="5534" y="1020"/>
                    </a:lnTo>
                    <a:lnTo>
                      <a:pt x="5547" y="1020"/>
                    </a:lnTo>
                    <a:moveTo>
                      <a:pt x="5600" y="1020"/>
                    </a:moveTo>
                    <a:lnTo>
                      <a:pt x="5600" y="1020"/>
                    </a:lnTo>
                    <a:lnTo>
                      <a:pt x="5614" y="1020"/>
                    </a:lnTo>
                    <a:moveTo>
                      <a:pt x="5667" y="1020"/>
                    </a:moveTo>
                    <a:lnTo>
                      <a:pt x="5667" y="1020"/>
                    </a:lnTo>
                    <a:lnTo>
                      <a:pt x="5680" y="1020"/>
                    </a:lnTo>
                    <a:moveTo>
                      <a:pt x="5734" y="1020"/>
                    </a:moveTo>
                    <a:lnTo>
                      <a:pt x="5734" y="1020"/>
                    </a:lnTo>
                    <a:lnTo>
                      <a:pt x="5747" y="1020"/>
                    </a:lnTo>
                    <a:moveTo>
                      <a:pt x="5800" y="1020"/>
                    </a:moveTo>
                    <a:lnTo>
                      <a:pt x="5800" y="1020"/>
                    </a:lnTo>
                    <a:lnTo>
                      <a:pt x="5814" y="1020"/>
                    </a:lnTo>
                    <a:moveTo>
                      <a:pt x="5867" y="1020"/>
                    </a:moveTo>
                    <a:lnTo>
                      <a:pt x="5867" y="1020"/>
                    </a:lnTo>
                    <a:lnTo>
                      <a:pt x="5880" y="1020"/>
                    </a:lnTo>
                    <a:moveTo>
                      <a:pt x="5934" y="1020"/>
                    </a:moveTo>
                    <a:lnTo>
                      <a:pt x="5934" y="1020"/>
                    </a:lnTo>
                    <a:lnTo>
                      <a:pt x="5947" y="1020"/>
                    </a:lnTo>
                    <a:moveTo>
                      <a:pt x="6000" y="1020"/>
                    </a:moveTo>
                    <a:lnTo>
                      <a:pt x="6000" y="1020"/>
                    </a:lnTo>
                    <a:lnTo>
                      <a:pt x="6014" y="1020"/>
                    </a:lnTo>
                    <a:moveTo>
                      <a:pt x="6067" y="1020"/>
                    </a:moveTo>
                    <a:lnTo>
                      <a:pt x="6067" y="1020"/>
                    </a:lnTo>
                    <a:lnTo>
                      <a:pt x="6080" y="1020"/>
                    </a:lnTo>
                    <a:moveTo>
                      <a:pt x="6134" y="1020"/>
                    </a:moveTo>
                    <a:lnTo>
                      <a:pt x="6134" y="1020"/>
                    </a:lnTo>
                    <a:lnTo>
                      <a:pt x="6147" y="1020"/>
                    </a:lnTo>
                    <a:moveTo>
                      <a:pt x="6200" y="1020"/>
                    </a:moveTo>
                    <a:lnTo>
                      <a:pt x="6200" y="1020"/>
                    </a:lnTo>
                    <a:lnTo>
                      <a:pt x="6214" y="1020"/>
                    </a:lnTo>
                    <a:moveTo>
                      <a:pt x="6267" y="1020"/>
                    </a:moveTo>
                    <a:lnTo>
                      <a:pt x="6267" y="1020"/>
                    </a:lnTo>
                    <a:lnTo>
                      <a:pt x="6280" y="1020"/>
                    </a:lnTo>
                    <a:moveTo>
                      <a:pt x="6334" y="1020"/>
                    </a:moveTo>
                    <a:lnTo>
                      <a:pt x="6334" y="1020"/>
                    </a:lnTo>
                    <a:lnTo>
                      <a:pt x="6347" y="1020"/>
                    </a:lnTo>
                    <a:moveTo>
                      <a:pt x="6400" y="1020"/>
                    </a:moveTo>
                    <a:lnTo>
                      <a:pt x="6400" y="1020"/>
                    </a:lnTo>
                    <a:lnTo>
                      <a:pt x="6414" y="1020"/>
                    </a:lnTo>
                    <a:moveTo>
                      <a:pt x="6467" y="1020"/>
                    </a:moveTo>
                    <a:lnTo>
                      <a:pt x="6467" y="1020"/>
                    </a:lnTo>
                    <a:lnTo>
                      <a:pt x="6480" y="1020"/>
                    </a:lnTo>
                    <a:moveTo>
                      <a:pt x="6534" y="1020"/>
                    </a:moveTo>
                    <a:lnTo>
                      <a:pt x="6534" y="1020"/>
                    </a:lnTo>
                    <a:lnTo>
                      <a:pt x="6547" y="1020"/>
                    </a:lnTo>
                    <a:moveTo>
                      <a:pt x="6600" y="1020"/>
                    </a:moveTo>
                    <a:lnTo>
                      <a:pt x="6600" y="1020"/>
                    </a:lnTo>
                    <a:lnTo>
                      <a:pt x="6614" y="1020"/>
                    </a:lnTo>
                    <a:moveTo>
                      <a:pt x="6667" y="1020"/>
                    </a:moveTo>
                    <a:lnTo>
                      <a:pt x="6667" y="1020"/>
                    </a:lnTo>
                    <a:lnTo>
                      <a:pt x="6680" y="1020"/>
                    </a:lnTo>
                    <a:moveTo>
                      <a:pt x="6734" y="1020"/>
                    </a:moveTo>
                    <a:lnTo>
                      <a:pt x="6734" y="1020"/>
                    </a:lnTo>
                    <a:lnTo>
                      <a:pt x="6747" y="1020"/>
                    </a:lnTo>
                    <a:moveTo>
                      <a:pt x="6800" y="1020"/>
                    </a:moveTo>
                    <a:lnTo>
                      <a:pt x="6800" y="1020"/>
                    </a:lnTo>
                    <a:lnTo>
                      <a:pt x="6814" y="1020"/>
                    </a:lnTo>
                    <a:moveTo>
                      <a:pt x="6867" y="1020"/>
                    </a:moveTo>
                    <a:lnTo>
                      <a:pt x="6867" y="1020"/>
                    </a:lnTo>
                    <a:lnTo>
                      <a:pt x="6880" y="1020"/>
                    </a:lnTo>
                    <a:moveTo>
                      <a:pt x="6934" y="1020"/>
                    </a:moveTo>
                    <a:lnTo>
                      <a:pt x="6934" y="1020"/>
                    </a:lnTo>
                    <a:lnTo>
                      <a:pt x="6947" y="1020"/>
                    </a:lnTo>
                    <a:moveTo>
                      <a:pt x="7000" y="1020"/>
                    </a:moveTo>
                    <a:lnTo>
                      <a:pt x="7000" y="1020"/>
                    </a:lnTo>
                    <a:lnTo>
                      <a:pt x="7014" y="1020"/>
                    </a:lnTo>
                    <a:moveTo>
                      <a:pt x="7067" y="1020"/>
                    </a:moveTo>
                    <a:lnTo>
                      <a:pt x="7067" y="1020"/>
                    </a:lnTo>
                    <a:lnTo>
                      <a:pt x="7080" y="1020"/>
                    </a:lnTo>
                    <a:moveTo>
                      <a:pt x="7134" y="1020"/>
                    </a:moveTo>
                    <a:lnTo>
                      <a:pt x="7134" y="1020"/>
                    </a:lnTo>
                    <a:lnTo>
                      <a:pt x="7147" y="1020"/>
                    </a:lnTo>
                    <a:moveTo>
                      <a:pt x="7200" y="1020"/>
                    </a:moveTo>
                    <a:lnTo>
                      <a:pt x="7200" y="1020"/>
                    </a:lnTo>
                    <a:lnTo>
                      <a:pt x="7214" y="1020"/>
                    </a:lnTo>
                    <a:moveTo>
                      <a:pt x="7267" y="1020"/>
                    </a:moveTo>
                    <a:lnTo>
                      <a:pt x="7267" y="1020"/>
                    </a:lnTo>
                    <a:lnTo>
                      <a:pt x="7280" y="1020"/>
                    </a:lnTo>
                    <a:moveTo>
                      <a:pt x="7334" y="1020"/>
                    </a:moveTo>
                    <a:lnTo>
                      <a:pt x="7334" y="1020"/>
                    </a:lnTo>
                    <a:lnTo>
                      <a:pt x="7347" y="1020"/>
                    </a:lnTo>
                    <a:moveTo>
                      <a:pt x="7400" y="1020"/>
                    </a:moveTo>
                    <a:lnTo>
                      <a:pt x="7400" y="1020"/>
                    </a:lnTo>
                    <a:lnTo>
                      <a:pt x="7414" y="1020"/>
                    </a:lnTo>
                    <a:moveTo>
                      <a:pt x="7467" y="1020"/>
                    </a:moveTo>
                    <a:lnTo>
                      <a:pt x="7467" y="1020"/>
                    </a:lnTo>
                    <a:lnTo>
                      <a:pt x="7480" y="1020"/>
                    </a:lnTo>
                    <a:moveTo>
                      <a:pt x="7534" y="1020"/>
                    </a:moveTo>
                    <a:lnTo>
                      <a:pt x="7534" y="1020"/>
                    </a:lnTo>
                    <a:lnTo>
                      <a:pt x="7547" y="1020"/>
                    </a:lnTo>
                    <a:moveTo>
                      <a:pt x="7600" y="1020"/>
                    </a:moveTo>
                    <a:lnTo>
                      <a:pt x="7600" y="1020"/>
                    </a:lnTo>
                    <a:lnTo>
                      <a:pt x="7614" y="1020"/>
                    </a:lnTo>
                    <a:moveTo>
                      <a:pt x="7667" y="1020"/>
                    </a:moveTo>
                    <a:lnTo>
                      <a:pt x="7667" y="1020"/>
                    </a:lnTo>
                    <a:lnTo>
                      <a:pt x="7680" y="1020"/>
                    </a:lnTo>
                    <a:moveTo>
                      <a:pt x="7734" y="1020"/>
                    </a:moveTo>
                    <a:lnTo>
                      <a:pt x="7734" y="1020"/>
                    </a:lnTo>
                    <a:lnTo>
                      <a:pt x="7747" y="1020"/>
                    </a:lnTo>
                    <a:moveTo>
                      <a:pt x="7800" y="1020"/>
                    </a:moveTo>
                    <a:lnTo>
                      <a:pt x="7800" y="1020"/>
                    </a:lnTo>
                    <a:lnTo>
                      <a:pt x="7814" y="1020"/>
                    </a:lnTo>
                    <a:moveTo>
                      <a:pt x="7867" y="1020"/>
                    </a:moveTo>
                    <a:lnTo>
                      <a:pt x="7867" y="1020"/>
                    </a:lnTo>
                    <a:lnTo>
                      <a:pt x="7880" y="1020"/>
                    </a:lnTo>
                    <a:moveTo>
                      <a:pt x="7934" y="1020"/>
                    </a:moveTo>
                    <a:lnTo>
                      <a:pt x="7934" y="1020"/>
                    </a:lnTo>
                    <a:lnTo>
                      <a:pt x="7947" y="1020"/>
                    </a:lnTo>
                    <a:moveTo>
                      <a:pt x="8000" y="1020"/>
                    </a:moveTo>
                    <a:lnTo>
                      <a:pt x="8000" y="1020"/>
                    </a:lnTo>
                    <a:lnTo>
                      <a:pt x="8014" y="1020"/>
                    </a:lnTo>
                    <a:moveTo>
                      <a:pt x="8067" y="1020"/>
                    </a:moveTo>
                    <a:lnTo>
                      <a:pt x="8067" y="1020"/>
                    </a:lnTo>
                    <a:lnTo>
                      <a:pt x="8080" y="1020"/>
                    </a:lnTo>
                    <a:moveTo>
                      <a:pt x="8134" y="1020"/>
                    </a:moveTo>
                    <a:lnTo>
                      <a:pt x="8134" y="1020"/>
                    </a:lnTo>
                    <a:lnTo>
                      <a:pt x="8147" y="1020"/>
                    </a:lnTo>
                    <a:moveTo>
                      <a:pt x="8200" y="1020"/>
                    </a:moveTo>
                    <a:lnTo>
                      <a:pt x="8200" y="1020"/>
                    </a:lnTo>
                    <a:lnTo>
                      <a:pt x="8214" y="1020"/>
                    </a:lnTo>
                    <a:moveTo>
                      <a:pt x="8267" y="1020"/>
                    </a:moveTo>
                    <a:lnTo>
                      <a:pt x="8267" y="1020"/>
                    </a:lnTo>
                    <a:lnTo>
                      <a:pt x="8280" y="1020"/>
                    </a:lnTo>
                    <a:moveTo>
                      <a:pt x="8334" y="1020"/>
                    </a:moveTo>
                    <a:lnTo>
                      <a:pt x="8334" y="1020"/>
                    </a:lnTo>
                    <a:lnTo>
                      <a:pt x="8347" y="1020"/>
                    </a:lnTo>
                    <a:moveTo>
                      <a:pt x="8400" y="1020"/>
                    </a:moveTo>
                    <a:lnTo>
                      <a:pt x="8400" y="1020"/>
                    </a:lnTo>
                    <a:lnTo>
                      <a:pt x="8414" y="1020"/>
                    </a:lnTo>
                    <a:moveTo>
                      <a:pt x="8467" y="1020"/>
                    </a:moveTo>
                    <a:lnTo>
                      <a:pt x="8467" y="1020"/>
                    </a:lnTo>
                    <a:lnTo>
                      <a:pt x="8480" y="1020"/>
                    </a:lnTo>
                    <a:moveTo>
                      <a:pt x="8534" y="1020"/>
                    </a:moveTo>
                    <a:lnTo>
                      <a:pt x="8534" y="1020"/>
                    </a:lnTo>
                    <a:lnTo>
                      <a:pt x="8547" y="1020"/>
                    </a:lnTo>
                    <a:moveTo>
                      <a:pt x="8600" y="1020"/>
                    </a:moveTo>
                    <a:lnTo>
                      <a:pt x="8600" y="1020"/>
                    </a:lnTo>
                    <a:lnTo>
                      <a:pt x="8614" y="1020"/>
                    </a:lnTo>
                    <a:moveTo>
                      <a:pt x="8667" y="1020"/>
                    </a:moveTo>
                    <a:lnTo>
                      <a:pt x="8667" y="1020"/>
                    </a:lnTo>
                    <a:lnTo>
                      <a:pt x="8680" y="1020"/>
                    </a:lnTo>
                    <a:moveTo>
                      <a:pt x="8734" y="1020"/>
                    </a:moveTo>
                    <a:lnTo>
                      <a:pt x="8734" y="1020"/>
                    </a:lnTo>
                    <a:lnTo>
                      <a:pt x="8747" y="1020"/>
                    </a:lnTo>
                    <a:moveTo>
                      <a:pt x="8800" y="1020"/>
                    </a:moveTo>
                    <a:lnTo>
                      <a:pt x="8800" y="1020"/>
                    </a:lnTo>
                    <a:lnTo>
                      <a:pt x="8814" y="1020"/>
                    </a:lnTo>
                    <a:moveTo>
                      <a:pt x="8867" y="1020"/>
                    </a:moveTo>
                    <a:lnTo>
                      <a:pt x="8867" y="1020"/>
                    </a:lnTo>
                    <a:lnTo>
                      <a:pt x="8880" y="1020"/>
                    </a:lnTo>
                    <a:moveTo>
                      <a:pt x="8934" y="1020"/>
                    </a:moveTo>
                    <a:lnTo>
                      <a:pt x="8934" y="1020"/>
                    </a:lnTo>
                    <a:lnTo>
                      <a:pt x="8947" y="1020"/>
                    </a:lnTo>
                    <a:moveTo>
                      <a:pt x="9000" y="1020"/>
                    </a:moveTo>
                    <a:lnTo>
                      <a:pt x="9000" y="1020"/>
                    </a:lnTo>
                    <a:lnTo>
                      <a:pt x="9014" y="1020"/>
                    </a:lnTo>
                    <a:moveTo>
                      <a:pt x="9067" y="1020"/>
                    </a:moveTo>
                    <a:lnTo>
                      <a:pt x="9067" y="1020"/>
                    </a:lnTo>
                    <a:lnTo>
                      <a:pt x="9080" y="1020"/>
                    </a:lnTo>
                    <a:moveTo>
                      <a:pt x="9134" y="1020"/>
                    </a:moveTo>
                    <a:lnTo>
                      <a:pt x="9134" y="1020"/>
                    </a:lnTo>
                    <a:lnTo>
                      <a:pt x="9147" y="1020"/>
                    </a:lnTo>
                    <a:moveTo>
                      <a:pt x="0" y="510"/>
                    </a:moveTo>
                    <a:lnTo>
                      <a:pt x="0" y="510"/>
                    </a:lnTo>
                    <a:lnTo>
                      <a:pt x="14" y="510"/>
                    </a:lnTo>
                    <a:moveTo>
                      <a:pt x="67" y="510"/>
                    </a:moveTo>
                    <a:lnTo>
                      <a:pt x="67" y="510"/>
                    </a:lnTo>
                    <a:lnTo>
                      <a:pt x="80" y="510"/>
                    </a:lnTo>
                    <a:moveTo>
                      <a:pt x="134" y="510"/>
                    </a:moveTo>
                    <a:lnTo>
                      <a:pt x="134" y="510"/>
                    </a:lnTo>
                    <a:lnTo>
                      <a:pt x="147" y="510"/>
                    </a:lnTo>
                    <a:moveTo>
                      <a:pt x="200" y="510"/>
                    </a:moveTo>
                    <a:lnTo>
                      <a:pt x="200" y="510"/>
                    </a:lnTo>
                    <a:lnTo>
                      <a:pt x="214" y="510"/>
                    </a:lnTo>
                    <a:moveTo>
                      <a:pt x="267" y="510"/>
                    </a:moveTo>
                    <a:lnTo>
                      <a:pt x="267" y="510"/>
                    </a:lnTo>
                    <a:lnTo>
                      <a:pt x="280" y="510"/>
                    </a:lnTo>
                    <a:moveTo>
                      <a:pt x="334" y="510"/>
                    </a:moveTo>
                    <a:lnTo>
                      <a:pt x="334" y="510"/>
                    </a:lnTo>
                    <a:lnTo>
                      <a:pt x="347" y="510"/>
                    </a:lnTo>
                    <a:moveTo>
                      <a:pt x="400" y="510"/>
                    </a:moveTo>
                    <a:lnTo>
                      <a:pt x="400" y="510"/>
                    </a:lnTo>
                    <a:lnTo>
                      <a:pt x="414" y="510"/>
                    </a:lnTo>
                    <a:moveTo>
                      <a:pt x="467" y="510"/>
                    </a:moveTo>
                    <a:lnTo>
                      <a:pt x="467" y="510"/>
                    </a:lnTo>
                    <a:lnTo>
                      <a:pt x="480" y="510"/>
                    </a:lnTo>
                    <a:moveTo>
                      <a:pt x="534" y="510"/>
                    </a:moveTo>
                    <a:lnTo>
                      <a:pt x="534" y="510"/>
                    </a:lnTo>
                    <a:lnTo>
                      <a:pt x="547" y="510"/>
                    </a:lnTo>
                    <a:moveTo>
                      <a:pt x="600" y="510"/>
                    </a:moveTo>
                    <a:lnTo>
                      <a:pt x="600" y="510"/>
                    </a:lnTo>
                    <a:lnTo>
                      <a:pt x="614" y="510"/>
                    </a:lnTo>
                    <a:moveTo>
                      <a:pt x="667" y="510"/>
                    </a:moveTo>
                    <a:lnTo>
                      <a:pt x="667" y="510"/>
                    </a:lnTo>
                    <a:lnTo>
                      <a:pt x="680" y="510"/>
                    </a:lnTo>
                    <a:moveTo>
                      <a:pt x="734" y="510"/>
                    </a:moveTo>
                    <a:lnTo>
                      <a:pt x="734" y="510"/>
                    </a:lnTo>
                    <a:lnTo>
                      <a:pt x="747" y="510"/>
                    </a:lnTo>
                    <a:moveTo>
                      <a:pt x="800" y="510"/>
                    </a:moveTo>
                    <a:lnTo>
                      <a:pt x="800" y="510"/>
                    </a:lnTo>
                    <a:lnTo>
                      <a:pt x="814" y="510"/>
                    </a:lnTo>
                    <a:moveTo>
                      <a:pt x="867" y="510"/>
                    </a:moveTo>
                    <a:lnTo>
                      <a:pt x="867" y="510"/>
                    </a:lnTo>
                    <a:lnTo>
                      <a:pt x="880" y="510"/>
                    </a:lnTo>
                    <a:moveTo>
                      <a:pt x="934" y="510"/>
                    </a:moveTo>
                    <a:lnTo>
                      <a:pt x="934" y="510"/>
                    </a:lnTo>
                    <a:lnTo>
                      <a:pt x="947" y="510"/>
                    </a:lnTo>
                    <a:moveTo>
                      <a:pt x="1000" y="510"/>
                    </a:moveTo>
                    <a:lnTo>
                      <a:pt x="1000" y="510"/>
                    </a:lnTo>
                    <a:lnTo>
                      <a:pt x="1014" y="510"/>
                    </a:lnTo>
                    <a:moveTo>
                      <a:pt x="1067" y="510"/>
                    </a:moveTo>
                    <a:lnTo>
                      <a:pt x="1067" y="510"/>
                    </a:lnTo>
                    <a:lnTo>
                      <a:pt x="1080" y="510"/>
                    </a:lnTo>
                    <a:moveTo>
                      <a:pt x="1134" y="510"/>
                    </a:moveTo>
                    <a:lnTo>
                      <a:pt x="1134" y="510"/>
                    </a:lnTo>
                    <a:lnTo>
                      <a:pt x="1147" y="510"/>
                    </a:lnTo>
                    <a:moveTo>
                      <a:pt x="1200" y="510"/>
                    </a:moveTo>
                    <a:lnTo>
                      <a:pt x="1200" y="510"/>
                    </a:lnTo>
                    <a:lnTo>
                      <a:pt x="1214" y="510"/>
                    </a:lnTo>
                    <a:moveTo>
                      <a:pt x="1267" y="510"/>
                    </a:moveTo>
                    <a:lnTo>
                      <a:pt x="1267" y="510"/>
                    </a:lnTo>
                    <a:lnTo>
                      <a:pt x="1280" y="510"/>
                    </a:lnTo>
                    <a:moveTo>
                      <a:pt x="1334" y="510"/>
                    </a:moveTo>
                    <a:lnTo>
                      <a:pt x="1334" y="510"/>
                    </a:lnTo>
                    <a:lnTo>
                      <a:pt x="1347" y="510"/>
                    </a:lnTo>
                    <a:moveTo>
                      <a:pt x="1400" y="510"/>
                    </a:moveTo>
                    <a:lnTo>
                      <a:pt x="1400" y="510"/>
                    </a:lnTo>
                    <a:lnTo>
                      <a:pt x="1414" y="510"/>
                    </a:lnTo>
                    <a:moveTo>
                      <a:pt x="1467" y="510"/>
                    </a:moveTo>
                    <a:lnTo>
                      <a:pt x="1467" y="510"/>
                    </a:lnTo>
                    <a:lnTo>
                      <a:pt x="1480" y="510"/>
                    </a:lnTo>
                    <a:moveTo>
                      <a:pt x="1534" y="510"/>
                    </a:moveTo>
                    <a:lnTo>
                      <a:pt x="1534" y="510"/>
                    </a:lnTo>
                    <a:lnTo>
                      <a:pt x="1547" y="510"/>
                    </a:lnTo>
                    <a:moveTo>
                      <a:pt x="1600" y="510"/>
                    </a:moveTo>
                    <a:lnTo>
                      <a:pt x="1600" y="510"/>
                    </a:lnTo>
                    <a:lnTo>
                      <a:pt x="1614" y="510"/>
                    </a:lnTo>
                    <a:moveTo>
                      <a:pt x="1667" y="510"/>
                    </a:moveTo>
                    <a:lnTo>
                      <a:pt x="1667" y="510"/>
                    </a:lnTo>
                    <a:lnTo>
                      <a:pt x="1680" y="510"/>
                    </a:lnTo>
                    <a:moveTo>
                      <a:pt x="1734" y="510"/>
                    </a:moveTo>
                    <a:lnTo>
                      <a:pt x="1734" y="510"/>
                    </a:lnTo>
                    <a:lnTo>
                      <a:pt x="1747" y="510"/>
                    </a:lnTo>
                    <a:moveTo>
                      <a:pt x="1800" y="510"/>
                    </a:moveTo>
                    <a:lnTo>
                      <a:pt x="1800" y="510"/>
                    </a:lnTo>
                    <a:lnTo>
                      <a:pt x="1814" y="510"/>
                    </a:lnTo>
                    <a:moveTo>
                      <a:pt x="1867" y="510"/>
                    </a:moveTo>
                    <a:lnTo>
                      <a:pt x="1867" y="510"/>
                    </a:lnTo>
                    <a:lnTo>
                      <a:pt x="1880" y="510"/>
                    </a:lnTo>
                    <a:moveTo>
                      <a:pt x="1934" y="510"/>
                    </a:moveTo>
                    <a:lnTo>
                      <a:pt x="1934" y="510"/>
                    </a:lnTo>
                    <a:lnTo>
                      <a:pt x="1947" y="510"/>
                    </a:lnTo>
                    <a:moveTo>
                      <a:pt x="2000" y="510"/>
                    </a:moveTo>
                    <a:lnTo>
                      <a:pt x="2000" y="510"/>
                    </a:lnTo>
                    <a:lnTo>
                      <a:pt x="2014" y="510"/>
                    </a:lnTo>
                    <a:moveTo>
                      <a:pt x="2067" y="510"/>
                    </a:moveTo>
                    <a:lnTo>
                      <a:pt x="2067" y="510"/>
                    </a:lnTo>
                    <a:lnTo>
                      <a:pt x="2080" y="510"/>
                    </a:lnTo>
                    <a:moveTo>
                      <a:pt x="2134" y="510"/>
                    </a:moveTo>
                    <a:lnTo>
                      <a:pt x="2134" y="510"/>
                    </a:lnTo>
                    <a:lnTo>
                      <a:pt x="2147" y="510"/>
                    </a:lnTo>
                    <a:moveTo>
                      <a:pt x="2200" y="510"/>
                    </a:moveTo>
                    <a:lnTo>
                      <a:pt x="2200" y="510"/>
                    </a:lnTo>
                    <a:lnTo>
                      <a:pt x="2214" y="510"/>
                    </a:lnTo>
                    <a:moveTo>
                      <a:pt x="2267" y="510"/>
                    </a:moveTo>
                    <a:lnTo>
                      <a:pt x="2267" y="510"/>
                    </a:lnTo>
                    <a:lnTo>
                      <a:pt x="2280" y="510"/>
                    </a:lnTo>
                    <a:moveTo>
                      <a:pt x="2334" y="510"/>
                    </a:moveTo>
                    <a:lnTo>
                      <a:pt x="2334" y="510"/>
                    </a:lnTo>
                    <a:lnTo>
                      <a:pt x="2347" y="510"/>
                    </a:lnTo>
                    <a:moveTo>
                      <a:pt x="2400" y="510"/>
                    </a:moveTo>
                    <a:lnTo>
                      <a:pt x="2400" y="510"/>
                    </a:lnTo>
                    <a:lnTo>
                      <a:pt x="2414" y="510"/>
                    </a:lnTo>
                    <a:moveTo>
                      <a:pt x="2467" y="510"/>
                    </a:moveTo>
                    <a:lnTo>
                      <a:pt x="2467" y="510"/>
                    </a:lnTo>
                    <a:lnTo>
                      <a:pt x="2480" y="510"/>
                    </a:lnTo>
                    <a:moveTo>
                      <a:pt x="2534" y="510"/>
                    </a:moveTo>
                    <a:lnTo>
                      <a:pt x="2534" y="510"/>
                    </a:lnTo>
                    <a:lnTo>
                      <a:pt x="2547" y="510"/>
                    </a:lnTo>
                    <a:moveTo>
                      <a:pt x="2600" y="510"/>
                    </a:moveTo>
                    <a:lnTo>
                      <a:pt x="2600" y="510"/>
                    </a:lnTo>
                    <a:lnTo>
                      <a:pt x="2614" y="510"/>
                    </a:lnTo>
                    <a:moveTo>
                      <a:pt x="2667" y="510"/>
                    </a:moveTo>
                    <a:lnTo>
                      <a:pt x="2667" y="510"/>
                    </a:lnTo>
                    <a:lnTo>
                      <a:pt x="2680" y="510"/>
                    </a:lnTo>
                    <a:moveTo>
                      <a:pt x="2734" y="510"/>
                    </a:moveTo>
                    <a:lnTo>
                      <a:pt x="2734" y="510"/>
                    </a:lnTo>
                    <a:lnTo>
                      <a:pt x="2747" y="510"/>
                    </a:lnTo>
                    <a:moveTo>
                      <a:pt x="2800" y="510"/>
                    </a:moveTo>
                    <a:lnTo>
                      <a:pt x="2800" y="510"/>
                    </a:lnTo>
                    <a:lnTo>
                      <a:pt x="2814" y="510"/>
                    </a:lnTo>
                    <a:moveTo>
                      <a:pt x="2867" y="510"/>
                    </a:moveTo>
                    <a:lnTo>
                      <a:pt x="2867" y="510"/>
                    </a:lnTo>
                    <a:lnTo>
                      <a:pt x="2880" y="510"/>
                    </a:lnTo>
                    <a:moveTo>
                      <a:pt x="2934" y="510"/>
                    </a:moveTo>
                    <a:lnTo>
                      <a:pt x="2934" y="510"/>
                    </a:lnTo>
                    <a:lnTo>
                      <a:pt x="2947" y="510"/>
                    </a:lnTo>
                    <a:moveTo>
                      <a:pt x="3000" y="510"/>
                    </a:moveTo>
                    <a:lnTo>
                      <a:pt x="3000" y="510"/>
                    </a:lnTo>
                    <a:lnTo>
                      <a:pt x="3014" y="510"/>
                    </a:lnTo>
                    <a:moveTo>
                      <a:pt x="3067" y="510"/>
                    </a:moveTo>
                    <a:lnTo>
                      <a:pt x="3067" y="510"/>
                    </a:lnTo>
                    <a:lnTo>
                      <a:pt x="3080" y="510"/>
                    </a:lnTo>
                    <a:moveTo>
                      <a:pt x="3134" y="510"/>
                    </a:moveTo>
                    <a:lnTo>
                      <a:pt x="3134" y="510"/>
                    </a:lnTo>
                    <a:lnTo>
                      <a:pt x="3147" y="510"/>
                    </a:lnTo>
                    <a:moveTo>
                      <a:pt x="3200" y="510"/>
                    </a:moveTo>
                    <a:lnTo>
                      <a:pt x="3200" y="510"/>
                    </a:lnTo>
                    <a:lnTo>
                      <a:pt x="3214" y="510"/>
                    </a:lnTo>
                    <a:moveTo>
                      <a:pt x="3267" y="510"/>
                    </a:moveTo>
                    <a:lnTo>
                      <a:pt x="3267" y="510"/>
                    </a:lnTo>
                    <a:lnTo>
                      <a:pt x="3280" y="510"/>
                    </a:lnTo>
                    <a:moveTo>
                      <a:pt x="3334" y="510"/>
                    </a:moveTo>
                    <a:lnTo>
                      <a:pt x="3334" y="510"/>
                    </a:lnTo>
                    <a:lnTo>
                      <a:pt x="3347" y="510"/>
                    </a:lnTo>
                    <a:moveTo>
                      <a:pt x="3400" y="510"/>
                    </a:moveTo>
                    <a:lnTo>
                      <a:pt x="3400" y="510"/>
                    </a:lnTo>
                    <a:lnTo>
                      <a:pt x="3414" y="510"/>
                    </a:lnTo>
                    <a:moveTo>
                      <a:pt x="3467" y="510"/>
                    </a:moveTo>
                    <a:lnTo>
                      <a:pt x="3467" y="510"/>
                    </a:lnTo>
                    <a:lnTo>
                      <a:pt x="3480" y="510"/>
                    </a:lnTo>
                    <a:moveTo>
                      <a:pt x="3534" y="510"/>
                    </a:moveTo>
                    <a:lnTo>
                      <a:pt x="3534" y="510"/>
                    </a:lnTo>
                    <a:lnTo>
                      <a:pt x="3547" y="510"/>
                    </a:lnTo>
                    <a:moveTo>
                      <a:pt x="3600" y="510"/>
                    </a:moveTo>
                    <a:lnTo>
                      <a:pt x="3600" y="510"/>
                    </a:lnTo>
                    <a:lnTo>
                      <a:pt x="3614" y="510"/>
                    </a:lnTo>
                    <a:moveTo>
                      <a:pt x="3667" y="510"/>
                    </a:moveTo>
                    <a:lnTo>
                      <a:pt x="3667" y="510"/>
                    </a:lnTo>
                    <a:lnTo>
                      <a:pt x="3680" y="510"/>
                    </a:lnTo>
                    <a:moveTo>
                      <a:pt x="3734" y="510"/>
                    </a:moveTo>
                    <a:lnTo>
                      <a:pt x="3734" y="510"/>
                    </a:lnTo>
                    <a:lnTo>
                      <a:pt x="3747" y="510"/>
                    </a:lnTo>
                    <a:moveTo>
                      <a:pt x="3800" y="510"/>
                    </a:moveTo>
                    <a:lnTo>
                      <a:pt x="3800" y="510"/>
                    </a:lnTo>
                    <a:lnTo>
                      <a:pt x="3814" y="510"/>
                    </a:lnTo>
                    <a:moveTo>
                      <a:pt x="3867" y="510"/>
                    </a:moveTo>
                    <a:lnTo>
                      <a:pt x="3867" y="510"/>
                    </a:lnTo>
                    <a:lnTo>
                      <a:pt x="3880" y="510"/>
                    </a:lnTo>
                    <a:moveTo>
                      <a:pt x="3934" y="510"/>
                    </a:moveTo>
                    <a:lnTo>
                      <a:pt x="3934" y="510"/>
                    </a:lnTo>
                    <a:lnTo>
                      <a:pt x="3947" y="510"/>
                    </a:lnTo>
                    <a:moveTo>
                      <a:pt x="4000" y="510"/>
                    </a:moveTo>
                    <a:lnTo>
                      <a:pt x="4000" y="510"/>
                    </a:lnTo>
                    <a:lnTo>
                      <a:pt x="4014" y="510"/>
                    </a:lnTo>
                    <a:moveTo>
                      <a:pt x="4067" y="510"/>
                    </a:moveTo>
                    <a:lnTo>
                      <a:pt x="4067" y="510"/>
                    </a:lnTo>
                    <a:lnTo>
                      <a:pt x="4080" y="510"/>
                    </a:lnTo>
                    <a:moveTo>
                      <a:pt x="4134" y="510"/>
                    </a:moveTo>
                    <a:lnTo>
                      <a:pt x="4134" y="510"/>
                    </a:lnTo>
                    <a:lnTo>
                      <a:pt x="4147" y="510"/>
                    </a:lnTo>
                    <a:moveTo>
                      <a:pt x="4200" y="510"/>
                    </a:moveTo>
                    <a:lnTo>
                      <a:pt x="4200" y="510"/>
                    </a:lnTo>
                    <a:lnTo>
                      <a:pt x="4214" y="510"/>
                    </a:lnTo>
                    <a:moveTo>
                      <a:pt x="4267" y="510"/>
                    </a:moveTo>
                    <a:lnTo>
                      <a:pt x="4267" y="510"/>
                    </a:lnTo>
                    <a:lnTo>
                      <a:pt x="4280" y="510"/>
                    </a:lnTo>
                    <a:moveTo>
                      <a:pt x="4334" y="510"/>
                    </a:moveTo>
                    <a:lnTo>
                      <a:pt x="4334" y="510"/>
                    </a:lnTo>
                    <a:lnTo>
                      <a:pt x="4347" y="510"/>
                    </a:lnTo>
                    <a:moveTo>
                      <a:pt x="4400" y="510"/>
                    </a:moveTo>
                    <a:lnTo>
                      <a:pt x="4400" y="510"/>
                    </a:lnTo>
                    <a:lnTo>
                      <a:pt x="4414" y="510"/>
                    </a:lnTo>
                    <a:moveTo>
                      <a:pt x="4467" y="510"/>
                    </a:moveTo>
                    <a:lnTo>
                      <a:pt x="4467" y="510"/>
                    </a:lnTo>
                    <a:lnTo>
                      <a:pt x="4480" y="510"/>
                    </a:lnTo>
                    <a:moveTo>
                      <a:pt x="4534" y="510"/>
                    </a:moveTo>
                    <a:lnTo>
                      <a:pt x="4534" y="510"/>
                    </a:lnTo>
                    <a:lnTo>
                      <a:pt x="4547" y="510"/>
                    </a:lnTo>
                    <a:moveTo>
                      <a:pt x="4600" y="510"/>
                    </a:moveTo>
                    <a:lnTo>
                      <a:pt x="4600" y="510"/>
                    </a:lnTo>
                    <a:lnTo>
                      <a:pt x="4614" y="510"/>
                    </a:lnTo>
                    <a:moveTo>
                      <a:pt x="4667" y="510"/>
                    </a:moveTo>
                    <a:lnTo>
                      <a:pt x="4667" y="510"/>
                    </a:lnTo>
                    <a:lnTo>
                      <a:pt x="4680" y="510"/>
                    </a:lnTo>
                    <a:moveTo>
                      <a:pt x="4734" y="510"/>
                    </a:moveTo>
                    <a:lnTo>
                      <a:pt x="4734" y="510"/>
                    </a:lnTo>
                    <a:lnTo>
                      <a:pt x="4747" y="510"/>
                    </a:lnTo>
                    <a:moveTo>
                      <a:pt x="4800" y="510"/>
                    </a:moveTo>
                    <a:lnTo>
                      <a:pt x="4800" y="510"/>
                    </a:lnTo>
                    <a:lnTo>
                      <a:pt x="4814" y="510"/>
                    </a:lnTo>
                    <a:moveTo>
                      <a:pt x="4867" y="510"/>
                    </a:moveTo>
                    <a:lnTo>
                      <a:pt x="4867" y="510"/>
                    </a:lnTo>
                    <a:lnTo>
                      <a:pt x="4880" y="510"/>
                    </a:lnTo>
                    <a:moveTo>
                      <a:pt x="4934" y="510"/>
                    </a:moveTo>
                    <a:lnTo>
                      <a:pt x="4934" y="510"/>
                    </a:lnTo>
                    <a:lnTo>
                      <a:pt x="4947" y="510"/>
                    </a:lnTo>
                    <a:moveTo>
                      <a:pt x="5000" y="510"/>
                    </a:moveTo>
                    <a:lnTo>
                      <a:pt x="5000" y="510"/>
                    </a:lnTo>
                    <a:lnTo>
                      <a:pt x="5014" y="510"/>
                    </a:lnTo>
                    <a:moveTo>
                      <a:pt x="5067" y="510"/>
                    </a:moveTo>
                    <a:lnTo>
                      <a:pt x="5067" y="510"/>
                    </a:lnTo>
                    <a:lnTo>
                      <a:pt x="5080" y="510"/>
                    </a:lnTo>
                    <a:moveTo>
                      <a:pt x="5134" y="510"/>
                    </a:moveTo>
                    <a:lnTo>
                      <a:pt x="5134" y="510"/>
                    </a:lnTo>
                    <a:lnTo>
                      <a:pt x="5147" y="510"/>
                    </a:lnTo>
                    <a:moveTo>
                      <a:pt x="5200" y="510"/>
                    </a:moveTo>
                    <a:lnTo>
                      <a:pt x="5200" y="510"/>
                    </a:lnTo>
                    <a:lnTo>
                      <a:pt x="5214" y="510"/>
                    </a:lnTo>
                    <a:moveTo>
                      <a:pt x="5267" y="510"/>
                    </a:moveTo>
                    <a:lnTo>
                      <a:pt x="5267" y="510"/>
                    </a:lnTo>
                    <a:lnTo>
                      <a:pt x="5280" y="510"/>
                    </a:lnTo>
                    <a:moveTo>
                      <a:pt x="5334" y="510"/>
                    </a:moveTo>
                    <a:lnTo>
                      <a:pt x="5334" y="510"/>
                    </a:lnTo>
                    <a:lnTo>
                      <a:pt x="5347" y="510"/>
                    </a:lnTo>
                    <a:moveTo>
                      <a:pt x="5400" y="510"/>
                    </a:moveTo>
                    <a:lnTo>
                      <a:pt x="5400" y="510"/>
                    </a:lnTo>
                    <a:lnTo>
                      <a:pt x="5414" y="510"/>
                    </a:lnTo>
                    <a:moveTo>
                      <a:pt x="5467" y="510"/>
                    </a:moveTo>
                    <a:lnTo>
                      <a:pt x="5467" y="510"/>
                    </a:lnTo>
                    <a:lnTo>
                      <a:pt x="5480" y="510"/>
                    </a:lnTo>
                    <a:moveTo>
                      <a:pt x="5534" y="510"/>
                    </a:moveTo>
                    <a:lnTo>
                      <a:pt x="5534" y="510"/>
                    </a:lnTo>
                    <a:lnTo>
                      <a:pt x="5547" y="510"/>
                    </a:lnTo>
                    <a:moveTo>
                      <a:pt x="5600" y="510"/>
                    </a:moveTo>
                    <a:lnTo>
                      <a:pt x="5600" y="510"/>
                    </a:lnTo>
                    <a:lnTo>
                      <a:pt x="5614" y="510"/>
                    </a:lnTo>
                    <a:moveTo>
                      <a:pt x="5667" y="510"/>
                    </a:moveTo>
                    <a:lnTo>
                      <a:pt x="5667" y="510"/>
                    </a:lnTo>
                    <a:lnTo>
                      <a:pt x="5680" y="510"/>
                    </a:lnTo>
                    <a:moveTo>
                      <a:pt x="5734" y="510"/>
                    </a:moveTo>
                    <a:lnTo>
                      <a:pt x="5734" y="510"/>
                    </a:lnTo>
                    <a:lnTo>
                      <a:pt x="5747" y="510"/>
                    </a:lnTo>
                    <a:moveTo>
                      <a:pt x="5800" y="510"/>
                    </a:moveTo>
                    <a:lnTo>
                      <a:pt x="5800" y="510"/>
                    </a:lnTo>
                    <a:lnTo>
                      <a:pt x="5814" y="510"/>
                    </a:lnTo>
                    <a:moveTo>
                      <a:pt x="5867" y="510"/>
                    </a:moveTo>
                    <a:lnTo>
                      <a:pt x="5867" y="510"/>
                    </a:lnTo>
                    <a:lnTo>
                      <a:pt x="5880" y="510"/>
                    </a:lnTo>
                    <a:moveTo>
                      <a:pt x="5934" y="510"/>
                    </a:moveTo>
                    <a:lnTo>
                      <a:pt x="5934" y="510"/>
                    </a:lnTo>
                    <a:lnTo>
                      <a:pt x="5947" y="510"/>
                    </a:lnTo>
                    <a:moveTo>
                      <a:pt x="6000" y="510"/>
                    </a:moveTo>
                    <a:lnTo>
                      <a:pt x="6000" y="510"/>
                    </a:lnTo>
                    <a:lnTo>
                      <a:pt x="6014" y="510"/>
                    </a:lnTo>
                    <a:moveTo>
                      <a:pt x="6067" y="510"/>
                    </a:moveTo>
                    <a:lnTo>
                      <a:pt x="6067" y="510"/>
                    </a:lnTo>
                    <a:lnTo>
                      <a:pt x="6080" y="510"/>
                    </a:lnTo>
                    <a:moveTo>
                      <a:pt x="6134" y="510"/>
                    </a:moveTo>
                    <a:lnTo>
                      <a:pt x="6134" y="510"/>
                    </a:lnTo>
                    <a:lnTo>
                      <a:pt x="6147" y="510"/>
                    </a:lnTo>
                    <a:moveTo>
                      <a:pt x="6200" y="510"/>
                    </a:moveTo>
                    <a:lnTo>
                      <a:pt x="6200" y="510"/>
                    </a:lnTo>
                    <a:lnTo>
                      <a:pt x="6214" y="510"/>
                    </a:lnTo>
                    <a:moveTo>
                      <a:pt x="6267" y="510"/>
                    </a:moveTo>
                    <a:lnTo>
                      <a:pt x="6267" y="510"/>
                    </a:lnTo>
                    <a:lnTo>
                      <a:pt x="6280" y="510"/>
                    </a:lnTo>
                    <a:moveTo>
                      <a:pt x="6334" y="510"/>
                    </a:moveTo>
                    <a:lnTo>
                      <a:pt x="6334" y="510"/>
                    </a:lnTo>
                    <a:lnTo>
                      <a:pt x="6347" y="510"/>
                    </a:lnTo>
                    <a:moveTo>
                      <a:pt x="6400" y="510"/>
                    </a:moveTo>
                    <a:lnTo>
                      <a:pt x="6400" y="510"/>
                    </a:lnTo>
                    <a:lnTo>
                      <a:pt x="6414" y="510"/>
                    </a:lnTo>
                    <a:moveTo>
                      <a:pt x="6467" y="510"/>
                    </a:moveTo>
                    <a:lnTo>
                      <a:pt x="6467" y="510"/>
                    </a:lnTo>
                    <a:lnTo>
                      <a:pt x="6480" y="510"/>
                    </a:lnTo>
                    <a:moveTo>
                      <a:pt x="6534" y="510"/>
                    </a:moveTo>
                    <a:lnTo>
                      <a:pt x="6534" y="510"/>
                    </a:lnTo>
                    <a:lnTo>
                      <a:pt x="6547" y="510"/>
                    </a:lnTo>
                    <a:moveTo>
                      <a:pt x="6600" y="510"/>
                    </a:moveTo>
                    <a:lnTo>
                      <a:pt x="6600" y="510"/>
                    </a:lnTo>
                    <a:lnTo>
                      <a:pt x="6614" y="510"/>
                    </a:lnTo>
                    <a:moveTo>
                      <a:pt x="6667" y="510"/>
                    </a:moveTo>
                    <a:lnTo>
                      <a:pt x="6667" y="510"/>
                    </a:lnTo>
                    <a:lnTo>
                      <a:pt x="6680" y="510"/>
                    </a:lnTo>
                    <a:moveTo>
                      <a:pt x="6734" y="510"/>
                    </a:moveTo>
                    <a:lnTo>
                      <a:pt x="6734" y="510"/>
                    </a:lnTo>
                    <a:lnTo>
                      <a:pt x="6747" y="510"/>
                    </a:lnTo>
                    <a:moveTo>
                      <a:pt x="6800" y="510"/>
                    </a:moveTo>
                    <a:lnTo>
                      <a:pt x="6800" y="510"/>
                    </a:lnTo>
                    <a:lnTo>
                      <a:pt x="6814" y="510"/>
                    </a:lnTo>
                    <a:moveTo>
                      <a:pt x="6867" y="510"/>
                    </a:moveTo>
                    <a:lnTo>
                      <a:pt x="6867" y="510"/>
                    </a:lnTo>
                    <a:lnTo>
                      <a:pt x="6880" y="510"/>
                    </a:lnTo>
                    <a:moveTo>
                      <a:pt x="6934" y="510"/>
                    </a:moveTo>
                    <a:lnTo>
                      <a:pt x="6934" y="510"/>
                    </a:lnTo>
                    <a:lnTo>
                      <a:pt x="6947" y="510"/>
                    </a:lnTo>
                    <a:moveTo>
                      <a:pt x="7000" y="510"/>
                    </a:moveTo>
                    <a:lnTo>
                      <a:pt x="7000" y="510"/>
                    </a:lnTo>
                    <a:lnTo>
                      <a:pt x="7014" y="510"/>
                    </a:lnTo>
                    <a:moveTo>
                      <a:pt x="7067" y="510"/>
                    </a:moveTo>
                    <a:lnTo>
                      <a:pt x="7067" y="510"/>
                    </a:lnTo>
                    <a:lnTo>
                      <a:pt x="7080" y="510"/>
                    </a:lnTo>
                    <a:moveTo>
                      <a:pt x="7134" y="510"/>
                    </a:moveTo>
                    <a:lnTo>
                      <a:pt x="7134" y="510"/>
                    </a:lnTo>
                    <a:lnTo>
                      <a:pt x="7147" y="510"/>
                    </a:lnTo>
                    <a:moveTo>
                      <a:pt x="7200" y="510"/>
                    </a:moveTo>
                    <a:lnTo>
                      <a:pt x="7200" y="510"/>
                    </a:lnTo>
                    <a:lnTo>
                      <a:pt x="7214" y="510"/>
                    </a:lnTo>
                    <a:moveTo>
                      <a:pt x="7267" y="510"/>
                    </a:moveTo>
                    <a:lnTo>
                      <a:pt x="7267" y="510"/>
                    </a:lnTo>
                    <a:lnTo>
                      <a:pt x="7280" y="510"/>
                    </a:lnTo>
                    <a:moveTo>
                      <a:pt x="7334" y="510"/>
                    </a:moveTo>
                    <a:lnTo>
                      <a:pt x="7334" y="510"/>
                    </a:lnTo>
                    <a:lnTo>
                      <a:pt x="7347" y="510"/>
                    </a:lnTo>
                    <a:moveTo>
                      <a:pt x="7400" y="510"/>
                    </a:moveTo>
                    <a:lnTo>
                      <a:pt x="7400" y="510"/>
                    </a:lnTo>
                    <a:lnTo>
                      <a:pt x="7414" y="510"/>
                    </a:lnTo>
                    <a:moveTo>
                      <a:pt x="7467" y="510"/>
                    </a:moveTo>
                    <a:lnTo>
                      <a:pt x="7467" y="510"/>
                    </a:lnTo>
                    <a:lnTo>
                      <a:pt x="7480" y="510"/>
                    </a:lnTo>
                    <a:moveTo>
                      <a:pt x="7534" y="510"/>
                    </a:moveTo>
                    <a:lnTo>
                      <a:pt x="7534" y="510"/>
                    </a:lnTo>
                    <a:lnTo>
                      <a:pt x="7547" y="510"/>
                    </a:lnTo>
                    <a:moveTo>
                      <a:pt x="7600" y="510"/>
                    </a:moveTo>
                    <a:lnTo>
                      <a:pt x="7600" y="510"/>
                    </a:lnTo>
                    <a:lnTo>
                      <a:pt x="7614" y="510"/>
                    </a:lnTo>
                    <a:moveTo>
                      <a:pt x="7667" y="510"/>
                    </a:moveTo>
                    <a:lnTo>
                      <a:pt x="7667" y="510"/>
                    </a:lnTo>
                    <a:lnTo>
                      <a:pt x="7680" y="510"/>
                    </a:lnTo>
                    <a:moveTo>
                      <a:pt x="7734" y="510"/>
                    </a:moveTo>
                    <a:lnTo>
                      <a:pt x="7734" y="510"/>
                    </a:lnTo>
                    <a:lnTo>
                      <a:pt x="7747" y="510"/>
                    </a:lnTo>
                    <a:moveTo>
                      <a:pt x="7800" y="510"/>
                    </a:moveTo>
                    <a:lnTo>
                      <a:pt x="7800" y="510"/>
                    </a:lnTo>
                    <a:lnTo>
                      <a:pt x="7814" y="510"/>
                    </a:lnTo>
                    <a:moveTo>
                      <a:pt x="7867" y="510"/>
                    </a:moveTo>
                    <a:lnTo>
                      <a:pt x="7867" y="510"/>
                    </a:lnTo>
                    <a:lnTo>
                      <a:pt x="7880" y="510"/>
                    </a:lnTo>
                    <a:moveTo>
                      <a:pt x="7934" y="510"/>
                    </a:moveTo>
                    <a:lnTo>
                      <a:pt x="7934" y="510"/>
                    </a:lnTo>
                    <a:lnTo>
                      <a:pt x="7947" y="510"/>
                    </a:lnTo>
                    <a:moveTo>
                      <a:pt x="8000" y="510"/>
                    </a:moveTo>
                    <a:lnTo>
                      <a:pt x="8000" y="510"/>
                    </a:lnTo>
                    <a:lnTo>
                      <a:pt x="8014" y="510"/>
                    </a:lnTo>
                    <a:moveTo>
                      <a:pt x="8067" y="510"/>
                    </a:moveTo>
                    <a:lnTo>
                      <a:pt x="8067" y="510"/>
                    </a:lnTo>
                    <a:lnTo>
                      <a:pt x="8080" y="510"/>
                    </a:lnTo>
                    <a:moveTo>
                      <a:pt x="8134" y="510"/>
                    </a:moveTo>
                    <a:lnTo>
                      <a:pt x="8134" y="510"/>
                    </a:lnTo>
                    <a:lnTo>
                      <a:pt x="8147" y="510"/>
                    </a:lnTo>
                    <a:moveTo>
                      <a:pt x="8200" y="510"/>
                    </a:moveTo>
                    <a:lnTo>
                      <a:pt x="8200" y="510"/>
                    </a:lnTo>
                    <a:lnTo>
                      <a:pt x="8214" y="510"/>
                    </a:lnTo>
                    <a:moveTo>
                      <a:pt x="8267" y="510"/>
                    </a:moveTo>
                    <a:lnTo>
                      <a:pt x="8267" y="510"/>
                    </a:lnTo>
                    <a:lnTo>
                      <a:pt x="8280" y="510"/>
                    </a:lnTo>
                    <a:moveTo>
                      <a:pt x="8334" y="510"/>
                    </a:moveTo>
                    <a:lnTo>
                      <a:pt x="8334" y="510"/>
                    </a:lnTo>
                    <a:lnTo>
                      <a:pt x="8347" y="510"/>
                    </a:lnTo>
                    <a:moveTo>
                      <a:pt x="8400" y="510"/>
                    </a:moveTo>
                    <a:lnTo>
                      <a:pt x="8400" y="510"/>
                    </a:lnTo>
                    <a:lnTo>
                      <a:pt x="8414" y="510"/>
                    </a:lnTo>
                    <a:moveTo>
                      <a:pt x="8467" y="510"/>
                    </a:moveTo>
                    <a:lnTo>
                      <a:pt x="8467" y="510"/>
                    </a:lnTo>
                    <a:lnTo>
                      <a:pt x="8480" y="510"/>
                    </a:lnTo>
                    <a:moveTo>
                      <a:pt x="8534" y="510"/>
                    </a:moveTo>
                    <a:lnTo>
                      <a:pt x="8534" y="510"/>
                    </a:lnTo>
                    <a:lnTo>
                      <a:pt x="8547" y="510"/>
                    </a:lnTo>
                    <a:moveTo>
                      <a:pt x="8600" y="510"/>
                    </a:moveTo>
                    <a:lnTo>
                      <a:pt x="8600" y="510"/>
                    </a:lnTo>
                    <a:lnTo>
                      <a:pt x="8614" y="510"/>
                    </a:lnTo>
                    <a:moveTo>
                      <a:pt x="8667" y="510"/>
                    </a:moveTo>
                    <a:lnTo>
                      <a:pt x="8667" y="510"/>
                    </a:lnTo>
                    <a:lnTo>
                      <a:pt x="8680" y="510"/>
                    </a:lnTo>
                    <a:moveTo>
                      <a:pt x="8734" y="510"/>
                    </a:moveTo>
                    <a:lnTo>
                      <a:pt x="8734" y="510"/>
                    </a:lnTo>
                    <a:lnTo>
                      <a:pt x="8747" y="510"/>
                    </a:lnTo>
                    <a:moveTo>
                      <a:pt x="8800" y="510"/>
                    </a:moveTo>
                    <a:lnTo>
                      <a:pt x="8800" y="510"/>
                    </a:lnTo>
                    <a:lnTo>
                      <a:pt x="8814" y="510"/>
                    </a:lnTo>
                    <a:moveTo>
                      <a:pt x="8867" y="510"/>
                    </a:moveTo>
                    <a:lnTo>
                      <a:pt x="8867" y="510"/>
                    </a:lnTo>
                    <a:lnTo>
                      <a:pt x="8880" y="510"/>
                    </a:lnTo>
                    <a:moveTo>
                      <a:pt x="8934" y="510"/>
                    </a:moveTo>
                    <a:lnTo>
                      <a:pt x="8934" y="510"/>
                    </a:lnTo>
                    <a:lnTo>
                      <a:pt x="8947" y="510"/>
                    </a:lnTo>
                    <a:moveTo>
                      <a:pt x="9000" y="510"/>
                    </a:moveTo>
                    <a:lnTo>
                      <a:pt x="9000" y="510"/>
                    </a:lnTo>
                    <a:lnTo>
                      <a:pt x="9014" y="510"/>
                    </a:lnTo>
                    <a:moveTo>
                      <a:pt x="9067" y="510"/>
                    </a:moveTo>
                    <a:lnTo>
                      <a:pt x="9067" y="510"/>
                    </a:lnTo>
                    <a:lnTo>
                      <a:pt x="9080" y="510"/>
                    </a:lnTo>
                    <a:moveTo>
                      <a:pt x="9134" y="510"/>
                    </a:moveTo>
                    <a:lnTo>
                      <a:pt x="9134" y="510"/>
                    </a:lnTo>
                    <a:lnTo>
                      <a:pt x="9147" y="510"/>
                    </a:lnTo>
                    <a:moveTo>
                      <a:pt x="0" y="0"/>
                    </a:moveTo>
                    <a:lnTo>
                      <a:pt x="0" y="0"/>
                    </a:lnTo>
                    <a:lnTo>
                      <a:pt x="14" y="0"/>
                    </a:lnTo>
                    <a:moveTo>
                      <a:pt x="67" y="0"/>
                    </a:moveTo>
                    <a:lnTo>
                      <a:pt x="67" y="0"/>
                    </a:lnTo>
                    <a:lnTo>
                      <a:pt x="80" y="0"/>
                    </a:lnTo>
                    <a:moveTo>
                      <a:pt x="134" y="0"/>
                    </a:moveTo>
                    <a:lnTo>
                      <a:pt x="134" y="0"/>
                    </a:lnTo>
                    <a:lnTo>
                      <a:pt x="147" y="0"/>
                    </a:lnTo>
                    <a:moveTo>
                      <a:pt x="200" y="0"/>
                    </a:moveTo>
                    <a:lnTo>
                      <a:pt x="200" y="0"/>
                    </a:lnTo>
                    <a:lnTo>
                      <a:pt x="214" y="0"/>
                    </a:lnTo>
                    <a:moveTo>
                      <a:pt x="267" y="0"/>
                    </a:moveTo>
                    <a:lnTo>
                      <a:pt x="267" y="0"/>
                    </a:lnTo>
                    <a:lnTo>
                      <a:pt x="280" y="0"/>
                    </a:lnTo>
                    <a:moveTo>
                      <a:pt x="334" y="0"/>
                    </a:moveTo>
                    <a:lnTo>
                      <a:pt x="334" y="0"/>
                    </a:lnTo>
                    <a:lnTo>
                      <a:pt x="347" y="0"/>
                    </a:lnTo>
                    <a:moveTo>
                      <a:pt x="400" y="0"/>
                    </a:moveTo>
                    <a:lnTo>
                      <a:pt x="400" y="0"/>
                    </a:lnTo>
                    <a:lnTo>
                      <a:pt x="414" y="0"/>
                    </a:lnTo>
                    <a:moveTo>
                      <a:pt x="467" y="0"/>
                    </a:moveTo>
                    <a:lnTo>
                      <a:pt x="467" y="0"/>
                    </a:lnTo>
                    <a:lnTo>
                      <a:pt x="480" y="0"/>
                    </a:lnTo>
                    <a:moveTo>
                      <a:pt x="534" y="0"/>
                    </a:moveTo>
                    <a:lnTo>
                      <a:pt x="534" y="0"/>
                    </a:lnTo>
                    <a:lnTo>
                      <a:pt x="547" y="0"/>
                    </a:lnTo>
                    <a:moveTo>
                      <a:pt x="600" y="0"/>
                    </a:moveTo>
                    <a:lnTo>
                      <a:pt x="600" y="0"/>
                    </a:lnTo>
                    <a:lnTo>
                      <a:pt x="614" y="0"/>
                    </a:lnTo>
                    <a:moveTo>
                      <a:pt x="667" y="0"/>
                    </a:moveTo>
                    <a:lnTo>
                      <a:pt x="667" y="0"/>
                    </a:lnTo>
                    <a:lnTo>
                      <a:pt x="680" y="0"/>
                    </a:lnTo>
                    <a:moveTo>
                      <a:pt x="734" y="0"/>
                    </a:moveTo>
                    <a:lnTo>
                      <a:pt x="734" y="0"/>
                    </a:lnTo>
                    <a:lnTo>
                      <a:pt x="747" y="0"/>
                    </a:lnTo>
                    <a:moveTo>
                      <a:pt x="800" y="0"/>
                    </a:moveTo>
                    <a:lnTo>
                      <a:pt x="800" y="0"/>
                    </a:lnTo>
                    <a:lnTo>
                      <a:pt x="814" y="0"/>
                    </a:lnTo>
                    <a:moveTo>
                      <a:pt x="867" y="0"/>
                    </a:moveTo>
                    <a:lnTo>
                      <a:pt x="867" y="0"/>
                    </a:lnTo>
                    <a:lnTo>
                      <a:pt x="880" y="0"/>
                    </a:lnTo>
                    <a:moveTo>
                      <a:pt x="934" y="0"/>
                    </a:moveTo>
                    <a:lnTo>
                      <a:pt x="934" y="0"/>
                    </a:lnTo>
                    <a:lnTo>
                      <a:pt x="947" y="0"/>
                    </a:lnTo>
                    <a:moveTo>
                      <a:pt x="1000" y="0"/>
                    </a:moveTo>
                    <a:lnTo>
                      <a:pt x="1000" y="0"/>
                    </a:lnTo>
                    <a:lnTo>
                      <a:pt x="1014" y="0"/>
                    </a:lnTo>
                    <a:moveTo>
                      <a:pt x="1067" y="0"/>
                    </a:moveTo>
                    <a:lnTo>
                      <a:pt x="1067" y="0"/>
                    </a:lnTo>
                    <a:lnTo>
                      <a:pt x="1080" y="0"/>
                    </a:lnTo>
                    <a:moveTo>
                      <a:pt x="1134" y="0"/>
                    </a:moveTo>
                    <a:lnTo>
                      <a:pt x="1134" y="0"/>
                    </a:lnTo>
                    <a:lnTo>
                      <a:pt x="1147" y="0"/>
                    </a:lnTo>
                    <a:moveTo>
                      <a:pt x="1200" y="0"/>
                    </a:moveTo>
                    <a:lnTo>
                      <a:pt x="1200" y="0"/>
                    </a:lnTo>
                    <a:lnTo>
                      <a:pt x="1214" y="0"/>
                    </a:lnTo>
                    <a:moveTo>
                      <a:pt x="1267" y="0"/>
                    </a:moveTo>
                    <a:lnTo>
                      <a:pt x="1267" y="0"/>
                    </a:lnTo>
                    <a:lnTo>
                      <a:pt x="1280" y="0"/>
                    </a:lnTo>
                    <a:moveTo>
                      <a:pt x="1334" y="0"/>
                    </a:moveTo>
                    <a:lnTo>
                      <a:pt x="1334" y="0"/>
                    </a:lnTo>
                    <a:lnTo>
                      <a:pt x="1347" y="0"/>
                    </a:lnTo>
                    <a:moveTo>
                      <a:pt x="1400" y="0"/>
                    </a:moveTo>
                    <a:lnTo>
                      <a:pt x="1400" y="0"/>
                    </a:lnTo>
                    <a:lnTo>
                      <a:pt x="1414" y="0"/>
                    </a:lnTo>
                    <a:moveTo>
                      <a:pt x="1467" y="0"/>
                    </a:moveTo>
                    <a:lnTo>
                      <a:pt x="1467" y="0"/>
                    </a:lnTo>
                    <a:lnTo>
                      <a:pt x="1480" y="0"/>
                    </a:lnTo>
                    <a:moveTo>
                      <a:pt x="1534" y="0"/>
                    </a:moveTo>
                    <a:lnTo>
                      <a:pt x="1534" y="0"/>
                    </a:lnTo>
                    <a:lnTo>
                      <a:pt x="1547" y="0"/>
                    </a:lnTo>
                    <a:moveTo>
                      <a:pt x="1600" y="0"/>
                    </a:moveTo>
                    <a:lnTo>
                      <a:pt x="1600" y="0"/>
                    </a:lnTo>
                    <a:lnTo>
                      <a:pt x="1614" y="0"/>
                    </a:lnTo>
                    <a:moveTo>
                      <a:pt x="1667" y="0"/>
                    </a:moveTo>
                    <a:lnTo>
                      <a:pt x="1667" y="0"/>
                    </a:lnTo>
                    <a:lnTo>
                      <a:pt x="1680" y="0"/>
                    </a:lnTo>
                    <a:moveTo>
                      <a:pt x="1734" y="0"/>
                    </a:moveTo>
                    <a:lnTo>
                      <a:pt x="1734" y="0"/>
                    </a:lnTo>
                    <a:lnTo>
                      <a:pt x="1747" y="0"/>
                    </a:lnTo>
                    <a:moveTo>
                      <a:pt x="1800" y="0"/>
                    </a:moveTo>
                    <a:lnTo>
                      <a:pt x="1800" y="0"/>
                    </a:lnTo>
                    <a:lnTo>
                      <a:pt x="1814" y="0"/>
                    </a:lnTo>
                    <a:moveTo>
                      <a:pt x="1867" y="0"/>
                    </a:moveTo>
                    <a:lnTo>
                      <a:pt x="1867" y="0"/>
                    </a:lnTo>
                    <a:lnTo>
                      <a:pt x="1880" y="0"/>
                    </a:lnTo>
                    <a:moveTo>
                      <a:pt x="1934" y="0"/>
                    </a:moveTo>
                    <a:lnTo>
                      <a:pt x="1934" y="0"/>
                    </a:lnTo>
                    <a:lnTo>
                      <a:pt x="1947" y="0"/>
                    </a:lnTo>
                    <a:moveTo>
                      <a:pt x="2000" y="0"/>
                    </a:moveTo>
                    <a:lnTo>
                      <a:pt x="2000" y="0"/>
                    </a:lnTo>
                    <a:lnTo>
                      <a:pt x="2014" y="0"/>
                    </a:lnTo>
                    <a:moveTo>
                      <a:pt x="2067" y="0"/>
                    </a:moveTo>
                    <a:lnTo>
                      <a:pt x="2067" y="0"/>
                    </a:lnTo>
                    <a:lnTo>
                      <a:pt x="2080" y="0"/>
                    </a:lnTo>
                    <a:moveTo>
                      <a:pt x="2134" y="0"/>
                    </a:moveTo>
                    <a:lnTo>
                      <a:pt x="2134" y="0"/>
                    </a:lnTo>
                    <a:lnTo>
                      <a:pt x="2147" y="0"/>
                    </a:lnTo>
                    <a:moveTo>
                      <a:pt x="2200" y="0"/>
                    </a:moveTo>
                    <a:lnTo>
                      <a:pt x="2200" y="0"/>
                    </a:lnTo>
                    <a:lnTo>
                      <a:pt x="2214" y="0"/>
                    </a:lnTo>
                    <a:moveTo>
                      <a:pt x="2267" y="0"/>
                    </a:moveTo>
                    <a:lnTo>
                      <a:pt x="2267" y="0"/>
                    </a:lnTo>
                    <a:lnTo>
                      <a:pt x="2280" y="0"/>
                    </a:lnTo>
                    <a:moveTo>
                      <a:pt x="2334" y="0"/>
                    </a:moveTo>
                    <a:lnTo>
                      <a:pt x="2334" y="0"/>
                    </a:lnTo>
                    <a:lnTo>
                      <a:pt x="2347" y="0"/>
                    </a:lnTo>
                    <a:moveTo>
                      <a:pt x="2400" y="0"/>
                    </a:moveTo>
                    <a:lnTo>
                      <a:pt x="2400" y="0"/>
                    </a:lnTo>
                    <a:lnTo>
                      <a:pt x="2414" y="0"/>
                    </a:lnTo>
                    <a:moveTo>
                      <a:pt x="2467" y="0"/>
                    </a:moveTo>
                    <a:lnTo>
                      <a:pt x="2467" y="0"/>
                    </a:lnTo>
                    <a:lnTo>
                      <a:pt x="2480" y="0"/>
                    </a:lnTo>
                    <a:moveTo>
                      <a:pt x="2534" y="0"/>
                    </a:moveTo>
                    <a:lnTo>
                      <a:pt x="2534" y="0"/>
                    </a:lnTo>
                    <a:lnTo>
                      <a:pt x="2547" y="0"/>
                    </a:lnTo>
                    <a:moveTo>
                      <a:pt x="2600" y="0"/>
                    </a:moveTo>
                    <a:lnTo>
                      <a:pt x="2600" y="0"/>
                    </a:lnTo>
                    <a:lnTo>
                      <a:pt x="2614" y="0"/>
                    </a:lnTo>
                    <a:moveTo>
                      <a:pt x="2667" y="0"/>
                    </a:moveTo>
                    <a:lnTo>
                      <a:pt x="2667" y="0"/>
                    </a:lnTo>
                    <a:lnTo>
                      <a:pt x="2680" y="0"/>
                    </a:lnTo>
                    <a:moveTo>
                      <a:pt x="2734" y="0"/>
                    </a:moveTo>
                    <a:lnTo>
                      <a:pt x="2734" y="0"/>
                    </a:lnTo>
                    <a:lnTo>
                      <a:pt x="2747" y="0"/>
                    </a:lnTo>
                    <a:moveTo>
                      <a:pt x="2800" y="0"/>
                    </a:moveTo>
                    <a:lnTo>
                      <a:pt x="2800" y="0"/>
                    </a:lnTo>
                    <a:lnTo>
                      <a:pt x="2814" y="0"/>
                    </a:lnTo>
                    <a:moveTo>
                      <a:pt x="2867" y="0"/>
                    </a:moveTo>
                    <a:lnTo>
                      <a:pt x="2867" y="0"/>
                    </a:lnTo>
                    <a:lnTo>
                      <a:pt x="2880" y="0"/>
                    </a:lnTo>
                    <a:moveTo>
                      <a:pt x="2934" y="0"/>
                    </a:moveTo>
                    <a:lnTo>
                      <a:pt x="2934" y="0"/>
                    </a:lnTo>
                    <a:lnTo>
                      <a:pt x="2947" y="0"/>
                    </a:lnTo>
                    <a:moveTo>
                      <a:pt x="3000" y="0"/>
                    </a:moveTo>
                    <a:lnTo>
                      <a:pt x="3000" y="0"/>
                    </a:lnTo>
                    <a:lnTo>
                      <a:pt x="3014" y="0"/>
                    </a:lnTo>
                    <a:moveTo>
                      <a:pt x="3067" y="0"/>
                    </a:moveTo>
                    <a:lnTo>
                      <a:pt x="3067" y="0"/>
                    </a:lnTo>
                    <a:lnTo>
                      <a:pt x="3080" y="0"/>
                    </a:lnTo>
                    <a:moveTo>
                      <a:pt x="3134" y="0"/>
                    </a:moveTo>
                    <a:lnTo>
                      <a:pt x="3134" y="0"/>
                    </a:lnTo>
                    <a:lnTo>
                      <a:pt x="3147" y="0"/>
                    </a:lnTo>
                    <a:moveTo>
                      <a:pt x="3200" y="0"/>
                    </a:moveTo>
                    <a:lnTo>
                      <a:pt x="3200" y="0"/>
                    </a:lnTo>
                    <a:lnTo>
                      <a:pt x="3214" y="0"/>
                    </a:lnTo>
                    <a:moveTo>
                      <a:pt x="3267" y="0"/>
                    </a:moveTo>
                    <a:lnTo>
                      <a:pt x="3267" y="0"/>
                    </a:lnTo>
                    <a:lnTo>
                      <a:pt x="3280" y="0"/>
                    </a:lnTo>
                    <a:moveTo>
                      <a:pt x="3334" y="0"/>
                    </a:moveTo>
                    <a:lnTo>
                      <a:pt x="3334" y="0"/>
                    </a:lnTo>
                    <a:lnTo>
                      <a:pt x="3347" y="0"/>
                    </a:lnTo>
                    <a:moveTo>
                      <a:pt x="3400" y="0"/>
                    </a:moveTo>
                    <a:lnTo>
                      <a:pt x="3400" y="0"/>
                    </a:lnTo>
                    <a:lnTo>
                      <a:pt x="3414" y="0"/>
                    </a:lnTo>
                    <a:moveTo>
                      <a:pt x="3467" y="0"/>
                    </a:moveTo>
                    <a:lnTo>
                      <a:pt x="3467" y="0"/>
                    </a:lnTo>
                    <a:lnTo>
                      <a:pt x="3480" y="0"/>
                    </a:lnTo>
                    <a:moveTo>
                      <a:pt x="3534" y="0"/>
                    </a:moveTo>
                    <a:lnTo>
                      <a:pt x="3534" y="0"/>
                    </a:lnTo>
                    <a:lnTo>
                      <a:pt x="3547" y="0"/>
                    </a:lnTo>
                    <a:moveTo>
                      <a:pt x="3600" y="0"/>
                    </a:moveTo>
                    <a:lnTo>
                      <a:pt x="3600" y="0"/>
                    </a:lnTo>
                    <a:lnTo>
                      <a:pt x="3614" y="0"/>
                    </a:lnTo>
                    <a:moveTo>
                      <a:pt x="3667" y="0"/>
                    </a:moveTo>
                    <a:lnTo>
                      <a:pt x="3667" y="0"/>
                    </a:lnTo>
                    <a:lnTo>
                      <a:pt x="3680" y="0"/>
                    </a:lnTo>
                    <a:moveTo>
                      <a:pt x="3734" y="0"/>
                    </a:moveTo>
                    <a:lnTo>
                      <a:pt x="3734" y="0"/>
                    </a:lnTo>
                    <a:lnTo>
                      <a:pt x="3747" y="0"/>
                    </a:lnTo>
                    <a:moveTo>
                      <a:pt x="3800" y="0"/>
                    </a:moveTo>
                    <a:lnTo>
                      <a:pt x="3800" y="0"/>
                    </a:lnTo>
                    <a:lnTo>
                      <a:pt x="3814" y="0"/>
                    </a:lnTo>
                    <a:moveTo>
                      <a:pt x="3867" y="0"/>
                    </a:moveTo>
                    <a:lnTo>
                      <a:pt x="3867" y="0"/>
                    </a:lnTo>
                    <a:lnTo>
                      <a:pt x="3880" y="0"/>
                    </a:lnTo>
                    <a:moveTo>
                      <a:pt x="3934" y="0"/>
                    </a:moveTo>
                    <a:lnTo>
                      <a:pt x="3934" y="0"/>
                    </a:lnTo>
                    <a:lnTo>
                      <a:pt x="3947" y="0"/>
                    </a:lnTo>
                    <a:moveTo>
                      <a:pt x="4000" y="0"/>
                    </a:moveTo>
                    <a:lnTo>
                      <a:pt x="4000" y="0"/>
                    </a:lnTo>
                    <a:lnTo>
                      <a:pt x="4014" y="0"/>
                    </a:lnTo>
                    <a:moveTo>
                      <a:pt x="4067" y="0"/>
                    </a:moveTo>
                    <a:lnTo>
                      <a:pt x="4067" y="0"/>
                    </a:lnTo>
                    <a:lnTo>
                      <a:pt x="4080" y="0"/>
                    </a:lnTo>
                    <a:moveTo>
                      <a:pt x="4134" y="0"/>
                    </a:moveTo>
                    <a:lnTo>
                      <a:pt x="4134" y="0"/>
                    </a:lnTo>
                    <a:lnTo>
                      <a:pt x="4147" y="0"/>
                    </a:lnTo>
                    <a:moveTo>
                      <a:pt x="4200" y="0"/>
                    </a:moveTo>
                    <a:lnTo>
                      <a:pt x="4200" y="0"/>
                    </a:lnTo>
                    <a:lnTo>
                      <a:pt x="4214" y="0"/>
                    </a:lnTo>
                    <a:moveTo>
                      <a:pt x="4267" y="0"/>
                    </a:moveTo>
                    <a:lnTo>
                      <a:pt x="4267" y="0"/>
                    </a:lnTo>
                    <a:lnTo>
                      <a:pt x="4280" y="0"/>
                    </a:lnTo>
                    <a:moveTo>
                      <a:pt x="4334" y="0"/>
                    </a:moveTo>
                    <a:lnTo>
                      <a:pt x="4334" y="0"/>
                    </a:lnTo>
                    <a:lnTo>
                      <a:pt x="4347" y="0"/>
                    </a:lnTo>
                    <a:moveTo>
                      <a:pt x="4400" y="0"/>
                    </a:moveTo>
                    <a:lnTo>
                      <a:pt x="4400" y="0"/>
                    </a:lnTo>
                    <a:lnTo>
                      <a:pt x="4414" y="0"/>
                    </a:lnTo>
                    <a:moveTo>
                      <a:pt x="4467" y="0"/>
                    </a:moveTo>
                    <a:lnTo>
                      <a:pt x="4467" y="0"/>
                    </a:lnTo>
                    <a:lnTo>
                      <a:pt x="4480" y="0"/>
                    </a:lnTo>
                    <a:moveTo>
                      <a:pt x="4534" y="0"/>
                    </a:moveTo>
                    <a:lnTo>
                      <a:pt x="4534" y="0"/>
                    </a:lnTo>
                    <a:lnTo>
                      <a:pt x="4547" y="0"/>
                    </a:lnTo>
                    <a:moveTo>
                      <a:pt x="4600" y="0"/>
                    </a:moveTo>
                    <a:lnTo>
                      <a:pt x="4600" y="0"/>
                    </a:lnTo>
                    <a:lnTo>
                      <a:pt x="4614" y="0"/>
                    </a:lnTo>
                    <a:moveTo>
                      <a:pt x="4667" y="0"/>
                    </a:moveTo>
                    <a:lnTo>
                      <a:pt x="4667" y="0"/>
                    </a:lnTo>
                    <a:lnTo>
                      <a:pt x="4680" y="0"/>
                    </a:lnTo>
                    <a:moveTo>
                      <a:pt x="4734" y="0"/>
                    </a:moveTo>
                    <a:lnTo>
                      <a:pt x="4734" y="0"/>
                    </a:lnTo>
                    <a:lnTo>
                      <a:pt x="4747" y="0"/>
                    </a:lnTo>
                    <a:moveTo>
                      <a:pt x="4800" y="0"/>
                    </a:moveTo>
                    <a:lnTo>
                      <a:pt x="4800" y="0"/>
                    </a:lnTo>
                    <a:lnTo>
                      <a:pt x="4814" y="0"/>
                    </a:lnTo>
                    <a:moveTo>
                      <a:pt x="4867" y="0"/>
                    </a:moveTo>
                    <a:lnTo>
                      <a:pt x="4867" y="0"/>
                    </a:lnTo>
                    <a:lnTo>
                      <a:pt x="4880" y="0"/>
                    </a:lnTo>
                    <a:moveTo>
                      <a:pt x="4934" y="0"/>
                    </a:moveTo>
                    <a:lnTo>
                      <a:pt x="4934" y="0"/>
                    </a:lnTo>
                    <a:lnTo>
                      <a:pt x="4947" y="0"/>
                    </a:lnTo>
                    <a:moveTo>
                      <a:pt x="5000" y="0"/>
                    </a:moveTo>
                    <a:lnTo>
                      <a:pt x="5000" y="0"/>
                    </a:lnTo>
                    <a:lnTo>
                      <a:pt x="5014" y="0"/>
                    </a:lnTo>
                    <a:moveTo>
                      <a:pt x="5067" y="0"/>
                    </a:moveTo>
                    <a:lnTo>
                      <a:pt x="5067" y="0"/>
                    </a:lnTo>
                    <a:lnTo>
                      <a:pt x="5080" y="0"/>
                    </a:lnTo>
                    <a:moveTo>
                      <a:pt x="5134" y="0"/>
                    </a:moveTo>
                    <a:lnTo>
                      <a:pt x="5134" y="0"/>
                    </a:lnTo>
                    <a:lnTo>
                      <a:pt x="5147" y="0"/>
                    </a:lnTo>
                    <a:moveTo>
                      <a:pt x="5200" y="0"/>
                    </a:moveTo>
                    <a:lnTo>
                      <a:pt x="5200" y="0"/>
                    </a:lnTo>
                    <a:lnTo>
                      <a:pt x="5214" y="0"/>
                    </a:lnTo>
                    <a:moveTo>
                      <a:pt x="5267" y="0"/>
                    </a:moveTo>
                    <a:lnTo>
                      <a:pt x="5267" y="0"/>
                    </a:lnTo>
                    <a:lnTo>
                      <a:pt x="5280" y="0"/>
                    </a:lnTo>
                    <a:moveTo>
                      <a:pt x="5334" y="0"/>
                    </a:moveTo>
                    <a:lnTo>
                      <a:pt x="5334" y="0"/>
                    </a:lnTo>
                    <a:lnTo>
                      <a:pt x="5347" y="0"/>
                    </a:lnTo>
                    <a:moveTo>
                      <a:pt x="5400" y="0"/>
                    </a:moveTo>
                    <a:lnTo>
                      <a:pt x="5400" y="0"/>
                    </a:lnTo>
                    <a:lnTo>
                      <a:pt x="5414" y="0"/>
                    </a:lnTo>
                    <a:moveTo>
                      <a:pt x="5467" y="0"/>
                    </a:moveTo>
                    <a:lnTo>
                      <a:pt x="5467" y="0"/>
                    </a:lnTo>
                    <a:lnTo>
                      <a:pt x="5480" y="0"/>
                    </a:lnTo>
                    <a:moveTo>
                      <a:pt x="5534" y="0"/>
                    </a:moveTo>
                    <a:lnTo>
                      <a:pt x="5534" y="0"/>
                    </a:lnTo>
                    <a:lnTo>
                      <a:pt x="5547" y="0"/>
                    </a:lnTo>
                    <a:moveTo>
                      <a:pt x="5600" y="0"/>
                    </a:moveTo>
                    <a:lnTo>
                      <a:pt x="5600" y="0"/>
                    </a:lnTo>
                    <a:lnTo>
                      <a:pt x="5614" y="0"/>
                    </a:lnTo>
                    <a:moveTo>
                      <a:pt x="5667" y="0"/>
                    </a:moveTo>
                    <a:lnTo>
                      <a:pt x="5667" y="0"/>
                    </a:lnTo>
                    <a:lnTo>
                      <a:pt x="5680" y="0"/>
                    </a:lnTo>
                    <a:moveTo>
                      <a:pt x="5734" y="0"/>
                    </a:moveTo>
                    <a:lnTo>
                      <a:pt x="5734" y="0"/>
                    </a:lnTo>
                    <a:lnTo>
                      <a:pt x="5747" y="0"/>
                    </a:lnTo>
                    <a:moveTo>
                      <a:pt x="5800" y="0"/>
                    </a:moveTo>
                    <a:lnTo>
                      <a:pt x="5800" y="0"/>
                    </a:lnTo>
                    <a:lnTo>
                      <a:pt x="5814" y="0"/>
                    </a:lnTo>
                    <a:moveTo>
                      <a:pt x="5867" y="0"/>
                    </a:moveTo>
                    <a:lnTo>
                      <a:pt x="5867" y="0"/>
                    </a:lnTo>
                    <a:lnTo>
                      <a:pt x="5880" y="0"/>
                    </a:lnTo>
                    <a:moveTo>
                      <a:pt x="5934" y="0"/>
                    </a:moveTo>
                    <a:lnTo>
                      <a:pt x="5934" y="0"/>
                    </a:lnTo>
                    <a:lnTo>
                      <a:pt x="5947" y="0"/>
                    </a:lnTo>
                    <a:moveTo>
                      <a:pt x="6000" y="0"/>
                    </a:moveTo>
                    <a:lnTo>
                      <a:pt x="6000" y="0"/>
                    </a:lnTo>
                    <a:lnTo>
                      <a:pt x="6014" y="0"/>
                    </a:lnTo>
                    <a:moveTo>
                      <a:pt x="6067" y="0"/>
                    </a:moveTo>
                    <a:lnTo>
                      <a:pt x="6067" y="0"/>
                    </a:lnTo>
                    <a:lnTo>
                      <a:pt x="6080" y="0"/>
                    </a:lnTo>
                    <a:moveTo>
                      <a:pt x="6134" y="0"/>
                    </a:moveTo>
                    <a:lnTo>
                      <a:pt x="6134" y="0"/>
                    </a:lnTo>
                    <a:lnTo>
                      <a:pt x="6147" y="0"/>
                    </a:lnTo>
                    <a:moveTo>
                      <a:pt x="6200" y="0"/>
                    </a:moveTo>
                    <a:lnTo>
                      <a:pt x="6200" y="0"/>
                    </a:lnTo>
                    <a:lnTo>
                      <a:pt x="6214" y="0"/>
                    </a:lnTo>
                    <a:moveTo>
                      <a:pt x="6267" y="0"/>
                    </a:moveTo>
                    <a:lnTo>
                      <a:pt x="6267" y="0"/>
                    </a:lnTo>
                    <a:lnTo>
                      <a:pt x="6280" y="0"/>
                    </a:lnTo>
                    <a:moveTo>
                      <a:pt x="6334" y="0"/>
                    </a:moveTo>
                    <a:lnTo>
                      <a:pt x="6334" y="0"/>
                    </a:lnTo>
                    <a:lnTo>
                      <a:pt x="6347" y="0"/>
                    </a:lnTo>
                    <a:moveTo>
                      <a:pt x="6400" y="0"/>
                    </a:moveTo>
                    <a:lnTo>
                      <a:pt x="6400" y="0"/>
                    </a:lnTo>
                    <a:lnTo>
                      <a:pt x="6414" y="0"/>
                    </a:lnTo>
                    <a:moveTo>
                      <a:pt x="6467" y="0"/>
                    </a:moveTo>
                    <a:lnTo>
                      <a:pt x="6467" y="0"/>
                    </a:lnTo>
                    <a:lnTo>
                      <a:pt x="6480" y="0"/>
                    </a:lnTo>
                    <a:moveTo>
                      <a:pt x="6534" y="0"/>
                    </a:moveTo>
                    <a:lnTo>
                      <a:pt x="6534" y="0"/>
                    </a:lnTo>
                    <a:lnTo>
                      <a:pt x="6547" y="0"/>
                    </a:lnTo>
                    <a:moveTo>
                      <a:pt x="6600" y="0"/>
                    </a:moveTo>
                    <a:lnTo>
                      <a:pt x="6600" y="0"/>
                    </a:lnTo>
                    <a:lnTo>
                      <a:pt x="6614" y="0"/>
                    </a:lnTo>
                    <a:moveTo>
                      <a:pt x="6667" y="0"/>
                    </a:moveTo>
                    <a:lnTo>
                      <a:pt x="6667" y="0"/>
                    </a:lnTo>
                    <a:lnTo>
                      <a:pt x="6680" y="0"/>
                    </a:lnTo>
                    <a:moveTo>
                      <a:pt x="6734" y="0"/>
                    </a:moveTo>
                    <a:lnTo>
                      <a:pt x="6734" y="0"/>
                    </a:lnTo>
                    <a:lnTo>
                      <a:pt x="6747" y="0"/>
                    </a:lnTo>
                    <a:moveTo>
                      <a:pt x="6800" y="0"/>
                    </a:moveTo>
                    <a:lnTo>
                      <a:pt x="6800" y="0"/>
                    </a:lnTo>
                    <a:lnTo>
                      <a:pt x="6814" y="0"/>
                    </a:lnTo>
                    <a:moveTo>
                      <a:pt x="6867" y="0"/>
                    </a:moveTo>
                    <a:lnTo>
                      <a:pt x="6867" y="0"/>
                    </a:lnTo>
                    <a:lnTo>
                      <a:pt x="6880" y="0"/>
                    </a:lnTo>
                    <a:moveTo>
                      <a:pt x="6934" y="0"/>
                    </a:moveTo>
                    <a:lnTo>
                      <a:pt x="6934" y="0"/>
                    </a:lnTo>
                    <a:lnTo>
                      <a:pt x="6947" y="0"/>
                    </a:lnTo>
                    <a:moveTo>
                      <a:pt x="7000" y="0"/>
                    </a:moveTo>
                    <a:lnTo>
                      <a:pt x="7000" y="0"/>
                    </a:lnTo>
                    <a:lnTo>
                      <a:pt x="7014" y="0"/>
                    </a:lnTo>
                    <a:moveTo>
                      <a:pt x="7067" y="0"/>
                    </a:moveTo>
                    <a:lnTo>
                      <a:pt x="7067" y="0"/>
                    </a:lnTo>
                    <a:lnTo>
                      <a:pt x="7080" y="0"/>
                    </a:lnTo>
                    <a:moveTo>
                      <a:pt x="7134" y="0"/>
                    </a:moveTo>
                    <a:lnTo>
                      <a:pt x="7134" y="0"/>
                    </a:lnTo>
                    <a:lnTo>
                      <a:pt x="7147" y="0"/>
                    </a:lnTo>
                    <a:moveTo>
                      <a:pt x="7200" y="0"/>
                    </a:moveTo>
                    <a:lnTo>
                      <a:pt x="7200" y="0"/>
                    </a:lnTo>
                    <a:lnTo>
                      <a:pt x="7214" y="0"/>
                    </a:lnTo>
                    <a:moveTo>
                      <a:pt x="7267" y="0"/>
                    </a:moveTo>
                    <a:lnTo>
                      <a:pt x="7267" y="0"/>
                    </a:lnTo>
                    <a:lnTo>
                      <a:pt x="7280" y="0"/>
                    </a:lnTo>
                    <a:moveTo>
                      <a:pt x="7334" y="0"/>
                    </a:moveTo>
                    <a:lnTo>
                      <a:pt x="7334" y="0"/>
                    </a:lnTo>
                    <a:lnTo>
                      <a:pt x="7347" y="0"/>
                    </a:lnTo>
                    <a:moveTo>
                      <a:pt x="7400" y="0"/>
                    </a:moveTo>
                    <a:lnTo>
                      <a:pt x="7400" y="0"/>
                    </a:lnTo>
                    <a:lnTo>
                      <a:pt x="7414" y="0"/>
                    </a:lnTo>
                    <a:moveTo>
                      <a:pt x="7467" y="0"/>
                    </a:moveTo>
                    <a:lnTo>
                      <a:pt x="7467" y="0"/>
                    </a:lnTo>
                    <a:lnTo>
                      <a:pt x="7480" y="0"/>
                    </a:lnTo>
                    <a:moveTo>
                      <a:pt x="7534" y="0"/>
                    </a:moveTo>
                    <a:lnTo>
                      <a:pt x="7534" y="0"/>
                    </a:lnTo>
                    <a:lnTo>
                      <a:pt x="7547" y="0"/>
                    </a:lnTo>
                    <a:moveTo>
                      <a:pt x="7600" y="0"/>
                    </a:moveTo>
                    <a:lnTo>
                      <a:pt x="7600" y="0"/>
                    </a:lnTo>
                    <a:lnTo>
                      <a:pt x="7614" y="0"/>
                    </a:lnTo>
                    <a:moveTo>
                      <a:pt x="7667" y="0"/>
                    </a:moveTo>
                    <a:lnTo>
                      <a:pt x="7667" y="0"/>
                    </a:lnTo>
                    <a:lnTo>
                      <a:pt x="7680" y="0"/>
                    </a:lnTo>
                    <a:moveTo>
                      <a:pt x="7734" y="0"/>
                    </a:moveTo>
                    <a:lnTo>
                      <a:pt x="7734" y="0"/>
                    </a:lnTo>
                    <a:lnTo>
                      <a:pt x="7747" y="0"/>
                    </a:lnTo>
                    <a:moveTo>
                      <a:pt x="7800" y="0"/>
                    </a:moveTo>
                    <a:lnTo>
                      <a:pt x="7800" y="0"/>
                    </a:lnTo>
                    <a:lnTo>
                      <a:pt x="7814" y="0"/>
                    </a:lnTo>
                    <a:moveTo>
                      <a:pt x="7867" y="0"/>
                    </a:moveTo>
                    <a:lnTo>
                      <a:pt x="7867" y="0"/>
                    </a:lnTo>
                    <a:lnTo>
                      <a:pt x="7880" y="0"/>
                    </a:lnTo>
                    <a:moveTo>
                      <a:pt x="7934" y="0"/>
                    </a:moveTo>
                    <a:lnTo>
                      <a:pt x="7934" y="0"/>
                    </a:lnTo>
                    <a:lnTo>
                      <a:pt x="7947" y="0"/>
                    </a:lnTo>
                    <a:moveTo>
                      <a:pt x="8000" y="0"/>
                    </a:moveTo>
                    <a:lnTo>
                      <a:pt x="8000" y="0"/>
                    </a:lnTo>
                    <a:lnTo>
                      <a:pt x="8014" y="0"/>
                    </a:lnTo>
                    <a:moveTo>
                      <a:pt x="8067" y="0"/>
                    </a:moveTo>
                    <a:lnTo>
                      <a:pt x="8067" y="0"/>
                    </a:lnTo>
                    <a:lnTo>
                      <a:pt x="8080" y="0"/>
                    </a:lnTo>
                    <a:moveTo>
                      <a:pt x="8134" y="0"/>
                    </a:moveTo>
                    <a:lnTo>
                      <a:pt x="8134" y="0"/>
                    </a:lnTo>
                    <a:lnTo>
                      <a:pt x="8147" y="0"/>
                    </a:lnTo>
                    <a:moveTo>
                      <a:pt x="8200" y="0"/>
                    </a:moveTo>
                    <a:lnTo>
                      <a:pt x="8200" y="0"/>
                    </a:lnTo>
                    <a:lnTo>
                      <a:pt x="8214" y="0"/>
                    </a:lnTo>
                    <a:moveTo>
                      <a:pt x="8267" y="0"/>
                    </a:moveTo>
                    <a:lnTo>
                      <a:pt x="8267" y="0"/>
                    </a:lnTo>
                    <a:lnTo>
                      <a:pt x="8280" y="0"/>
                    </a:lnTo>
                    <a:moveTo>
                      <a:pt x="8334" y="0"/>
                    </a:moveTo>
                    <a:lnTo>
                      <a:pt x="8334" y="0"/>
                    </a:lnTo>
                    <a:lnTo>
                      <a:pt x="8347" y="0"/>
                    </a:lnTo>
                    <a:moveTo>
                      <a:pt x="8400" y="0"/>
                    </a:moveTo>
                    <a:lnTo>
                      <a:pt x="8400" y="0"/>
                    </a:lnTo>
                    <a:lnTo>
                      <a:pt x="8414" y="0"/>
                    </a:lnTo>
                    <a:moveTo>
                      <a:pt x="8467" y="0"/>
                    </a:moveTo>
                    <a:lnTo>
                      <a:pt x="8467" y="0"/>
                    </a:lnTo>
                    <a:lnTo>
                      <a:pt x="8480" y="0"/>
                    </a:lnTo>
                    <a:moveTo>
                      <a:pt x="8534" y="0"/>
                    </a:moveTo>
                    <a:lnTo>
                      <a:pt x="8534" y="0"/>
                    </a:lnTo>
                    <a:lnTo>
                      <a:pt x="8547" y="0"/>
                    </a:lnTo>
                    <a:moveTo>
                      <a:pt x="8600" y="0"/>
                    </a:moveTo>
                    <a:lnTo>
                      <a:pt x="8600" y="0"/>
                    </a:lnTo>
                    <a:lnTo>
                      <a:pt x="8614" y="0"/>
                    </a:lnTo>
                    <a:moveTo>
                      <a:pt x="8667" y="0"/>
                    </a:moveTo>
                    <a:lnTo>
                      <a:pt x="8667" y="0"/>
                    </a:lnTo>
                    <a:lnTo>
                      <a:pt x="8680" y="0"/>
                    </a:lnTo>
                    <a:moveTo>
                      <a:pt x="8734" y="0"/>
                    </a:moveTo>
                    <a:lnTo>
                      <a:pt x="8734" y="0"/>
                    </a:lnTo>
                    <a:lnTo>
                      <a:pt x="8747" y="0"/>
                    </a:lnTo>
                    <a:moveTo>
                      <a:pt x="8800" y="0"/>
                    </a:moveTo>
                    <a:lnTo>
                      <a:pt x="8800" y="0"/>
                    </a:lnTo>
                    <a:lnTo>
                      <a:pt x="8814" y="0"/>
                    </a:lnTo>
                    <a:moveTo>
                      <a:pt x="8867" y="0"/>
                    </a:moveTo>
                    <a:lnTo>
                      <a:pt x="8867" y="0"/>
                    </a:lnTo>
                    <a:lnTo>
                      <a:pt x="8880" y="0"/>
                    </a:lnTo>
                    <a:moveTo>
                      <a:pt x="8934" y="0"/>
                    </a:moveTo>
                    <a:lnTo>
                      <a:pt x="8934" y="0"/>
                    </a:lnTo>
                    <a:lnTo>
                      <a:pt x="8947" y="0"/>
                    </a:lnTo>
                    <a:moveTo>
                      <a:pt x="9000" y="0"/>
                    </a:moveTo>
                    <a:lnTo>
                      <a:pt x="9000" y="0"/>
                    </a:lnTo>
                    <a:lnTo>
                      <a:pt x="9014" y="0"/>
                    </a:lnTo>
                    <a:moveTo>
                      <a:pt x="9067" y="0"/>
                    </a:moveTo>
                    <a:lnTo>
                      <a:pt x="9067" y="0"/>
                    </a:lnTo>
                    <a:lnTo>
                      <a:pt x="9080" y="0"/>
                    </a:lnTo>
                    <a:moveTo>
                      <a:pt x="9134" y="0"/>
                    </a:moveTo>
                    <a:lnTo>
                      <a:pt x="9134" y="0"/>
                    </a:lnTo>
                    <a:lnTo>
                      <a:pt x="9147"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9"/>
              <p:cNvSpPr>
                <a:spLocks noEditPoints="1"/>
              </p:cNvSpPr>
              <p:nvPr/>
            </p:nvSpPr>
            <p:spPr bwMode="auto">
              <a:xfrm>
                <a:off x="3227" y="874"/>
                <a:ext cx="2070" cy="1162"/>
              </a:xfrm>
              <a:custGeom>
                <a:avLst/>
                <a:gdLst>
                  <a:gd name="T0" fmla="*/ 0 w 9200"/>
                  <a:gd name="T1" fmla="*/ 5104 h 5104"/>
                  <a:gd name="T2" fmla="*/ 0 w 9200"/>
                  <a:gd name="T3" fmla="*/ 5104 h 5104"/>
                  <a:gd name="T4" fmla="*/ 9200 w 9200"/>
                  <a:gd name="T5" fmla="*/ 5104 h 5104"/>
                  <a:gd name="T6" fmla="*/ 0 w 9200"/>
                  <a:gd name="T7" fmla="*/ 0 h 5104"/>
                  <a:gd name="T8" fmla="*/ 0 w 9200"/>
                  <a:gd name="T9" fmla="*/ 0 h 5104"/>
                  <a:gd name="T10" fmla="*/ 9200 w 9200"/>
                  <a:gd name="T11" fmla="*/ 0 h 5104"/>
                  <a:gd name="T12" fmla="*/ 0 w 9200"/>
                  <a:gd name="T13" fmla="*/ 5104 h 5104"/>
                  <a:gd name="T14" fmla="*/ 0 w 9200"/>
                  <a:gd name="T15" fmla="*/ 5104 h 5104"/>
                  <a:gd name="T16" fmla="*/ 0 w 9200"/>
                  <a:gd name="T17" fmla="*/ 0 h 5104"/>
                  <a:gd name="T18" fmla="*/ 9200 w 9200"/>
                  <a:gd name="T19" fmla="*/ 5104 h 5104"/>
                  <a:gd name="T20" fmla="*/ 9200 w 9200"/>
                  <a:gd name="T21" fmla="*/ 5104 h 5104"/>
                  <a:gd name="T22" fmla="*/ 9200 w 9200"/>
                  <a:gd name="T23" fmla="*/ 0 h 5104"/>
                  <a:gd name="T24" fmla="*/ 0 w 9200"/>
                  <a:gd name="T25" fmla="*/ 5104 h 5104"/>
                  <a:gd name="T26" fmla="*/ 0 w 9200"/>
                  <a:gd name="T27" fmla="*/ 5104 h 5104"/>
                  <a:gd name="T28" fmla="*/ 9200 w 9200"/>
                  <a:gd name="T29" fmla="*/ 5104 h 5104"/>
                  <a:gd name="T30" fmla="*/ 0 w 9200"/>
                  <a:gd name="T31" fmla="*/ 5104 h 5104"/>
                  <a:gd name="T32" fmla="*/ 0 w 9200"/>
                  <a:gd name="T33" fmla="*/ 5104 h 5104"/>
                  <a:gd name="T34" fmla="*/ 0 w 9200"/>
                  <a:gd name="T35" fmla="*/ 0 h 5104"/>
                  <a:gd name="T36" fmla="*/ 263 w 9200"/>
                  <a:gd name="T37" fmla="*/ 5104 h 5104"/>
                  <a:gd name="T38" fmla="*/ 263 w 9200"/>
                  <a:gd name="T39" fmla="*/ 5104 h 5104"/>
                  <a:gd name="T40" fmla="*/ 263 w 9200"/>
                  <a:gd name="T41" fmla="*/ 5012 h 5104"/>
                  <a:gd name="T42" fmla="*/ 263 w 9200"/>
                  <a:gd name="T43" fmla="*/ 0 h 5104"/>
                  <a:gd name="T44" fmla="*/ 263 w 9200"/>
                  <a:gd name="T45" fmla="*/ 0 h 5104"/>
                  <a:gd name="T46" fmla="*/ 263 w 9200"/>
                  <a:gd name="T47" fmla="*/ 91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200" h="5104">
                    <a:moveTo>
                      <a:pt x="0" y="5104"/>
                    </a:moveTo>
                    <a:lnTo>
                      <a:pt x="0" y="5104"/>
                    </a:lnTo>
                    <a:lnTo>
                      <a:pt x="9200" y="5104"/>
                    </a:lnTo>
                    <a:moveTo>
                      <a:pt x="0" y="0"/>
                    </a:moveTo>
                    <a:lnTo>
                      <a:pt x="0" y="0"/>
                    </a:lnTo>
                    <a:lnTo>
                      <a:pt x="9200" y="0"/>
                    </a:lnTo>
                    <a:moveTo>
                      <a:pt x="0" y="5104"/>
                    </a:moveTo>
                    <a:lnTo>
                      <a:pt x="0" y="5104"/>
                    </a:lnTo>
                    <a:lnTo>
                      <a:pt x="0" y="0"/>
                    </a:lnTo>
                    <a:moveTo>
                      <a:pt x="9200" y="5104"/>
                    </a:moveTo>
                    <a:lnTo>
                      <a:pt x="9200" y="5104"/>
                    </a:lnTo>
                    <a:lnTo>
                      <a:pt x="9200" y="0"/>
                    </a:lnTo>
                    <a:moveTo>
                      <a:pt x="0" y="5104"/>
                    </a:moveTo>
                    <a:lnTo>
                      <a:pt x="0" y="5104"/>
                    </a:lnTo>
                    <a:lnTo>
                      <a:pt x="9200" y="5104"/>
                    </a:lnTo>
                    <a:moveTo>
                      <a:pt x="0" y="5104"/>
                    </a:moveTo>
                    <a:lnTo>
                      <a:pt x="0" y="5104"/>
                    </a:lnTo>
                    <a:lnTo>
                      <a:pt x="0" y="0"/>
                    </a:lnTo>
                    <a:moveTo>
                      <a:pt x="263" y="5104"/>
                    </a:moveTo>
                    <a:lnTo>
                      <a:pt x="263" y="5104"/>
                    </a:lnTo>
                    <a:lnTo>
                      <a:pt x="263" y="5012"/>
                    </a:lnTo>
                    <a:moveTo>
                      <a:pt x="263" y="0"/>
                    </a:moveTo>
                    <a:lnTo>
                      <a:pt x="263" y="0"/>
                    </a:lnTo>
                    <a:lnTo>
                      <a:pt x="263"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Rectangle 10"/>
              <p:cNvSpPr>
                <a:spLocks noChangeArrowheads="1"/>
              </p:cNvSpPr>
              <p:nvPr/>
            </p:nvSpPr>
            <p:spPr bwMode="auto">
              <a:xfrm>
                <a:off x="3268" y="2046"/>
                <a:ext cx="61"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1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4" name="Freeform 11"/>
              <p:cNvSpPr>
                <a:spLocks noEditPoints="1"/>
              </p:cNvSpPr>
              <p:nvPr/>
            </p:nvSpPr>
            <p:spPr bwMode="auto">
              <a:xfrm>
                <a:off x="3345"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Rectangle 12"/>
              <p:cNvSpPr>
                <a:spLocks noChangeArrowheads="1"/>
              </p:cNvSpPr>
              <p:nvPr/>
            </p:nvSpPr>
            <p:spPr bwMode="auto">
              <a:xfrm>
                <a:off x="3328" y="2046"/>
                <a:ext cx="61"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2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Freeform 13"/>
              <p:cNvSpPr>
                <a:spLocks noEditPoints="1"/>
              </p:cNvSpPr>
              <p:nvPr/>
            </p:nvSpPr>
            <p:spPr bwMode="auto">
              <a:xfrm>
                <a:off x="3404"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Rectangle 14"/>
              <p:cNvSpPr>
                <a:spLocks noChangeArrowheads="1"/>
              </p:cNvSpPr>
              <p:nvPr/>
            </p:nvSpPr>
            <p:spPr bwMode="auto">
              <a:xfrm>
                <a:off x="3387" y="2046"/>
                <a:ext cx="61"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3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Freeform 15"/>
              <p:cNvSpPr>
                <a:spLocks noEditPoints="1"/>
              </p:cNvSpPr>
              <p:nvPr/>
            </p:nvSpPr>
            <p:spPr bwMode="auto">
              <a:xfrm>
                <a:off x="3463"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Rectangle 16"/>
              <p:cNvSpPr>
                <a:spLocks noChangeArrowheads="1"/>
              </p:cNvSpPr>
              <p:nvPr/>
            </p:nvSpPr>
            <p:spPr bwMode="auto">
              <a:xfrm>
                <a:off x="3446" y="2046"/>
                <a:ext cx="61"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4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Freeform 17"/>
              <p:cNvSpPr>
                <a:spLocks noEditPoints="1"/>
              </p:cNvSpPr>
              <p:nvPr/>
            </p:nvSpPr>
            <p:spPr bwMode="auto">
              <a:xfrm>
                <a:off x="3522"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Rectangle 18"/>
              <p:cNvSpPr>
                <a:spLocks noChangeArrowheads="1"/>
              </p:cNvSpPr>
              <p:nvPr/>
            </p:nvSpPr>
            <p:spPr bwMode="auto">
              <a:xfrm>
                <a:off x="3505" y="2046"/>
                <a:ext cx="61"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5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2" name="Freeform 19"/>
              <p:cNvSpPr>
                <a:spLocks noEditPoints="1"/>
              </p:cNvSpPr>
              <p:nvPr/>
            </p:nvSpPr>
            <p:spPr bwMode="auto">
              <a:xfrm>
                <a:off x="3582"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Rectangle 20"/>
              <p:cNvSpPr>
                <a:spLocks noChangeArrowheads="1"/>
              </p:cNvSpPr>
              <p:nvPr/>
            </p:nvSpPr>
            <p:spPr bwMode="auto">
              <a:xfrm>
                <a:off x="3564" y="2046"/>
                <a:ext cx="61"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6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4" name="Freeform 21"/>
              <p:cNvSpPr>
                <a:spLocks noEditPoints="1"/>
              </p:cNvSpPr>
              <p:nvPr/>
            </p:nvSpPr>
            <p:spPr bwMode="auto">
              <a:xfrm>
                <a:off x="3641"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Rectangle 22"/>
              <p:cNvSpPr>
                <a:spLocks noChangeArrowheads="1"/>
              </p:cNvSpPr>
              <p:nvPr/>
            </p:nvSpPr>
            <p:spPr bwMode="auto">
              <a:xfrm>
                <a:off x="3623" y="2046"/>
                <a:ext cx="61"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7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6" name="Freeform 23"/>
              <p:cNvSpPr>
                <a:spLocks noEditPoints="1"/>
              </p:cNvSpPr>
              <p:nvPr/>
            </p:nvSpPr>
            <p:spPr bwMode="auto">
              <a:xfrm>
                <a:off x="3700"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Rectangle 24"/>
              <p:cNvSpPr>
                <a:spLocks noChangeArrowheads="1"/>
              </p:cNvSpPr>
              <p:nvPr/>
            </p:nvSpPr>
            <p:spPr bwMode="auto">
              <a:xfrm>
                <a:off x="3682" y="2046"/>
                <a:ext cx="61"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8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8" name="Freeform 25"/>
              <p:cNvSpPr>
                <a:spLocks noEditPoints="1"/>
              </p:cNvSpPr>
              <p:nvPr/>
            </p:nvSpPr>
            <p:spPr bwMode="auto">
              <a:xfrm>
                <a:off x="3759"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Rectangle 26"/>
              <p:cNvSpPr>
                <a:spLocks noChangeArrowheads="1"/>
              </p:cNvSpPr>
              <p:nvPr/>
            </p:nvSpPr>
            <p:spPr bwMode="auto">
              <a:xfrm>
                <a:off x="3742" y="2046"/>
                <a:ext cx="61"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9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0" name="Freeform 27"/>
              <p:cNvSpPr>
                <a:spLocks noEditPoints="1"/>
              </p:cNvSpPr>
              <p:nvPr/>
            </p:nvSpPr>
            <p:spPr bwMode="auto">
              <a:xfrm>
                <a:off x="3818"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Rectangle 28"/>
              <p:cNvSpPr>
                <a:spLocks noChangeArrowheads="1"/>
              </p:cNvSpPr>
              <p:nvPr/>
            </p:nvSpPr>
            <p:spPr bwMode="auto">
              <a:xfrm>
                <a:off x="3795"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10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2" name="Freeform 29"/>
              <p:cNvSpPr>
                <a:spLocks noEditPoints="1"/>
              </p:cNvSpPr>
              <p:nvPr/>
            </p:nvSpPr>
            <p:spPr bwMode="auto">
              <a:xfrm>
                <a:off x="3877"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Rectangle 30"/>
              <p:cNvSpPr>
                <a:spLocks noChangeArrowheads="1"/>
              </p:cNvSpPr>
              <p:nvPr/>
            </p:nvSpPr>
            <p:spPr bwMode="auto">
              <a:xfrm>
                <a:off x="3854"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11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4" name="Freeform 31"/>
              <p:cNvSpPr>
                <a:spLocks noEditPoints="1"/>
              </p:cNvSpPr>
              <p:nvPr/>
            </p:nvSpPr>
            <p:spPr bwMode="auto">
              <a:xfrm>
                <a:off x="3936"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Rectangle 32"/>
              <p:cNvSpPr>
                <a:spLocks noChangeArrowheads="1"/>
              </p:cNvSpPr>
              <p:nvPr/>
            </p:nvSpPr>
            <p:spPr bwMode="auto">
              <a:xfrm>
                <a:off x="3913"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12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6" name="Freeform 33"/>
              <p:cNvSpPr>
                <a:spLocks noEditPoints="1"/>
              </p:cNvSpPr>
              <p:nvPr/>
            </p:nvSpPr>
            <p:spPr bwMode="auto">
              <a:xfrm>
                <a:off x="3996"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Rectangle 34"/>
              <p:cNvSpPr>
                <a:spLocks noChangeArrowheads="1"/>
              </p:cNvSpPr>
              <p:nvPr/>
            </p:nvSpPr>
            <p:spPr bwMode="auto">
              <a:xfrm>
                <a:off x="3972"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13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8" name="Freeform 35"/>
              <p:cNvSpPr>
                <a:spLocks noEditPoints="1"/>
              </p:cNvSpPr>
              <p:nvPr/>
            </p:nvSpPr>
            <p:spPr bwMode="auto">
              <a:xfrm>
                <a:off x="4055"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Rectangle 36"/>
              <p:cNvSpPr>
                <a:spLocks noChangeArrowheads="1"/>
              </p:cNvSpPr>
              <p:nvPr/>
            </p:nvSpPr>
            <p:spPr bwMode="auto">
              <a:xfrm>
                <a:off x="4032"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14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0" name="Freeform 37"/>
              <p:cNvSpPr>
                <a:spLocks noEditPoints="1"/>
              </p:cNvSpPr>
              <p:nvPr/>
            </p:nvSpPr>
            <p:spPr bwMode="auto">
              <a:xfrm>
                <a:off x="4114"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Rectangle 38"/>
              <p:cNvSpPr>
                <a:spLocks noChangeArrowheads="1"/>
              </p:cNvSpPr>
              <p:nvPr/>
            </p:nvSpPr>
            <p:spPr bwMode="auto">
              <a:xfrm>
                <a:off x="4091"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15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2" name="Freeform 39"/>
              <p:cNvSpPr>
                <a:spLocks noEditPoints="1"/>
              </p:cNvSpPr>
              <p:nvPr/>
            </p:nvSpPr>
            <p:spPr bwMode="auto">
              <a:xfrm>
                <a:off x="4173"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Rectangle 40"/>
              <p:cNvSpPr>
                <a:spLocks noChangeArrowheads="1"/>
              </p:cNvSpPr>
              <p:nvPr/>
            </p:nvSpPr>
            <p:spPr bwMode="auto">
              <a:xfrm>
                <a:off x="4150"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16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4" name="Freeform 41"/>
              <p:cNvSpPr>
                <a:spLocks noEditPoints="1"/>
              </p:cNvSpPr>
              <p:nvPr/>
            </p:nvSpPr>
            <p:spPr bwMode="auto">
              <a:xfrm>
                <a:off x="4232"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Rectangle 42"/>
              <p:cNvSpPr>
                <a:spLocks noChangeArrowheads="1"/>
              </p:cNvSpPr>
              <p:nvPr/>
            </p:nvSpPr>
            <p:spPr bwMode="auto">
              <a:xfrm>
                <a:off x="4209"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17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6" name="Freeform 43"/>
              <p:cNvSpPr>
                <a:spLocks noEditPoints="1"/>
              </p:cNvSpPr>
              <p:nvPr/>
            </p:nvSpPr>
            <p:spPr bwMode="auto">
              <a:xfrm>
                <a:off x="4291"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Rectangle 44"/>
              <p:cNvSpPr>
                <a:spLocks noChangeArrowheads="1"/>
              </p:cNvSpPr>
              <p:nvPr/>
            </p:nvSpPr>
            <p:spPr bwMode="auto">
              <a:xfrm>
                <a:off x="4268"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18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8" name="Freeform 45"/>
              <p:cNvSpPr>
                <a:spLocks noEditPoints="1"/>
              </p:cNvSpPr>
              <p:nvPr/>
            </p:nvSpPr>
            <p:spPr bwMode="auto">
              <a:xfrm>
                <a:off x="4350"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Rectangle 46"/>
              <p:cNvSpPr>
                <a:spLocks noChangeArrowheads="1"/>
              </p:cNvSpPr>
              <p:nvPr/>
            </p:nvSpPr>
            <p:spPr bwMode="auto">
              <a:xfrm>
                <a:off x="4327"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19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0" name="Freeform 47"/>
              <p:cNvSpPr>
                <a:spLocks noEditPoints="1"/>
              </p:cNvSpPr>
              <p:nvPr/>
            </p:nvSpPr>
            <p:spPr bwMode="auto">
              <a:xfrm>
                <a:off x="4410"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Rectangle 48"/>
              <p:cNvSpPr>
                <a:spLocks noChangeArrowheads="1"/>
              </p:cNvSpPr>
              <p:nvPr/>
            </p:nvSpPr>
            <p:spPr bwMode="auto">
              <a:xfrm>
                <a:off x="4386"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20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2" name="Freeform 49"/>
              <p:cNvSpPr>
                <a:spLocks noEditPoints="1"/>
              </p:cNvSpPr>
              <p:nvPr/>
            </p:nvSpPr>
            <p:spPr bwMode="auto">
              <a:xfrm>
                <a:off x="4469"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Rectangle 50"/>
              <p:cNvSpPr>
                <a:spLocks noChangeArrowheads="1"/>
              </p:cNvSpPr>
              <p:nvPr/>
            </p:nvSpPr>
            <p:spPr bwMode="auto">
              <a:xfrm>
                <a:off x="4446"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21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4" name="Freeform 51"/>
              <p:cNvSpPr>
                <a:spLocks noEditPoints="1"/>
              </p:cNvSpPr>
              <p:nvPr/>
            </p:nvSpPr>
            <p:spPr bwMode="auto">
              <a:xfrm>
                <a:off x="4528"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Rectangle 52"/>
              <p:cNvSpPr>
                <a:spLocks noChangeArrowheads="1"/>
              </p:cNvSpPr>
              <p:nvPr/>
            </p:nvSpPr>
            <p:spPr bwMode="auto">
              <a:xfrm>
                <a:off x="4505"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22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6" name="Freeform 53"/>
              <p:cNvSpPr>
                <a:spLocks noEditPoints="1"/>
              </p:cNvSpPr>
              <p:nvPr/>
            </p:nvSpPr>
            <p:spPr bwMode="auto">
              <a:xfrm>
                <a:off x="4587"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Rectangle 54"/>
              <p:cNvSpPr>
                <a:spLocks noChangeArrowheads="1"/>
              </p:cNvSpPr>
              <p:nvPr/>
            </p:nvSpPr>
            <p:spPr bwMode="auto">
              <a:xfrm>
                <a:off x="4564"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23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8" name="Freeform 55"/>
              <p:cNvSpPr>
                <a:spLocks noEditPoints="1"/>
              </p:cNvSpPr>
              <p:nvPr/>
            </p:nvSpPr>
            <p:spPr bwMode="auto">
              <a:xfrm>
                <a:off x="4646"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Rectangle 56"/>
              <p:cNvSpPr>
                <a:spLocks noChangeArrowheads="1"/>
              </p:cNvSpPr>
              <p:nvPr/>
            </p:nvSpPr>
            <p:spPr bwMode="auto">
              <a:xfrm>
                <a:off x="4623"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24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0" name="Freeform 57"/>
              <p:cNvSpPr>
                <a:spLocks noEditPoints="1"/>
              </p:cNvSpPr>
              <p:nvPr/>
            </p:nvSpPr>
            <p:spPr bwMode="auto">
              <a:xfrm>
                <a:off x="4705"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Rectangle 58"/>
              <p:cNvSpPr>
                <a:spLocks noChangeArrowheads="1"/>
              </p:cNvSpPr>
              <p:nvPr/>
            </p:nvSpPr>
            <p:spPr bwMode="auto">
              <a:xfrm>
                <a:off x="4682"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25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2" name="Freeform 59"/>
              <p:cNvSpPr>
                <a:spLocks noEditPoints="1"/>
              </p:cNvSpPr>
              <p:nvPr/>
            </p:nvSpPr>
            <p:spPr bwMode="auto">
              <a:xfrm>
                <a:off x="4764"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Rectangle 60"/>
              <p:cNvSpPr>
                <a:spLocks noChangeArrowheads="1"/>
              </p:cNvSpPr>
              <p:nvPr/>
            </p:nvSpPr>
            <p:spPr bwMode="auto">
              <a:xfrm>
                <a:off x="4741"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26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4" name="Freeform 61"/>
              <p:cNvSpPr>
                <a:spLocks noEditPoints="1"/>
              </p:cNvSpPr>
              <p:nvPr/>
            </p:nvSpPr>
            <p:spPr bwMode="auto">
              <a:xfrm>
                <a:off x="4823"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Rectangle 62"/>
              <p:cNvSpPr>
                <a:spLocks noChangeArrowheads="1"/>
              </p:cNvSpPr>
              <p:nvPr/>
            </p:nvSpPr>
            <p:spPr bwMode="auto">
              <a:xfrm>
                <a:off x="4800"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27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6" name="Freeform 63"/>
              <p:cNvSpPr>
                <a:spLocks noEditPoints="1"/>
              </p:cNvSpPr>
              <p:nvPr/>
            </p:nvSpPr>
            <p:spPr bwMode="auto">
              <a:xfrm>
                <a:off x="4883"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Rectangle 64"/>
              <p:cNvSpPr>
                <a:spLocks noChangeArrowheads="1"/>
              </p:cNvSpPr>
              <p:nvPr/>
            </p:nvSpPr>
            <p:spPr bwMode="auto">
              <a:xfrm>
                <a:off x="4860"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28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8" name="Freeform 65"/>
              <p:cNvSpPr>
                <a:spLocks noEditPoints="1"/>
              </p:cNvSpPr>
              <p:nvPr/>
            </p:nvSpPr>
            <p:spPr bwMode="auto">
              <a:xfrm>
                <a:off x="4942"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Rectangle 66"/>
              <p:cNvSpPr>
                <a:spLocks noChangeArrowheads="1"/>
              </p:cNvSpPr>
              <p:nvPr/>
            </p:nvSpPr>
            <p:spPr bwMode="auto">
              <a:xfrm>
                <a:off x="4919"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29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0" name="Freeform 67"/>
              <p:cNvSpPr>
                <a:spLocks noEditPoints="1"/>
              </p:cNvSpPr>
              <p:nvPr/>
            </p:nvSpPr>
            <p:spPr bwMode="auto">
              <a:xfrm>
                <a:off x="5001"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Rectangle 68"/>
              <p:cNvSpPr>
                <a:spLocks noChangeArrowheads="1"/>
              </p:cNvSpPr>
              <p:nvPr/>
            </p:nvSpPr>
            <p:spPr bwMode="auto">
              <a:xfrm>
                <a:off x="4978"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30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2" name="Freeform 69"/>
              <p:cNvSpPr>
                <a:spLocks noEditPoints="1"/>
              </p:cNvSpPr>
              <p:nvPr/>
            </p:nvSpPr>
            <p:spPr bwMode="auto">
              <a:xfrm>
                <a:off x="5060" y="874"/>
                <a:ext cx="0" cy="1162"/>
              </a:xfrm>
              <a:custGeom>
                <a:avLst/>
                <a:gdLst>
                  <a:gd name="T0" fmla="*/ 5104 h 5104"/>
                  <a:gd name="T1" fmla="*/ 5104 h 5104"/>
                  <a:gd name="T2" fmla="*/ 5012 h 5104"/>
                  <a:gd name="T3" fmla="*/ 0 h 5104"/>
                  <a:gd name="T4" fmla="*/ 0 h 5104"/>
                  <a:gd name="T5" fmla="*/ 91 h 5104"/>
                </a:gdLst>
                <a:ahLst/>
                <a:cxnLst>
                  <a:cxn ang="0">
                    <a:pos x="0" y="T0"/>
                  </a:cxn>
                  <a:cxn ang="0">
                    <a:pos x="0" y="T1"/>
                  </a:cxn>
                  <a:cxn ang="0">
                    <a:pos x="0" y="T2"/>
                  </a:cxn>
                  <a:cxn ang="0">
                    <a:pos x="0" y="T3"/>
                  </a:cxn>
                  <a:cxn ang="0">
                    <a:pos x="0" y="T4"/>
                  </a:cxn>
                  <a:cxn ang="0">
                    <a:pos x="0" y="T5"/>
                  </a:cxn>
                </a:cxnLst>
                <a:rect l="0" t="0" r="r" b="b"/>
                <a:pathLst>
                  <a:path h="5104">
                    <a:moveTo>
                      <a:pt x="0" y="5104"/>
                    </a:moveTo>
                    <a:lnTo>
                      <a:pt x="0" y="5104"/>
                    </a:lnTo>
                    <a:lnTo>
                      <a:pt x="0" y="5012"/>
                    </a:lnTo>
                    <a:moveTo>
                      <a:pt x="0" y="0"/>
                    </a:moveTo>
                    <a:lnTo>
                      <a:pt x="0" y="0"/>
                    </a:lnTo>
                    <a:lnTo>
                      <a:pt x="0" y="91"/>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Rectangle 70"/>
              <p:cNvSpPr>
                <a:spLocks noChangeArrowheads="1"/>
              </p:cNvSpPr>
              <p:nvPr/>
            </p:nvSpPr>
            <p:spPr bwMode="auto">
              <a:xfrm>
                <a:off x="5037" y="2046"/>
                <a:ext cx="7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31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4" name="Freeform 71"/>
              <p:cNvSpPr>
                <a:spLocks noEditPoints="1"/>
              </p:cNvSpPr>
              <p:nvPr/>
            </p:nvSpPr>
            <p:spPr bwMode="auto">
              <a:xfrm>
                <a:off x="3227" y="2036"/>
                <a:ext cx="2070" cy="0"/>
              </a:xfrm>
              <a:custGeom>
                <a:avLst/>
                <a:gdLst>
                  <a:gd name="T0" fmla="*/ 0 w 9200"/>
                  <a:gd name="T1" fmla="*/ 0 w 9200"/>
                  <a:gd name="T2" fmla="*/ 92 w 9200"/>
                  <a:gd name="T3" fmla="*/ 9200 w 9200"/>
                  <a:gd name="T4" fmla="*/ 9200 w 9200"/>
                  <a:gd name="T5" fmla="*/ 9108 w 9200"/>
                </a:gdLst>
                <a:ahLst/>
                <a:cxnLst>
                  <a:cxn ang="0">
                    <a:pos x="T0" y="0"/>
                  </a:cxn>
                  <a:cxn ang="0">
                    <a:pos x="T1" y="0"/>
                  </a:cxn>
                  <a:cxn ang="0">
                    <a:pos x="T2" y="0"/>
                  </a:cxn>
                  <a:cxn ang="0">
                    <a:pos x="T3" y="0"/>
                  </a:cxn>
                  <a:cxn ang="0">
                    <a:pos x="T4" y="0"/>
                  </a:cxn>
                  <a:cxn ang="0">
                    <a:pos x="T5" y="0"/>
                  </a:cxn>
                </a:cxnLst>
                <a:rect l="0" t="0" r="r" b="b"/>
                <a:pathLst>
                  <a:path w="9200">
                    <a:moveTo>
                      <a:pt x="0" y="0"/>
                    </a:moveTo>
                    <a:lnTo>
                      <a:pt x="0" y="0"/>
                    </a:lnTo>
                    <a:lnTo>
                      <a:pt x="92" y="0"/>
                    </a:lnTo>
                    <a:moveTo>
                      <a:pt x="9200" y="0"/>
                    </a:moveTo>
                    <a:lnTo>
                      <a:pt x="9200" y="0"/>
                    </a:lnTo>
                    <a:lnTo>
                      <a:pt x="9108"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Rectangle 72"/>
              <p:cNvSpPr>
                <a:spLocks noChangeArrowheads="1"/>
              </p:cNvSpPr>
              <p:nvPr/>
            </p:nvSpPr>
            <p:spPr bwMode="auto">
              <a:xfrm>
                <a:off x="3137" y="2014"/>
                <a:ext cx="11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0.02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6" name="Freeform 73"/>
              <p:cNvSpPr>
                <a:spLocks noEditPoints="1"/>
              </p:cNvSpPr>
              <p:nvPr/>
            </p:nvSpPr>
            <p:spPr bwMode="auto">
              <a:xfrm>
                <a:off x="3227" y="1920"/>
                <a:ext cx="2070" cy="0"/>
              </a:xfrm>
              <a:custGeom>
                <a:avLst/>
                <a:gdLst>
                  <a:gd name="T0" fmla="*/ 0 w 9200"/>
                  <a:gd name="T1" fmla="*/ 0 w 9200"/>
                  <a:gd name="T2" fmla="*/ 92 w 9200"/>
                  <a:gd name="T3" fmla="*/ 9200 w 9200"/>
                  <a:gd name="T4" fmla="*/ 9200 w 9200"/>
                  <a:gd name="T5" fmla="*/ 9108 w 9200"/>
                </a:gdLst>
                <a:ahLst/>
                <a:cxnLst>
                  <a:cxn ang="0">
                    <a:pos x="T0" y="0"/>
                  </a:cxn>
                  <a:cxn ang="0">
                    <a:pos x="T1" y="0"/>
                  </a:cxn>
                  <a:cxn ang="0">
                    <a:pos x="T2" y="0"/>
                  </a:cxn>
                  <a:cxn ang="0">
                    <a:pos x="T3" y="0"/>
                  </a:cxn>
                  <a:cxn ang="0">
                    <a:pos x="T4" y="0"/>
                  </a:cxn>
                  <a:cxn ang="0">
                    <a:pos x="T5" y="0"/>
                  </a:cxn>
                </a:cxnLst>
                <a:rect l="0" t="0" r="r" b="b"/>
                <a:pathLst>
                  <a:path w="9200">
                    <a:moveTo>
                      <a:pt x="0" y="0"/>
                    </a:moveTo>
                    <a:lnTo>
                      <a:pt x="0" y="0"/>
                    </a:lnTo>
                    <a:lnTo>
                      <a:pt x="92" y="0"/>
                    </a:lnTo>
                    <a:moveTo>
                      <a:pt x="9200" y="0"/>
                    </a:moveTo>
                    <a:lnTo>
                      <a:pt x="9200" y="0"/>
                    </a:lnTo>
                    <a:lnTo>
                      <a:pt x="9108"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Rectangle 74"/>
              <p:cNvSpPr>
                <a:spLocks noChangeArrowheads="1"/>
              </p:cNvSpPr>
              <p:nvPr/>
            </p:nvSpPr>
            <p:spPr bwMode="auto">
              <a:xfrm>
                <a:off x="3137" y="1897"/>
                <a:ext cx="11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0.04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8" name="Freeform 75"/>
              <p:cNvSpPr>
                <a:spLocks noEditPoints="1"/>
              </p:cNvSpPr>
              <p:nvPr/>
            </p:nvSpPr>
            <p:spPr bwMode="auto">
              <a:xfrm>
                <a:off x="3227" y="1804"/>
                <a:ext cx="2070" cy="0"/>
              </a:xfrm>
              <a:custGeom>
                <a:avLst/>
                <a:gdLst>
                  <a:gd name="T0" fmla="*/ 0 w 9200"/>
                  <a:gd name="T1" fmla="*/ 0 w 9200"/>
                  <a:gd name="T2" fmla="*/ 92 w 9200"/>
                  <a:gd name="T3" fmla="*/ 9200 w 9200"/>
                  <a:gd name="T4" fmla="*/ 9200 w 9200"/>
                  <a:gd name="T5" fmla="*/ 9108 w 9200"/>
                </a:gdLst>
                <a:ahLst/>
                <a:cxnLst>
                  <a:cxn ang="0">
                    <a:pos x="T0" y="0"/>
                  </a:cxn>
                  <a:cxn ang="0">
                    <a:pos x="T1" y="0"/>
                  </a:cxn>
                  <a:cxn ang="0">
                    <a:pos x="T2" y="0"/>
                  </a:cxn>
                  <a:cxn ang="0">
                    <a:pos x="T3" y="0"/>
                  </a:cxn>
                  <a:cxn ang="0">
                    <a:pos x="T4" y="0"/>
                  </a:cxn>
                  <a:cxn ang="0">
                    <a:pos x="T5" y="0"/>
                  </a:cxn>
                </a:cxnLst>
                <a:rect l="0" t="0" r="r" b="b"/>
                <a:pathLst>
                  <a:path w="9200">
                    <a:moveTo>
                      <a:pt x="0" y="0"/>
                    </a:moveTo>
                    <a:lnTo>
                      <a:pt x="0" y="0"/>
                    </a:lnTo>
                    <a:lnTo>
                      <a:pt x="92" y="0"/>
                    </a:lnTo>
                    <a:moveTo>
                      <a:pt x="9200" y="0"/>
                    </a:moveTo>
                    <a:lnTo>
                      <a:pt x="9200" y="0"/>
                    </a:lnTo>
                    <a:lnTo>
                      <a:pt x="9108"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Rectangle 76"/>
              <p:cNvSpPr>
                <a:spLocks noChangeArrowheads="1"/>
              </p:cNvSpPr>
              <p:nvPr/>
            </p:nvSpPr>
            <p:spPr bwMode="auto">
              <a:xfrm>
                <a:off x="3137" y="1781"/>
                <a:ext cx="11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0.06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0" name="Freeform 77"/>
              <p:cNvSpPr>
                <a:spLocks noEditPoints="1"/>
              </p:cNvSpPr>
              <p:nvPr/>
            </p:nvSpPr>
            <p:spPr bwMode="auto">
              <a:xfrm>
                <a:off x="3227" y="1687"/>
                <a:ext cx="2070" cy="0"/>
              </a:xfrm>
              <a:custGeom>
                <a:avLst/>
                <a:gdLst>
                  <a:gd name="T0" fmla="*/ 0 w 9200"/>
                  <a:gd name="T1" fmla="*/ 0 w 9200"/>
                  <a:gd name="T2" fmla="*/ 92 w 9200"/>
                  <a:gd name="T3" fmla="*/ 9200 w 9200"/>
                  <a:gd name="T4" fmla="*/ 9200 w 9200"/>
                  <a:gd name="T5" fmla="*/ 9108 w 9200"/>
                </a:gdLst>
                <a:ahLst/>
                <a:cxnLst>
                  <a:cxn ang="0">
                    <a:pos x="T0" y="0"/>
                  </a:cxn>
                  <a:cxn ang="0">
                    <a:pos x="T1" y="0"/>
                  </a:cxn>
                  <a:cxn ang="0">
                    <a:pos x="T2" y="0"/>
                  </a:cxn>
                  <a:cxn ang="0">
                    <a:pos x="T3" y="0"/>
                  </a:cxn>
                  <a:cxn ang="0">
                    <a:pos x="T4" y="0"/>
                  </a:cxn>
                  <a:cxn ang="0">
                    <a:pos x="T5" y="0"/>
                  </a:cxn>
                </a:cxnLst>
                <a:rect l="0" t="0" r="r" b="b"/>
                <a:pathLst>
                  <a:path w="9200">
                    <a:moveTo>
                      <a:pt x="0" y="0"/>
                    </a:moveTo>
                    <a:lnTo>
                      <a:pt x="0" y="0"/>
                    </a:lnTo>
                    <a:lnTo>
                      <a:pt x="92" y="0"/>
                    </a:lnTo>
                    <a:moveTo>
                      <a:pt x="9200" y="0"/>
                    </a:moveTo>
                    <a:lnTo>
                      <a:pt x="9200" y="0"/>
                    </a:lnTo>
                    <a:lnTo>
                      <a:pt x="9108"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Rectangle 78"/>
              <p:cNvSpPr>
                <a:spLocks noChangeArrowheads="1"/>
              </p:cNvSpPr>
              <p:nvPr/>
            </p:nvSpPr>
            <p:spPr bwMode="auto">
              <a:xfrm>
                <a:off x="3137" y="1665"/>
                <a:ext cx="11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0.08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2" name="Freeform 79"/>
              <p:cNvSpPr>
                <a:spLocks noEditPoints="1"/>
              </p:cNvSpPr>
              <p:nvPr/>
            </p:nvSpPr>
            <p:spPr bwMode="auto">
              <a:xfrm>
                <a:off x="3227" y="1571"/>
                <a:ext cx="2070" cy="0"/>
              </a:xfrm>
              <a:custGeom>
                <a:avLst/>
                <a:gdLst>
                  <a:gd name="T0" fmla="*/ 0 w 9200"/>
                  <a:gd name="T1" fmla="*/ 0 w 9200"/>
                  <a:gd name="T2" fmla="*/ 92 w 9200"/>
                  <a:gd name="T3" fmla="*/ 9200 w 9200"/>
                  <a:gd name="T4" fmla="*/ 9200 w 9200"/>
                  <a:gd name="T5" fmla="*/ 9108 w 9200"/>
                </a:gdLst>
                <a:ahLst/>
                <a:cxnLst>
                  <a:cxn ang="0">
                    <a:pos x="T0" y="0"/>
                  </a:cxn>
                  <a:cxn ang="0">
                    <a:pos x="T1" y="0"/>
                  </a:cxn>
                  <a:cxn ang="0">
                    <a:pos x="T2" y="0"/>
                  </a:cxn>
                  <a:cxn ang="0">
                    <a:pos x="T3" y="0"/>
                  </a:cxn>
                  <a:cxn ang="0">
                    <a:pos x="T4" y="0"/>
                  </a:cxn>
                  <a:cxn ang="0">
                    <a:pos x="T5" y="0"/>
                  </a:cxn>
                </a:cxnLst>
                <a:rect l="0" t="0" r="r" b="b"/>
                <a:pathLst>
                  <a:path w="9200">
                    <a:moveTo>
                      <a:pt x="0" y="0"/>
                    </a:moveTo>
                    <a:lnTo>
                      <a:pt x="0" y="0"/>
                    </a:lnTo>
                    <a:lnTo>
                      <a:pt x="92" y="0"/>
                    </a:lnTo>
                    <a:moveTo>
                      <a:pt x="9200" y="0"/>
                    </a:moveTo>
                    <a:lnTo>
                      <a:pt x="9200" y="0"/>
                    </a:lnTo>
                    <a:lnTo>
                      <a:pt x="9108"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Rectangle 80"/>
              <p:cNvSpPr>
                <a:spLocks noChangeArrowheads="1"/>
              </p:cNvSpPr>
              <p:nvPr/>
            </p:nvSpPr>
            <p:spPr bwMode="auto">
              <a:xfrm>
                <a:off x="3160" y="1549"/>
                <a:ext cx="88"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0.1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4" name="Freeform 81"/>
              <p:cNvSpPr>
                <a:spLocks noEditPoints="1"/>
              </p:cNvSpPr>
              <p:nvPr/>
            </p:nvSpPr>
            <p:spPr bwMode="auto">
              <a:xfrm>
                <a:off x="3227" y="1455"/>
                <a:ext cx="2070" cy="0"/>
              </a:xfrm>
              <a:custGeom>
                <a:avLst/>
                <a:gdLst>
                  <a:gd name="T0" fmla="*/ 0 w 9200"/>
                  <a:gd name="T1" fmla="*/ 0 w 9200"/>
                  <a:gd name="T2" fmla="*/ 92 w 9200"/>
                  <a:gd name="T3" fmla="*/ 9200 w 9200"/>
                  <a:gd name="T4" fmla="*/ 9200 w 9200"/>
                  <a:gd name="T5" fmla="*/ 9108 w 9200"/>
                </a:gdLst>
                <a:ahLst/>
                <a:cxnLst>
                  <a:cxn ang="0">
                    <a:pos x="T0" y="0"/>
                  </a:cxn>
                  <a:cxn ang="0">
                    <a:pos x="T1" y="0"/>
                  </a:cxn>
                  <a:cxn ang="0">
                    <a:pos x="T2" y="0"/>
                  </a:cxn>
                  <a:cxn ang="0">
                    <a:pos x="T3" y="0"/>
                  </a:cxn>
                  <a:cxn ang="0">
                    <a:pos x="T4" y="0"/>
                  </a:cxn>
                  <a:cxn ang="0">
                    <a:pos x="T5" y="0"/>
                  </a:cxn>
                </a:cxnLst>
                <a:rect l="0" t="0" r="r" b="b"/>
                <a:pathLst>
                  <a:path w="9200">
                    <a:moveTo>
                      <a:pt x="0" y="0"/>
                    </a:moveTo>
                    <a:lnTo>
                      <a:pt x="0" y="0"/>
                    </a:lnTo>
                    <a:lnTo>
                      <a:pt x="92" y="0"/>
                    </a:lnTo>
                    <a:moveTo>
                      <a:pt x="9200" y="0"/>
                    </a:moveTo>
                    <a:lnTo>
                      <a:pt x="9200" y="0"/>
                    </a:lnTo>
                    <a:lnTo>
                      <a:pt x="9108"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Rectangle 82"/>
              <p:cNvSpPr>
                <a:spLocks noChangeArrowheads="1"/>
              </p:cNvSpPr>
              <p:nvPr/>
            </p:nvSpPr>
            <p:spPr bwMode="auto">
              <a:xfrm>
                <a:off x="3137" y="1433"/>
                <a:ext cx="11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0.12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6" name="Freeform 83"/>
              <p:cNvSpPr>
                <a:spLocks noEditPoints="1"/>
              </p:cNvSpPr>
              <p:nvPr/>
            </p:nvSpPr>
            <p:spPr bwMode="auto">
              <a:xfrm>
                <a:off x="3227" y="1339"/>
                <a:ext cx="2070" cy="0"/>
              </a:xfrm>
              <a:custGeom>
                <a:avLst/>
                <a:gdLst>
                  <a:gd name="T0" fmla="*/ 0 w 9200"/>
                  <a:gd name="T1" fmla="*/ 0 w 9200"/>
                  <a:gd name="T2" fmla="*/ 92 w 9200"/>
                  <a:gd name="T3" fmla="*/ 9200 w 9200"/>
                  <a:gd name="T4" fmla="*/ 9200 w 9200"/>
                  <a:gd name="T5" fmla="*/ 9108 w 9200"/>
                </a:gdLst>
                <a:ahLst/>
                <a:cxnLst>
                  <a:cxn ang="0">
                    <a:pos x="T0" y="0"/>
                  </a:cxn>
                  <a:cxn ang="0">
                    <a:pos x="T1" y="0"/>
                  </a:cxn>
                  <a:cxn ang="0">
                    <a:pos x="T2" y="0"/>
                  </a:cxn>
                  <a:cxn ang="0">
                    <a:pos x="T3" y="0"/>
                  </a:cxn>
                  <a:cxn ang="0">
                    <a:pos x="T4" y="0"/>
                  </a:cxn>
                  <a:cxn ang="0">
                    <a:pos x="T5" y="0"/>
                  </a:cxn>
                </a:cxnLst>
                <a:rect l="0" t="0" r="r" b="b"/>
                <a:pathLst>
                  <a:path w="9200">
                    <a:moveTo>
                      <a:pt x="0" y="0"/>
                    </a:moveTo>
                    <a:lnTo>
                      <a:pt x="0" y="0"/>
                    </a:lnTo>
                    <a:lnTo>
                      <a:pt x="92" y="0"/>
                    </a:lnTo>
                    <a:moveTo>
                      <a:pt x="9200" y="0"/>
                    </a:moveTo>
                    <a:lnTo>
                      <a:pt x="9200" y="0"/>
                    </a:lnTo>
                    <a:lnTo>
                      <a:pt x="9108"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Rectangle 84"/>
              <p:cNvSpPr>
                <a:spLocks noChangeArrowheads="1"/>
              </p:cNvSpPr>
              <p:nvPr/>
            </p:nvSpPr>
            <p:spPr bwMode="auto">
              <a:xfrm>
                <a:off x="3137" y="1316"/>
                <a:ext cx="11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0.14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8" name="Freeform 85"/>
              <p:cNvSpPr>
                <a:spLocks noEditPoints="1"/>
              </p:cNvSpPr>
              <p:nvPr/>
            </p:nvSpPr>
            <p:spPr bwMode="auto">
              <a:xfrm>
                <a:off x="3227" y="1222"/>
                <a:ext cx="2070" cy="0"/>
              </a:xfrm>
              <a:custGeom>
                <a:avLst/>
                <a:gdLst>
                  <a:gd name="T0" fmla="*/ 0 w 9200"/>
                  <a:gd name="T1" fmla="*/ 0 w 9200"/>
                  <a:gd name="T2" fmla="*/ 92 w 9200"/>
                  <a:gd name="T3" fmla="*/ 9200 w 9200"/>
                  <a:gd name="T4" fmla="*/ 9200 w 9200"/>
                  <a:gd name="T5" fmla="*/ 9108 w 9200"/>
                </a:gdLst>
                <a:ahLst/>
                <a:cxnLst>
                  <a:cxn ang="0">
                    <a:pos x="T0" y="0"/>
                  </a:cxn>
                  <a:cxn ang="0">
                    <a:pos x="T1" y="0"/>
                  </a:cxn>
                  <a:cxn ang="0">
                    <a:pos x="T2" y="0"/>
                  </a:cxn>
                  <a:cxn ang="0">
                    <a:pos x="T3" y="0"/>
                  </a:cxn>
                  <a:cxn ang="0">
                    <a:pos x="T4" y="0"/>
                  </a:cxn>
                  <a:cxn ang="0">
                    <a:pos x="T5" y="0"/>
                  </a:cxn>
                </a:cxnLst>
                <a:rect l="0" t="0" r="r" b="b"/>
                <a:pathLst>
                  <a:path w="9200">
                    <a:moveTo>
                      <a:pt x="0" y="0"/>
                    </a:moveTo>
                    <a:lnTo>
                      <a:pt x="0" y="0"/>
                    </a:lnTo>
                    <a:lnTo>
                      <a:pt x="92" y="0"/>
                    </a:lnTo>
                    <a:moveTo>
                      <a:pt x="9200" y="0"/>
                    </a:moveTo>
                    <a:lnTo>
                      <a:pt x="9200" y="0"/>
                    </a:lnTo>
                    <a:lnTo>
                      <a:pt x="9108"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Rectangle 86"/>
              <p:cNvSpPr>
                <a:spLocks noChangeArrowheads="1"/>
              </p:cNvSpPr>
              <p:nvPr/>
            </p:nvSpPr>
            <p:spPr bwMode="auto">
              <a:xfrm>
                <a:off x="3137" y="1200"/>
                <a:ext cx="11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0.16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0" name="Freeform 87"/>
              <p:cNvSpPr>
                <a:spLocks noEditPoints="1"/>
              </p:cNvSpPr>
              <p:nvPr/>
            </p:nvSpPr>
            <p:spPr bwMode="auto">
              <a:xfrm>
                <a:off x="3227" y="1106"/>
                <a:ext cx="2070" cy="0"/>
              </a:xfrm>
              <a:custGeom>
                <a:avLst/>
                <a:gdLst>
                  <a:gd name="T0" fmla="*/ 0 w 9200"/>
                  <a:gd name="T1" fmla="*/ 0 w 9200"/>
                  <a:gd name="T2" fmla="*/ 92 w 9200"/>
                  <a:gd name="T3" fmla="*/ 9200 w 9200"/>
                  <a:gd name="T4" fmla="*/ 9200 w 9200"/>
                  <a:gd name="T5" fmla="*/ 9108 w 9200"/>
                </a:gdLst>
                <a:ahLst/>
                <a:cxnLst>
                  <a:cxn ang="0">
                    <a:pos x="T0" y="0"/>
                  </a:cxn>
                  <a:cxn ang="0">
                    <a:pos x="T1" y="0"/>
                  </a:cxn>
                  <a:cxn ang="0">
                    <a:pos x="T2" y="0"/>
                  </a:cxn>
                  <a:cxn ang="0">
                    <a:pos x="T3" y="0"/>
                  </a:cxn>
                  <a:cxn ang="0">
                    <a:pos x="T4" y="0"/>
                  </a:cxn>
                  <a:cxn ang="0">
                    <a:pos x="T5" y="0"/>
                  </a:cxn>
                </a:cxnLst>
                <a:rect l="0" t="0" r="r" b="b"/>
                <a:pathLst>
                  <a:path w="9200">
                    <a:moveTo>
                      <a:pt x="0" y="0"/>
                    </a:moveTo>
                    <a:lnTo>
                      <a:pt x="0" y="0"/>
                    </a:lnTo>
                    <a:lnTo>
                      <a:pt x="92" y="0"/>
                    </a:lnTo>
                    <a:moveTo>
                      <a:pt x="9200" y="0"/>
                    </a:moveTo>
                    <a:lnTo>
                      <a:pt x="9200" y="0"/>
                    </a:lnTo>
                    <a:lnTo>
                      <a:pt x="9108"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Rectangle 88"/>
              <p:cNvSpPr>
                <a:spLocks noChangeArrowheads="1"/>
              </p:cNvSpPr>
              <p:nvPr/>
            </p:nvSpPr>
            <p:spPr bwMode="auto">
              <a:xfrm>
                <a:off x="3137" y="1084"/>
                <a:ext cx="11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0.18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2" name="Freeform 89"/>
              <p:cNvSpPr>
                <a:spLocks noEditPoints="1"/>
              </p:cNvSpPr>
              <p:nvPr/>
            </p:nvSpPr>
            <p:spPr bwMode="auto">
              <a:xfrm>
                <a:off x="3227" y="990"/>
                <a:ext cx="2070" cy="0"/>
              </a:xfrm>
              <a:custGeom>
                <a:avLst/>
                <a:gdLst>
                  <a:gd name="T0" fmla="*/ 0 w 9200"/>
                  <a:gd name="T1" fmla="*/ 0 w 9200"/>
                  <a:gd name="T2" fmla="*/ 92 w 9200"/>
                  <a:gd name="T3" fmla="*/ 9200 w 9200"/>
                  <a:gd name="T4" fmla="*/ 9200 w 9200"/>
                  <a:gd name="T5" fmla="*/ 9108 w 9200"/>
                </a:gdLst>
                <a:ahLst/>
                <a:cxnLst>
                  <a:cxn ang="0">
                    <a:pos x="T0" y="0"/>
                  </a:cxn>
                  <a:cxn ang="0">
                    <a:pos x="T1" y="0"/>
                  </a:cxn>
                  <a:cxn ang="0">
                    <a:pos x="T2" y="0"/>
                  </a:cxn>
                  <a:cxn ang="0">
                    <a:pos x="T3" y="0"/>
                  </a:cxn>
                  <a:cxn ang="0">
                    <a:pos x="T4" y="0"/>
                  </a:cxn>
                  <a:cxn ang="0">
                    <a:pos x="T5" y="0"/>
                  </a:cxn>
                </a:cxnLst>
                <a:rect l="0" t="0" r="r" b="b"/>
                <a:pathLst>
                  <a:path w="9200">
                    <a:moveTo>
                      <a:pt x="0" y="0"/>
                    </a:moveTo>
                    <a:lnTo>
                      <a:pt x="0" y="0"/>
                    </a:lnTo>
                    <a:lnTo>
                      <a:pt x="92" y="0"/>
                    </a:lnTo>
                    <a:moveTo>
                      <a:pt x="9200" y="0"/>
                    </a:moveTo>
                    <a:lnTo>
                      <a:pt x="9200" y="0"/>
                    </a:lnTo>
                    <a:lnTo>
                      <a:pt x="9108"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Rectangle 90"/>
              <p:cNvSpPr>
                <a:spLocks noChangeArrowheads="1"/>
              </p:cNvSpPr>
              <p:nvPr/>
            </p:nvSpPr>
            <p:spPr bwMode="auto">
              <a:xfrm>
                <a:off x="3160" y="968"/>
                <a:ext cx="88"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0.2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4" name="Freeform 91"/>
              <p:cNvSpPr>
                <a:spLocks noEditPoints="1"/>
              </p:cNvSpPr>
              <p:nvPr/>
            </p:nvSpPr>
            <p:spPr bwMode="auto">
              <a:xfrm>
                <a:off x="3227" y="874"/>
                <a:ext cx="2070" cy="0"/>
              </a:xfrm>
              <a:custGeom>
                <a:avLst/>
                <a:gdLst>
                  <a:gd name="T0" fmla="*/ 0 w 9200"/>
                  <a:gd name="T1" fmla="*/ 0 w 9200"/>
                  <a:gd name="T2" fmla="*/ 92 w 9200"/>
                  <a:gd name="T3" fmla="*/ 9200 w 9200"/>
                  <a:gd name="T4" fmla="*/ 9200 w 9200"/>
                  <a:gd name="T5" fmla="*/ 9108 w 9200"/>
                </a:gdLst>
                <a:ahLst/>
                <a:cxnLst>
                  <a:cxn ang="0">
                    <a:pos x="T0" y="0"/>
                  </a:cxn>
                  <a:cxn ang="0">
                    <a:pos x="T1" y="0"/>
                  </a:cxn>
                  <a:cxn ang="0">
                    <a:pos x="T2" y="0"/>
                  </a:cxn>
                  <a:cxn ang="0">
                    <a:pos x="T3" y="0"/>
                  </a:cxn>
                  <a:cxn ang="0">
                    <a:pos x="T4" y="0"/>
                  </a:cxn>
                  <a:cxn ang="0">
                    <a:pos x="T5" y="0"/>
                  </a:cxn>
                </a:cxnLst>
                <a:rect l="0" t="0" r="r" b="b"/>
                <a:pathLst>
                  <a:path w="9200">
                    <a:moveTo>
                      <a:pt x="0" y="0"/>
                    </a:moveTo>
                    <a:lnTo>
                      <a:pt x="0" y="0"/>
                    </a:lnTo>
                    <a:lnTo>
                      <a:pt x="92" y="0"/>
                    </a:lnTo>
                    <a:moveTo>
                      <a:pt x="9200" y="0"/>
                    </a:moveTo>
                    <a:lnTo>
                      <a:pt x="9200" y="0"/>
                    </a:lnTo>
                    <a:lnTo>
                      <a:pt x="9108"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Rectangle 92"/>
              <p:cNvSpPr>
                <a:spLocks noChangeArrowheads="1"/>
              </p:cNvSpPr>
              <p:nvPr/>
            </p:nvSpPr>
            <p:spPr bwMode="auto">
              <a:xfrm>
                <a:off x="3137" y="851"/>
                <a:ext cx="115" cy="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5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0.22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6" name="Freeform 93"/>
              <p:cNvSpPr>
                <a:spLocks noEditPoints="1"/>
              </p:cNvSpPr>
              <p:nvPr/>
            </p:nvSpPr>
            <p:spPr bwMode="auto">
              <a:xfrm>
                <a:off x="3227" y="874"/>
                <a:ext cx="2070" cy="1162"/>
              </a:xfrm>
              <a:custGeom>
                <a:avLst/>
                <a:gdLst>
                  <a:gd name="T0" fmla="*/ 0 w 9200"/>
                  <a:gd name="T1" fmla="*/ 5104 h 5104"/>
                  <a:gd name="T2" fmla="*/ 0 w 9200"/>
                  <a:gd name="T3" fmla="*/ 5104 h 5104"/>
                  <a:gd name="T4" fmla="*/ 9200 w 9200"/>
                  <a:gd name="T5" fmla="*/ 5104 h 5104"/>
                  <a:gd name="T6" fmla="*/ 0 w 9200"/>
                  <a:gd name="T7" fmla="*/ 0 h 5104"/>
                  <a:gd name="T8" fmla="*/ 0 w 9200"/>
                  <a:gd name="T9" fmla="*/ 0 h 5104"/>
                  <a:gd name="T10" fmla="*/ 9200 w 9200"/>
                  <a:gd name="T11" fmla="*/ 0 h 5104"/>
                  <a:gd name="T12" fmla="*/ 0 w 9200"/>
                  <a:gd name="T13" fmla="*/ 5104 h 5104"/>
                  <a:gd name="T14" fmla="*/ 0 w 9200"/>
                  <a:gd name="T15" fmla="*/ 5104 h 5104"/>
                  <a:gd name="T16" fmla="*/ 0 w 9200"/>
                  <a:gd name="T17" fmla="*/ 0 h 5104"/>
                  <a:gd name="T18" fmla="*/ 9200 w 9200"/>
                  <a:gd name="T19" fmla="*/ 5104 h 5104"/>
                  <a:gd name="T20" fmla="*/ 9200 w 9200"/>
                  <a:gd name="T21" fmla="*/ 5104 h 5104"/>
                  <a:gd name="T22" fmla="*/ 9200 w 9200"/>
                  <a:gd name="T23" fmla="*/ 0 h 5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00" h="5104">
                    <a:moveTo>
                      <a:pt x="0" y="5104"/>
                    </a:moveTo>
                    <a:lnTo>
                      <a:pt x="0" y="5104"/>
                    </a:lnTo>
                    <a:lnTo>
                      <a:pt x="9200" y="5104"/>
                    </a:lnTo>
                    <a:moveTo>
                      <a:pt x="0" y="0"/>
                    </a:moveTo>
                    <a:lnTo>
                      <a:pt x="0" y="0"/>
                    </a:lnTo>
                    <a:lnTo>
                      <a:pt x="9200" y="0"/>
                    </a:lnTo>
                    <a:moveTo>
                      <a:pt x="0" y="5104"/>
                    </a:moveTo>
                    <a:lnTo>
                      <a:pt x="0" y="5104"/>
                    </a:lnTo>
                    <a:lnTo>
                      <a:pt x="0" y="0"/>
                    </a:lnTo>
                    <a:moveTo>
                      <a:pt x="9200" y="5104"/>
                    </a:moveTo>
                    <a:lnTo>
                      <a:pt x="9200" y="5104"/>
                    </a:lnTo>
                    <a:lnTo>
                      <a:pt x="9200"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Freeform 94"/>
              <p:cNvSpPr>
                <a:spLocks noEditPoints="1"/>
              </p:cNvSpPr>
              <p:nvPr/>
            </p:nvSpPr>
            <p:spPr bwMode="auto">
              <a:xfrm>
                <a:off x="3278" y="918"/>
                <a:ext cx="1782" cy="923"/>
              </a:xfrm>
              <a:custGeom>
                <a:avLst/>
                <a:gdLst>
                  <a:gd name="T0" fmla="*/ 297 w 7919"/>
                  <a:gd name="T1" fmla="*/ 3289 h 4054"/>
                  <a:gd name="T2" fmla="*/ 1085 w 7919"/>
                  <a:gd name="T3" fmla="*/ 2134 h 4054"/>
                  <a:gd name="T4" fmla="*/ 1874 w 7919"/>
                  <a:gd name="T5" fmla="*/ 3200 h 4054"/>
                  <a:gd name="T6" fmla="*/ 2663 w 7919"/>
                  <a:gd name="T7" fmla="*/ 3220 h 4054"/>
                  <a:gd name="T8" fmla="*/ 3451 w 7919"/>
                  <a:gd name="T9" fmla="*/ 2972 h 4054"/>
                  <a:gd name="T10" fmla="*/ 4239 w 7919"/>
                  <a:gd name="T11" fmla="*/ 33 h 4054"/>
                  <a:gd name="T12" fmla="*/ 5028 w 7919"/>
                  <a:gd name="T13" fmla="*/ 2840 h 4054"/>
                  <a:gd name="T14" fmla="*/ 5817 w 7919"/>
                  <a:gd name="T15" fmla="*/ 2806 h 4054"/>
                  <a:gd name="T16" fmla="*/ 6605 w 7919"/>
                  <a:gd name="T17" fmla="*/ 2769 h 4054"/>
                  <a:gd name="T18" fmla="*/ 7394 w 7919"/>
                  <a:gd name="T19" fmla="*/ 3758 h 4054"/>
                  <a:gd name="T20" fmla="*/ 0 w 7919"/>
                  <a:gd name="T21" fmla="*/ 1947 h 4054"/>
                  <a:gd name="T22" fmla="*/ 34 w 7919"/>
                  <a:gd name="T23" fmla="*/ 1913 h 4054"/>
                  <a:gd name="T24" fmla="*/ 264 w 7919"/>
                  <a:gd name="T25" fmla="*/ 3289 h 4054"/>
                  <a:gd name="T26" fmla="*/ 297 w 7919"/>
                  <a:gd name="T27" fmla="*/ 3256 h 4054"/>
                  <a:gd name="T28" fmla="*/ 526 w 7919"/>
                  <a:gd name="T29" fmla="*/ 1167 h 4054"/>
                  <a:gd name="T30" fmla="*/ 559 w 7919"/>
                  <a:gd name="T31" fmla="*/ 1133 h 4054"/>
                  <a:gd name="T32" fmla="*/ 789 w 7919"/>
                  <a:gd name="T33" fmla="*/ 3547 h 4054"/>
                  <a:gd name="T34" fmla="*/ 823 w 7919"/>
                  <a:gd name="T35" fmla="*/ 3513 h 4054"/>
                  <a:gd name="T36" fmla="*/ 1051 w 7919"/>
                  <a:gd name="T37" fmla="*/ 2134 h 4054"/>
                  <a:gd name="T38" fmla="*/ 1085 w 7919"/>
                  <a:gd name="T39" fmla="*/ 2101 h 4054"/>
                  <a:gd name="T40" fmla="*/ 1315 w 7919"/>
                  <a:gd name="T41" fmla="*/ 2989 h 4054"/>
                  <a:gd name="T42" fmla="*/ 1348 w 7919"/>
                  <a:gd name="T43" fmla="*/ 2956 h 4054"/>
                  <a:gd name="T44" fmla="*/ 1578 w 7919"/>
                  <a:gd name="T45" fmla="*/ 4021 h 4054"/>
                  <a:gd name="T46" fmla="*/ 1611 w 7919"/>
                  <a:gd name="T47" fmla="*/ 3988 h 4054"/>
                  <a:gd name="T48" fmla="*/ 1840 w 7919"/>
                  <a:gd name="T49" fmla="*/ 3200 h 4054"/>
                  <a:gd name="T50" fmla="*/ 1874 w 7919"/>
                  <a:gd name="T51" fmla="*/ 3167 h 4054"/>
                  <a:gd name="T52" fmla="*/ 2104 w 7919"/>
                  <a:gd name="T53" fmla="*/ 3414 h 4054"/>
                  <a:gd name="T54" fmla="*/ 2137 w 7919"/>
                  <a:gd name="T55" fmla="*/ 3381 h 4054"/>
                  <a:gd name="T56" fmla="*/ 2366 w 7919"/>
                  <a:gd name="T57" fmla="*/ 3757 h 4054"/>
                  <a:gd name="T58" fmla="*/ 2399 w 7919"/>
                  <a:gd name="T59" fmla="*/ 3723 h 4054"/>
                  <a:gd name="T60" fmla="*/ 2629 w 7919"/>
                  <a:gd name="T61" fmla="*/ 3220 h 4054"/>
                  <a:gd name="T62" fmla="*/ 2663 w 7919"/>
                  <a:gd name="T63" fmla="*/ 3187 h 4054"/>
                  <a:gd name="T64" fmla="*/ 2891 w 7919"/>
                  <a:gd name="T65" fmla="*/ 3808 h 4054"/>
                  <a:gd name="T66" fmla="*/ 2925 w 7919"/>
                  <a:gd name="T67" fmla="*/ 3774 h 4054"/>
                  <a:gd name="T68" fmla="*/ 3155 w 7919"/>
                  <a:gd name="T69" fmla="*/ 3843 h 4054"/>
                  <a:gd name="T70" fmla="*/ 3188 w 7919"/>
                  <a:gd name="T71" fmla="*/ 3810 h 4054"/>
                  <a:gd name="T72" fmla="*/ 3418 w 7919"/>
                  <a:gd name="T73" fmla="*/ 2972 h 4054"/>
                  <a:gd name="T74" fmla="*/ 3451 w 7919"/>
                  <a:gd name="T75" fmla="*/ 2939 h 4054"/>
                  <a:gd name="T76" fmla="*/ 3680 w 7919"/>
                  <a:gd name="T77" fmla="*/ 2621 h 4054"/>
                  <a:gd name="T78" fmla="*/ 3714 w 7919"/>
                  <a:gd name="T79" fmla="*/ 2588 h 4054"/>
                  <a:gd name="T80" fmla="*/ 3944 w 7919"/>
                  <a:gd name="T81" fmla="*/ 3479 h 4054"/>
                  <a:gd name="T82" fmla="*/ 3977 w 7919"/>
                  <a:gd name="T83" fmla="*/ 3446 h 4054"/>
                  <a:gd name="T84" fmla="*/ 4206 w 7919"/>
                  <a:gd name="T85" fmla="*/ 33 h 4054"/>
                  <a:gd name="T86" fmla="*/ 4239 w 7919"/>
                  <a:gd name="T87" fmla="*/ 0 h 4054"/>
                  <a:gd name="T88" fmla="*/ 4469 w 7919"/>
                  <a:gd name="T89" fmla="*/ 3257 h 4054"/>
                  <a:gd name="T90" fmla="*/ 4503 w 7919"/>
                  <a:gd name="T91" fmla="*/ 3223 h 4054"/>
                  <a:gd name="T92" fmla="*/ 4731 w 7919"/>
                  <a:gd name="T93" fmla="*/ 3747 h 4054"/>
                  <a:gd name="T94" fmla="*/ 4765 w 7919"/>
                  <a:gd name="T95" fmla="*/ 3713 h 4054"/>
                  <a:gd name="T96" fmla="*/ 4995 w 7919"/>
                  <a:gd name="T97" fmla="*/ 2840 h 4054"/>
                  <a:gd name="T98" fmla="*/ 5028 w 7919"/>
                  <a:gd name="T99" fmla="*/ 2807 h 4054"/>
                  <a:gd name="T100" fmla="*/ 5258 w 7919"/>
                  <a:gd name="T101" fmla="*/ 2414 h 4054"/>
                  <a:gd name="T102" fmla="*/ 5291 w 7919"/>
                  <a:gd name="T103" fmla="*/ 2381 h 4054"/>
                  <a:gd name="T104" fmla="*/ 5520 w 7919"/>
                  <a:gd name="T105" fmla="*/ 2221 h 4054"/>
                  <a:gd name="T106" fmla="*/ 5554 w 7919"/>
                  <a:gd name="T107" fmla="*/ 2188 h 4054"/>
                  <a:gd name="T108" fmla="*/ 5784 w 7919"/>
                  <a:gd name="T109" fmla="*/ 2806 h 4054"/>
                  <a:gd name="T110" fmla="*/ 5817 w 7919"/>
                  <a:gd name="T111" fmla="*/ 2772 h 4054"/>
                  <a:gd name="T112" fmla="*/ 6046 w 7919"/>
                  <a:gd name="T113" fmla="*/ 1813 h 4054"/>
                  <a:gd name="T114" fmla="*/ 6079 w 7919"/>
                  <a:gd name="T115" fmla="*/ 1780 h 4054"/>
                  <a:gd name="T116" fmla="*/ 6309 w 7919"/>
                  <a:gd name="T117" fmla="*/ 2668 h 4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4054">
                    <a:moveTo>
                      <a:pt x="34" y="1947"/>
                    </a:moveTo>
                    <a:lnTo>
                      <a:pt x="34" y="1947"/>
                    </a:lnTo>
                    <a:lnTo>
                      <a:pt x="297" y="3289"/>
                    </a:lnTo>
                    <a:lnTo>
                      <a:pt x="559" y="1167"/>
                    </a:lnTo>
                    <a:lnTo>
                      <a:pt x="823" y="3547"/>
                    </a:lnTo>
                    <a:lnTo>
                      <a:pt x="1085" y="2134"/>
                    </a:lnTo>
                    <a:lnTo>
                      <a:pt x="1348" y="2989"/>
                    </a:lnTo>
                    <a:lnTo>
                      <a:pt x="1611" y="4021"/>
                    </a:lnTo>
                    <a:lnTo>
                      <a:pt x="1874" y="3200"/>
                    </a:lnTo>
                    <a:lnTo>
                      <a:pt x="2137" y="3414"/>
                    </a:lnTo>
                    <a:lnTo>
                      <a:pt x="2399" y="3757"/>
                    </a:lnTo>
                    <a:lnTo>
                      <a:pt x="2663" y="3220"/>
                    </a:lnTo>
                    <a:lnTo>
                      <a:pt x="2925" y="3808"/>
                    </a:lnTo>
                    <a:lnTo>
                      <a:pt x="3188" y="3843"/>
                    </a:lnTo>
                    <a:lnTo>
                      <a:pt x="3451" y="2972"/>
                    </a:lnTo>
                    <a:lnTo>
                      <a:pt x="3714" y="2621"/>
                    </a:lnTo>
                    <a:lnTo>
                      <a:pt x="3977" y="3479"/>
                    </a:lnTo>
                    <a:lnTo>
                      <a:pt x="4239" y="33"/>
                    </a:lnTo>
                    <a:lnTo>
                      <a:pt x="4503" y="3257"/>
                    </a:lnTo>
                    <a:lnTo>
                      <a:pt x="4765" y="3747"/>
                    </a:lnTo>
                    <a:lnTo>
                      <a:pt x="5028" y="2840"/>
                    </a:lnTo>
                    <a:lnTo>
                      <a:pt x="5291" y="2414"/>
                    </a:lnTo>
                    <a:lnTo>
                      <a:pt x="5554" y="2221"/>
                    </a:lnTo>
                    <a:lnTo>
                      <a:pt x="5817" y="2806"/>
                    </a:lnTo>
                    <a:lnTo>
                      <a:pt x="6079" y="1813"/>
                    </a:lnTo>
                    <a:lnTo>
                      <a:pt x="6343" y="2668"/>
                    </a:lnTo>
                    <a:lnTo>
                      <a:pt x="6605" y="2769"/>
                    </a:lnTo>
                    <a:lnTo>
                      <a:pt x="6868" y="2363"/>
                    </a:lnTo>
                    <a:lnTo>
                      <a:pt x="7131" y="3511"/>
                    </a:lnTo>
                    <a:lnTo>
                      <a:pt x="7394" y="3758"/>
                    </a:lnTo>
                    <a:lnTo>
                      <a:pt x="7657" y="3099"/>
                    </a:lnTo>
                    <a:lnTo>
                      <a:pt x="7919" y="2202"/>
                    </a:lnTo>
                    <a:moveTo>
                      <a:pt x="0" y="1947"/>
                    </a:moveTo>
                    <a:lnTo>
                      <a:pt x="0" y="1947"/>
                    </a:lnTo>
                    <a:lnTo>
                      <a:pt x="67" y="1947"/>
                    </a:lnTo>
                    <a:moveTo>
                      <a:pt x="34" y="1913"/>
                    </a:moveTo>
                    <a:lnTo>
                      <a:pt x="34" y="1913"/>
                    </a:lnTo>
                    <a:lnTo>
                      <a:pt x="34" y="1980"/>
                    </a:lnTo>
                    <a:moveTo>
                      <a:pt x="264" y="3289"/>
                    </a:moveTo>
                    <a:lnTo>
                      <a:pt x="264" y="3289"/>
                    </a:lnTo>
                    <a:lnTo>
                      <a:pt x="330" y="3289"/>
                    </a:lnTo>
                    <a:moveTo>
                      <a:pt x="297" y="3256"/>
                    </a:moveTo>
                    <a:lnTo>
                      <a:pt x="297" y="3256"/>
                    </a:lnTo>
                    <a:lnTo>
                      <a:pt x="297" y="3322"/>
                    </a:lnTo>
                    <a:moveTo>
                      <a:pt x="526" y="1167"/>
                    </a:moveTo>
                    <a:lnTo>
                      <a:pt x="526" y="1167"/>
                    </a:lnTo>
                    <a:lnTo>
                      <a:pt x="593" y="1167"/>
                    </a:lnTo>
                    <a:moveTo>
                      <a:pt x="559" y="1133"/>
                    </a:moveTo>
                    <a:lnTo>
                      <a:pt x="559" y="1133"/>
                    </a:lnTo>
                    <a:lnTo>
                      <a:pt x="559" y="1200"/>
                    </a:lnTo>
                    <a:moveTo>
                      <a:pt x="789" y="3547"/>
                    </a:moveTo>
                    <a:lnTo>
                      <a:pt x="789" y="3547"/>
                    </a:lnTo>
                    <a:lnTo>
                      <a:pt x="856" y="3547"/>
                    </a:lnTo>
                    <a:moveTo>
                      <a:pt x="823" y="3513"/>
                    </a:moveTo>
                    <a:lnTo>
                      <a:pt x="823" y="3513"/>
                    </a:lnTo>
                    <a:lnTo>
                      <a:pt x="823" y="3580"/>
                    </a:lnTo>
                    <a:moveTo>
                      <a:pt x="1051" y="2134"/>
                    </a:moveTo>
                    <a:lnTo>
                      <a:pt x="1051" y="2134"/>
                    </a:lnTo>
                    <a:lnTo>
                      <a:pt x="1118" y="2134"/>
                    </a:lnTo>
                    <a:moveTo>
                      <a:pt x="1085" y="2101"/>
                    </a:moveTo>
                    <a:lnTo>
                      <a:pt x="1085" y="2101"/>
                    </a:lnTo>
                    <a:lnTo>
                      <a:pt x="1085" y="2168"/>
                    </a:lnTo>
                    <a:moveTo>
                      <a:pt x="1315" y="2989"/>
                    </a:moveTo>
                    <a:lnTo>
                      <a:pt x="1315" y="2989"/>
                    </a:lnTo>
                    <a:lnTo>
                      <a:pt x="1381" y="2989"/>
                    </a:lnTo>
                    <a:moveTo>
                      <a:pt x="1348" y="2956"/>
                    </a:moveTo>
                    <a:lnTo>
                      <a:pt x="1348" y="2956"/>
                    </a:lnTo>
                    <a:lnTo>
                      <a:pt x="1348" y="3022"/>
                    </a:lnTo>
                    <a:moveTo>
                      <a:pt x="1578" y="4021"/>
                    </a:moveTo>
                    <a:lnTo>
                      <a:pt x="1578" y="4021"/>
                    </a:lnTo>
                    <a:lnTo>
                      <a:pt x="1645" y="4021"/>
                    </a:lnTo>
                    <a:moveTo>
                      <a:pt x="1611" y="3988"/>
                    </a:moveTo>
                    <a:lnTo>
                      <a:pt x="1611" y="3988"/>
                    </a:lnTo>
                    <a:lnTo>
                      <a:pt x="1611" y="4054"/>
                    </a:lnTo>
                    <a:moveTo>
                      <a:pt x="1840" y="3200"/>
                    </a:moveTo>
                    <a:lnTo>
                      <a:pt x="1840" y="3200"/>
                    </a:lnTo>
                    <a:lnTo>
                      <a:pt x="1907" y="3200"/>
                    </a:lnTo>
                    <a:moveTo>
                      <a:pt x="1874" y="3167"/>
                    </a:moveTo>
                    <a:lnTo>
                      <a:pt x="1874" y="3167"/>
                    </a:lnTo>
                    <a:lnTo>
                      <a:pt x="1874" y="3233"/>
                    </a:lnTo>
                    <a:moveTo>
                      <a:pt x="2104" y="3414"/>
                    </a:moveTo>
                    <a:lnTo>
                      <a:pt x="2104" y="3414"/>
                    </a:lnTo>
                    <a:lnTo>
                      <a:pt x="2170" y="3414"/>
                    </a:lnTo>
                    <a:moveTo>
                      <a:pt x="2137" y="3381"/>
                    </a:moveTo>
                    <a:lnTo>
                      <a:pt x="2137" y="3381"/>
                    </a:lnTo>
                    <a:lnTo>
                      <a:pt x="2137" y="3448"/>
                    </a:lnTo>
                    <a:moveTo>
                      <a:pt x="2366" y="3757"/>
                    </a:moveTo>
                    <a:lnTo>
                      <a:pt x="2366" y="3757"/>
                    </a:lnTo>
                    <a:lnTo>
                      <a:pt x="2433" y="3757"/>
                    </a:lnTo>
                    <a:moveTo>
                      <a:pt x="2399" y="3723"/>
                    </a:moveTo>
                    <a:lnTo>
                      <a:pt x="2399" y="3723"/>
                    </a:lnTo>
                    <a:lnTo>
                      <a:pt x="2399" y="3790"/>
                    </a:lnTo>
                    <a:moveTo>
                      <a:pt x="2629" y="3220"/>
                    </a:moveTo>
                    <a:lnTo>
                      <a:pt x="2629" y="3220"/>
                    </a:lnTo>
                    <a:lnTo>
                      <a:pt x="2696" y="3220"/>
                    </a:lnTo>
                    <a:moveTo>
                      <a:pt x="2663" y="3187"/>
                    </a:moveTo>
                    <a:lnTo>
                      <a:pt x="2663" y="3187"/>
                    </a:lnTo>
                    <a:lnTo>
                      <a:pt x="2663" y="3253"/>
                    </a:lnTo>
                    <a:moveTo>
                      <a:pt x="2891" y="3808"/>
                    </a:moveTo>
                    <a:lnTo>
                      <a:pt x="2891" y="3808"/>
                    </a:lnTo>
                    <a:lnTo>
                      <a:pt x="2958" y="3808"/>
                    </a:lnTo>
                    <a:moveTo>
                      <a:pt x="2925" y="3774"/>
                    </a:moveTo>
                    <a:lnTo>
                      <a:pt x="2925" y="3774"/>
                    </a:lnTo>
                    <a:lnTo>
                      <a:pt x="2925" y="3841"/>
                    </a:lnTo>
                    <a:moveTo>
                      <a:pt x="3155" y="3843"/>
                    </a:moveTo>
                    <a:lnTo>
                      <a:pt x="3155" y="3843"/>
                    </a:lnTo>
                    <a:lnTo>
                      <a:pt x="3221" y="3843"/>
                    </a:lnTo>
                    <a:moveTo>
                      <a:pt x="3188" y="3810"/>
                    </a:moveTo>
                    <a:lnTo>
                      <a:pt x="3188" y="3810"/>
                    </a:lnTo>
                    <a:lnTo>
                      <a:pt x="3188" y="3877"/>
                    </a:lnTo>
                    <a:moveTo>
                      <a:pt x="3418" y="2972"/>
                    </a:moveTo>
                    <a:lnTo>
                      <a:pt x="3418" y="2972"/>
                    </a:lnTo>
                    <a:lnTo>
                      <a:pt x="3485" y="2972"/>
                    </a:lnTo>
                    <a:moveTo>
                      <a:pt x="3451" y="2939"/>
                    </a:moveTo>
                    <a:lnTo>
                      <a:pt x="3451" y="2939"/>
                    </a:lnTo>
                    <a:lnTo>
                      <a:pt x="3451" y="3006"/>
                    </a:lnTo>
                    <a:moveTo>
                      <a:pt x="3680" y="2621"/>
                    </a:moveTo>
                    <a:lnTo>
                      <a:pt x="3680" y="2621"/>
                    </a:lnTo>
                    <a:lnTo>
                      <a:pt x="3747" y="2621"/>
                    </a:lnTo>
                    <a:moveTo>
                      <a:pt x="3714" y="2588"/>
                    </a:moveTo>
                    <a:lnTo>
                      <a:pt x="3714" y="2588"/>
                    </a:lnTo>
                    <a:lnTo>
                      <a:pt x="3714" y="2654"/>
                    </a:lnTo>
                    <a:moveTo>
                      <a:pt x="3944" y="3479"/>
                    </a:moveTo>
                    <a:lnTo>
                      <a:pt x="3944" y="3479"/>
                    </a:lnTo>
                    <a:lnTo>
                      <a:pt x="4010" y="3479"/>
                    </a:lnTo>
                    <a:moveTo>
                      <a:pt x="3977" y="3446"/>
                    </a:moveTo>
                    <a:lnTo>
                      <a:pt x="3977" y="3446"/>
                    </a:lnTo>
                    <a:lnTo>
                      <a:pt x="3977" y="3512"/>
                    </a:lnTo>
                    <a:moveTo>
                      <a:pt x="4206" y="33"/>
                    </a:moveTo>
                    <a:lnTo>
                      <a:pt x="4206" y="33"/>
                    </a:lnTo>
                    <a:lnTo>
                      <a:pt x="4273" y="33"/>
                    </a:lnTo>
                    <a:moveTo>
                      <a:pt x="4239" y="0"/>
                    </a:moveTo>
                    <a:lnTo>
                      <a:pt x="4239" y="0"/>
                    </a:lnTo>
                    <a:lnTo>
                      <a:pt x="4239" y="67"/>
                    </a:lnTo>
                    <a:moveTo>
                      <a:pt x="4469" y="3257"/>
                    </a:moveTo>
                    <a:lnTo>
                      <a:pt x="4469" y="3257"/>
                    </a:lnTo>
                    <a:lnTo>
                      <a:pt x="4536" y="3257"/>
                    </a:lnTo>
                    <a:moveTo>
                      <a:pt x="4503" y="3223"/>
                    </a:moveTo>
                    <a:lnTo>
                      <a:pt x="4503" y="3223"/>
                    </a:lnTo>
                    <a:lnTo>
                      <a:pt x="4503" y="3290"/>
                    </a:lnTo>
                    <a:moveTo>
                      <a:pt x="4731" y="3747"/>
                    </a:moveTo>
                    <a:lnTo>
                      <a:pt x="4731" y="3747"/>
                    </a:lnTo>
                    <a:lnTo>
                      <a:pt x="4798" y="3747"/>
                    </a:lnTo>
                    <a:moveTo>
                      <a:pt x="4765" y="3713"/>
                    </a:moveTo>
                    <a:lnTo>
                      <a:pt x="4765" y="3713"/>
                    </a:lnTo>
                    <a:lnTo>
                      <a:pt x="4765" y="3780"/>
                    </a:lnTo>
                    <a:moveTo>
                      <a:pt x="4995" y="2840"/>
                    </a:moveTo>
                    <a:lnTo>
                      <a:pt x="4995" y="2840"/>
                    </a:lnTo>
                    <a:lnTo>
                      <a:pt x="5061" y="2840"/>
                    </a:lnTo>
                    <a:moveTo>
                      <a:pt x="5028" y="2807"/>
                    </a:moveTo>
                    <a:lnTo>
                      <a:pt x="5028" y="2807"/>
                    </a:lnTo>
                    <a:lnTo>
                      <a:pt x="5028" y="2873"/>
                    </a:lnTo>
                    <a:moveTo>
                      <a:pt x="5258" y="2414"/>
                    </a:moveTo>
                    <a:lnTo>
                      <a:pt x="5258" y="2414"/>
                    </a:lnTo>
                    <a:lnTo>
                      <a:pt x="5325" y="2414"/>
                    </a:lnTo>
                    <a:moveTo>
                      <a:pt x="5291" y="2381"/>
                    </a:moveTo>
                    <a:lnTo>
                      <a:pt x="5291" y="2381"/>
                    </a:lnTo>
                    <a:lnTo>
                      <a:pt x="5291" y="2448"/>
                    </a:lnTo>
                    <a:moveTo>
                      <a:pt x="5520" y="2221"/>
                    </a:moveTo>
                    <a:lnTo>
                      <a:pt x="5520" y="2221"/>
                    </a:lnTo>
                    <a:lnTo>
                      <a:pt x="5587" y="2221"/>
                    </a:lnTo>
                    <a:moveTo>
                      <a:pt x="5554" y="2188"/>
                    </a:moveTo>
                    <a:lnTo>
                      <a:pt x="5554" y="2188"/>
                    </a:lnTo>
                    <a:lnTo>
                      <a:pt x="5554" y="2254"/>
                    </a:lnTo>
                    <a:moveTo>
                      <a:pt x="5784" y="2806"/>
                    </a:moveTo>
                    <a:lnTo>
                      <a:pt x="5784" y="2806"/>
                    </a:lnTo>
                    <a:lnTo>
                      <a:pt x="5850" y="2806"/>
                    </a:lnTo>
                    <a:moveTo>
                      <a:pt x="5817" y="2772"/>
                    </a:moveTo>
                    <a:lnTo>
                      <a:pt x="5817" y="2772"/>
                    </a:lnTo>
                    <a:lnTo>
                      <a:pt x="5817" y="2839"/>
                    </a:lnTo>
                    <a:moveTo>
                      <a:pt x="6046" y="1813"/>
                    </a:moveTo>
                    <a:lnTo>
                      <a:pt x="6046" y="1813"/>
                    </a:lnTo>
                    <a:lnTo>
                      <a:pt x="6113" y="1813"/>
                    </a:lnTo>
                    <a:moveTo>
                      <a:pt x="6079" y="1780"/>
                    </a:moveTo>
                    <a:lnTo>
                      <a:pt x="6079" y="1780"/>
                    </a:lnTo>
                    <a:lnTo>
                      <a:pt x="6079" y="1847"/>
                    </a:lnTo>
                    <a:moveTo>
                      <a:pt x="6309" y="2668"/>
                    </a:moveTo>
                    <a:lnTo>
                      <a:pt x="6309" y="2668"/>
                    </a:lnTo>
                    <a:lnTo>
                      <a:pt x="6376" y="2668"/>
                    </a:lnTo>
                  </a:path>
                </a:pathLst>
              </a:custGeom>
              <a:noFill/>
              <a:ln w="1588" cap="flat">
                <a:solidFill>
                  <a:srgbClr val="0000A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Freeform 95"/>
              <p:cNvSpPr>
                <a:spLocks noEditPoints="1"/>
              </p:cNvSpPr>
              <p:nvPr/>
            </p:nvSpPr>
            <p:spPr bwMode="auto">
              <a:xfrm>
                <a:off x="3281" y="920"/>
                <a:ext cx="1787" cy="919"/>
              </a:xfrm>
              <a:custGeom>
                <a:avLst/>
                <a:gdLst>
                  <a:gd name="T0" fmla="*/ 6561 w 7943"/>
                  <a:gd name="T1" fmla="*/ 2759 h 4034"/>
                  <a:gd name="T2" fmla="*/ 6595 w 7943"/>
                  <a:gd name="T3" fmla="*/ 2726 h 4034"/>
                  <a:gd name="T4" fmla="*/ 6891 w 7943"/>
                  <a:gd name="T5" fmla="*/ 2353 h 4034"/>
                  <a:gd name="T6" fmla="*/ 7088 w 7943"/>
                  <a:gd name="T7" fmla="*/ 3501 h 4034"/>
                  <a:gd name="T8" fmla="*/ 7121 w 7943"/>
                  <a:gd name="T9" fmla="*/ 3468 h 4034"/>
                  <a:gd name="T10" fmla="*/ 7417 w 7943"/>
                  <a:gd name="T11" fmla="*/ 3748 h 4034"/>
                  <a:gd name="T12" fmla="*/ 7614 w 7943"/>
                  <a:gd name="T13" fmla="*/ 3089 h 4034"/>
                  <a:gd name="T14" fmla="*/ 7647 w 7943"/>
                  <a:gd name="T15" fmla="*/ 3056 h 4034"/>
                  <a:gd name="T16" fmla="*/ 7943 w 7943"/>
                  <a:gd name="T17" fmla="*/ 2192 h 4034"/>
                  <a:gd name="T18" fmla="*/ 0 w 7943"/>
                  <a:gd name="T19" fmla="*/ 1913 h 4034"/>
                  <a:gd name="T20" fmla="*/ 47 w 7943"/>
                  <a:gd name="T21" fmla="*/ 1913 h 4034"/>
                  <a:gd name="T22" fmla="*/ 310 w 7943"/>
                  <a:gd name="T23" fmla="*/ 3302 h 4034"/>
                  <a:gd name="T24" fmla="*/ 526 w 7943"/>
                  <a:gd name="T25" fmla="*/ 1133 h 4034"/>
                  <a:gd name="T26" fmla="*/ 573 w 7943"/>
                  <a:gd name="T27" fmla="*/ 1133 h 4034"/>
                  <a:gd name="T28" fmla="*/ 836 w 7943"/>
                  <a:gd name="T29" fmla="*/ 3560 h 4034"/>
                  <a:gd name="T30" fmla="*/ 1051 w 7943"/>
                  <a:gd name="T31" fmla="*/ 2101 h 4034"/>
                  <a:gd name="T32" fmla="*/ 1098 w 7943"/>
                  <a:gd name="T33" fmla="*/ 2101 h 4034"/>
                  <a:gd name="T34" fmla="*/ 1361 w 7943"/>
                  <a:gd name="T35" fmla="*/ 3002 h 4034"/>
                  <a:gd name="T36" fmla="*/ 1578 w 7943"/>
                  <a:gd name="T37" fmla="*/ 3988 h 4034"/>
                  <a:gd name="T38" fmla="*/ 1625 w 7943"/>
                  <a:gd name="T39" fmla="*/ 3988 h 4034"/>
                  <a:gd name="T40" fmla="*/ 1887 w 7943"/>
                  <a:gd name="T41" fmla="*/ 3213 h 4034"/>
                  <a:gd name="T42" fmla="*/ 2104 w 7943"/>
                  <a:gd name="T43" fmla="*/ 3381 h 4034"/>
                  <a:gd name="T44" fmla="*/ 2150 w 7943"/>
                  <a:gd name="T45" fmla="*/ 3381 h 4034"/>
                  <a:gd name="T46" fmla="*/ 2413 w 7943"/>
                  <a:gd name="T47" fmla="*/ 3770 h 4034"/>
                  <a:gd name="T48" fmla="*/ 2629 w 7943"/>
                  <a:gd name="T49" fmla="*/ 3187 h 4034"/>
                  <a:gd name="T50" fmla="*/ 2676 w 7943"/>
                  <a:gd name="T51" fmla="*/ 3187 h 4034"/>
                  <a:gd name="T52" fmla="*/ 2938 w 7943"/>
                  <a:gd name="T53" fmla="*/ 3821 h 4034"/>
                  <a:gd name="T54" fmla="*/ 3155 w 7943"/>
                  <a:gd name="T55" fmla="*/ 3810 h 4034"/>
                  <a:gd name="T56" fmla="*/ 3201 w 7943"/>
                  <a:gd name="T57" fmla="*/ 3810 h 4034"/>
                  <a:gd name="T58" fmla="*/ 3465 w 7943"/>
                  <a:gd name="T59" fmla="*/ 2986 h 4034"/>
                  <a:gd name="T60" fmla="*/ 3680 w 7943"/>
                  <a:gd name="T61" fmla="*/ 2588 h 4034"/>
                  <a:gd name="T62" fmla="*/ 3727 w 7943"/>
                  <a:gd name="T63" fmla="*/ 2588 h 4034"/>
                  <a:gd name="T64" fmla="*/ 3990 w 7943"/>
                  <a:gd name="T65" fmla="*/ 3492 h 4034"/>
                  <a:gd name="T66" fmla="*/ 4206 w 7943"/>
                  <a:gd name="T67" fmla="*/ 0 h 4034"/>
                  <a:gd name="T68" fmla="*/ 4253 w 7943"/>
                  <a:gd name="T69" fmla="*/ 0 h 4034"/>
                  <a:gd name="T70" fmla="*/ 4516 w 7943"/>
                  <a:gd name="T71" fmla="*/ 3270 h 4034"/>
                  <a:gd name="T72" fmla="*/ 4731 w 7943"/>
                  <a:gd name="T73" fmla="*/ 3713 h 4034"/>
                  <a:gd name="T74" fmla="*/ 4778 w 7943"/>
                  <a:gd name="T75" fmla="*/ 3713 h 4034"/>
                  <a:gd name="T76" fmla="*/ 5041 w 7943"/>
                  <a:gd name="T77" fmla="*/ 2853 h 4034"/>
                  <a:gd name="T78" fmla="*/ 5258 w 7943"/>
                  <a:gd name="T79" fmla="*/ 2381 h 4034"/>
                  <a:gd name="T80" fmla="*/ 5305 w 7943"/>
                  <a:gd name="T81" fmla="*/ 2381 h 4034"/>
                  <a:gd name="T82" fmla="*/ 5567 w 7943"/>
                  <a:gd name="T83" fmla="*/ 2234 h 4034"/>
                  <a:gd name="T84" fmla="*/ 5784 w 7943"/>
                  <a:gd name="T85" fmla="*/ 2772 h 4034"/>
                  <a:gd name="T86" fmla="*/ 5830 w 7943"/>
                  <a:gd name="T87" fmla="*/ 2772 h 4034"/>
                  <a:gd name="T88" fmla="*/ 6093 w 7943"/>
                  <a:gd name="T89" fmla="*/ 1827 h 4034"/>
                  <a:gd name="T90" fmla="*/ 6309 w 7943"/>
                  <a:gd name="T91" fmla="*/ 2634 h 4034"/>
                  <a:gd name="T92" fmla="*/ 6356 w 7943"/>
                  <a:gd name="T93" fmla="*/ 2634 h 4034"/>
                  <a:gd name="T94" fmla="*/ 6618 w 7943"/>
                  <a:gd name="T95" fmla="*/ 2782 h 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4034">
                    <a:moveTo>
                      <a:pt x="6333" y="2624"/>
                    </a:moveTo>
                    <a:lnTo>
                      <a:pt x="6333" y="2624"/>
                    </a:lnTo>
                    <a:lnTo>
                      <a:pt x="6333" y="2691"/>
                    </a:lnTo>
                    <a:moveTo>
                      <a:pt x="6561" y="2759"/>
                    </a:moveTo>
                    <a:lnTo>
                      <a:pt x="6561" y="2759"/>
                    </a:lnTo>
                    <a:lnTo>
                      <a:pt x="6628" y="2759"/>
                    </a:lnTo>
                    <a:moveTo>
                      <a:pt x="6595" y="2726"/>
                    </a:moveTo>
                    <a:lnTo>
                      <a:pt x="6595" y="2726"/>
                    </a:lnTo>
                    <a:lnTo>
                      <a:pt x="6595" y="2792"/>
                    </a:lnTo>
                    <a:moveTo>
                      <a:pt x="6825" y="2353"/>
                    </a:moveTo>
                    <a:lnTo>
                      <a:pt x="6825" y="2353"/>
                    </a:lnTo>
                    <a:lnTo>
                      <a:pt x="6891" y="2353"/>
                    </a:lnTo>
                    <a:moveTo>
                      <a:pt x="6858" y="2320"/>
                    </a:moveTo>
                    <a:lnTo>
                      <a:pt x="6858" y="2320"/>
                    </a:lnTo>
                    <a:lnTo>
                      <a:pt x="6858" y="2387"/>
                    </a:lnTo>
                    <a:moveTo>
                      <a:pt x="7088" y="3501"/>
                    </a:moveTo>
                    <a:lnTo>
                      <a:pt x="7088" y="3501"/>
                    </a:lnTo>
                    <a:lnTo>
                      <a:pt x="7155" y="3501"/>
                    </a:lnTo>
                    <a:moveTo>
                      <a:pt x="7121" y="3468"/>
                    </a:moveTo>
                    <a:lnTo>
                      <a:pt x="7121" y="3468"/>
                    </a:lnTo>
                    <a:lnTo>
                      <a:pt x="7121" y="3534"/>
                    </a:lnTo>
                    <a:moveTo>
                      <a:pt x="7350" y="3748"/>
                    </a:moveTo>
                    <a:lnTo>
                      <a:pt x="7350" y="3748"/>
                    </a:lnTo>
                    <a:lnTo>
                      <a:pt x="7417" y="3748"/>
                    </a:lnTo>
                    <a:moveTo>
                      <a:pt x="7384" y="3714"/>
                    </a:moveTo>
                    <a:lnTo>
                      <a:pt x="7384" y="3714"/>
                    </a:lnTo>
                    <a:lnTo>
                      <a:pt x="7384" y="3781"/>
                    </a:lnTo>
                    <a:moveTo>
                      <a:pt x="7614" y="3089"/>
                    </a:moveTo>
                    <a:lnTo>
                      <a:pt x="7614" y="3089"/>
                    </a:lnTo>
                    <a:lnTo>
                      <a:pt x="7680" y="3089"/>
                    </a:lnTo>
                    <a:moveTo>
                      <a:pt x="7647" y="3056"/>
                    </a:moveTo>
                    <a:lnTo>
                      <a:pt x="7647" y="3056"/>
                    </a:lnTo>
                    <a:lnTo>
                      <a:pt x="7647" y="3122"/>
                    </a:lnTo>
                    <a:moveTo>
                      <a:pt x="7876" y="2192"/>
                    </a:moveTo>
                    <a:lnTo>
                      <a:pt x="7876" y="2192"/>
                    </a:lnTo>
                    <a:lnTo>
                      <a:pt x="7943" y="2192"/>
                    </a:lnTo>
                    <a:moveTo>
                      <a:pt x="7909" y="2159"/>
                    </a:moveTo>
                    <a:lnTo>
                      <a:pt x="7909" y="2159"/>
                    </a:lnTo>
                    <a:lnTo>
                      <a:pt x="7909" y="2226"/>
                    </a:lnTo>
                    <a:moveTo>
                      <a:pt x="0" y="1913"/>
                    </a:moveTo>
                    <a:lnTo>
                      <a:pt x="0" y="1913"/>
                    </a:lnTo>
                    <a:lnTo>
                      <a:pt x="47" y="1960"/>
                    </a:lnTo>
                    <a:moveTo>
                      <a:pt x="47" y="1913"/>
                    </a:moveTo>
                    <a:lnTo>
                      <a:pt x="47" y="1913"/>
                    </a:lnTo>
                    <a:lnTo>
                      <a:pt x="0" y="1960"/>
                    </a:lnTo>
                    <a:moveTo>
                      <a:pt x="264" y="3256"/>
                    </a:moveTo>
                    <a:lnTo>
                      <a:pt x="264" y="3256"/>
                    </a:lnTo>
                    <a:lnTo>
                      <a:pt x="310" y="3302"/>
                    </a:lnTo>
                    <a:moveTo>
                      <a:pt x="310" y="3256"/>
                    </a:moveTo>
                    <a:lnTo>
                      <a:pt x="310" y="3256"/>
                    </a:lnTo>
                    <a:lnTo>
                      <a:pt x="264" y="3302"/>
                    </a:lnTo>
                    <a:moveTo>
                      <a:pt x="526" y="1133"/>
                    </a:moveTo>
                    <a:lnTo>
                      <a:pt x="526" y="1133"/>
                    </a:lnTo>
                    <a:lnTo>
                      <a:pt x="573" y="1180"/>
                    </a:lnTo>
                    <a:moveTo>
                      <a:pt x="573" y="1133"/>
                    </a:moveTo>
                    <a:lnTo>
                      <a:pt x="573" y="1133"/>
                    </a:lnTo>
                    <a:lnTo>
                      <a:pt x="526" y="1180"/>
                    </a:lnTo>
                    <a:moveTo>
                      <a:pt x="789" y="3513"/>
                    </a:moveTo>
                    <a:lnTo>
                      <a:pt x="789" y="3513"/>
                    </a:lnTo>
                    <a:lnTo>
                      <a:pt x="836" y="3560"/>
                    </a:lnTo>
                    <a:moveTo>
                      <a:pt x="836" y="3513"/>
                    </a:moveTo>
                    <a:lnTo>
                      <a:pt x="836" y="3513"/>
                    </a:lnTo>
                    <a:lnTo>
                      <a:pt x="789" y="3560"/>
                    </a:lnTo>
                    <a:moveTo>
                      <a:pt x="1051" y="2101"/>
                    </a:moveTo>
                    <a:lnTo>
                      <a:pt x="1051" y="2101"/>
                    </a:lnTo>
                    <a:lnTo>
                      <a:pt x="1098" y="2148"/>
                    </a:lnTo>
                    <a:moveTo>
                      <a:pt x="1098" y="2101"/>
                    </a:moveTo>
                    <a:lnTo>
                      <a:pt x="1098" y="2101"/>
                    </a:lnTo>
                    <a:lnTo>
                      <a:pt x="1051" y="2148"/>
                    </a:lnTo>
                    <a:moveTo>
                      <a:pt x="1315" y="2956"/>
                    </a:moveTo>
                    <a:lnTo>
                      <a:pt x="1315" y="2956"/>
                    </a:lnTo>
                    <a:lnTo>
                      <a:pt x="1361" y="3002"/>
                    </a:lnTo>
                    <a:moveTo>
                      <a:pt x="1361" y="2956"/>
                    </a:moveTo>
                    <a:lnTo>
                      <a:pt x="1361" y="2956"/>
                    </a:lnTo>
                    <a:lnTo>
                      <a:pt x="1315" y="3002"/>
                    </a:lnTo>
                    <a:moveTo>
                      <a:pt x="1578" y="3988"/>
                    </a:moveTo>
                    <a:lnTo>
                      <a:pt x="1578" y="3988"/>
                    </a:lnTo>
                    <a:lnTo>
                      <a:pt x="1625" y="4034"/>
                    </a:lnTo>
                    <a:moveTo>
                      <a:pt x="1625" y="3988"/>
                    </a:moveTo>
                    <a:lnTo>
                      <a:pt x="1625" y="3988"/>
                    </a:lnTo>
                    <a:lnTo>
                      <a:pt x="1578" y="4034"/>
                    </a:lnTo>
                    <a:moveTo>
                      <a:pt x="1840" y="3167"/>
                    </a:moveTo>
                    <a:lnTo>
                      <a:pt x="1840" y="3167"/>
                    </a:lnTo>
                    <a:lnTo>
                      <a:pt x="1887" y="3213"/>
                    </a:lnTo>
                    <a:moveTo>
                      <a:pt x="1887" y="3167"/>
                    </a:moveTo>
                    <a:lnTo>
                      <a:pt x="1887" y="3167"/>
                    </a:lnTo>
                    <a:lnTo>
                      <a:pt x="1840" y="3213"/>
                    </a:lnTo>
                    <a:moveTo>
                      <a:pt x="2104" y="3381"/>
                    </a:moveTo>
                    <a:lnTo>
                      <a:pt x="2104" y="3381"/>
                    </a:lnTo>
                    <a:lnTo>
                      <a:pt x="2150" y="3428"/>
                    </a:lnTo>
                    <a:moveTo>
                      <a:pt x="2150" y="3381"/>
                    </a:moveTo>
                    <a:lnTo>
                      <a:pt x="2150" y="3381"/>
                    </a:lnTo>
                    <a:lnTo>
                      <a:pt x="2104" y="3428"/>
                    </a:lnTo>
                    <a:moveTo>
                      <a:pt x="2366" y="3723"/>
                    </a:moveTo>
                    <a:lnTo>
                      <a:pt x="2366" y="3723"/>
                    </a:lnTo>
                    <a:lnTo>
                      <a:pt x="2413" y="3770"/>
                    </a:lnTo>
                    <a:moveTo>
                      <a:pt x="2413" y="3723"/>
                    </a:moveTo>
                    <a:lnTo>
                      <a:pt x="2413" y="3723"/>
                    </a:lnTo>
                    <a:lnTo>
                      <a:pt x="2366" y="3770"/>
                    </a:lnTo>
                    <a:moveTo>
                      <a:pt x="2629" y="3187"/>
                    </a:moveTo>
                    <a:lnTo>
                      <a:pt x="2629" y="3187"/>
                    </a:lnTo>
                    <a:lnTo>
                      <a:pt x="2676" y="3233"/>
                    </a:lnTo>
                    <a:moveTo>
                      <a:pt x="2676" y="3187"/>
                    </a:moveTo>
                    <a:lnTo>
                      <a:pt x="2676" y="3187"/>
                    </a:lnTo>
                    <a:lnTo>
                      <a:pt x="2629" y="3233"/>
                    </a:lnTo>
                    <a:moveTo>
                      <a:pt x="2891" y="3774"/>
                    </a:moveTo>
                    <a:lnTo>
                      <a:pt x="2891" y="3774"/>
                    </a:lnTo>
                    <a:lnTo>
                      <a:pt x="2938" y="3821"/>
                    </a:lnTo>
                    <a:moveTo>
                      <a:pt x="2938" y="3774"/>
                    </a:moveTo>
                    <a:lnTo>
                      <a:pt x="2938" y="3774"/>
                    </a:lnTo>
                    <a:lnTo>
                      <a:pt x="2891" y="3821"/>
                    </a:lnTo>
                    <a:moveTo>
                      <a:pt x="3155" y="3810"/>
                    </a:moveTo>
                    <a:lnTo>
                      <a:pt x="3155" y="3810"/>
                    </a:lnTo>
                    <a:lnTo>
                      <a:pt x="3201" y="3857"/>
                    </a:lnTo>
                    <a:moveTo>
                      <a:pt x="3201" y="3810"/>
                    </a:moveTo>
                    <a:lnTo>
                      <a:pt x="3201" y="3810"/>
                    </a:lnTo>
                    <a:lnTo>
                      <a:pt x="3155" y="3857"/>
                    </a:lnTo>
                    <a:moveTo>
                      <a:pt x="3418" y="2939"/>
                    </a:moveTo>
                    <a:lnTo>
                      <a:pt x="3418" y="2939"/>
                    </a:lnTo>
                    <a:lnTo>
                      <a:pt x="3465" y="2986"/>
                    </a:lnTo>
                    <a:moveTo>
                      <a:pt x="3465" y="2939"/>
                    </a:moveTo>
                    <a:lnTo>
                      <a:pt x="3465" y="2939"/>
                    </a:lnTo>
                    <a:lnTo>
                      <a:pt x="3418" y="2986"/>
                    </a:lnTo>
                    <a:moveTo>
                      <a:pt x="3680" y="2588"/>
                    </a:moveTo>
                    <a:lnTo>
                      <a:pt x="3680" y="2588"/>
                    </a:lnTo>
                    <a:lnTo>
                      <a:pt x="3727" y="2634"/>
                    </a:lnTo>
                    <a:moveTo>
                      <a:pt x="3727" y="2588"/>
                    </a:moveTo>
                    <a:lnTo>
                      <a:pt x="3727" y="2588"/>
                    </a:lnTo>
                    <a:lnTo>
                      <a:pt x="3680" y="2634"/>
                    </a:lnTo>
                    <a:moveTo>
                      <a:pt x="3944" y="3446"/>
                    </a:moveTo>
                    <a:lnTo>
                      <a:pt x="3944" y="3446"/>
                    </a:lnTo>
                    <a:lnTo>
                      <a:pt x="3990" y="3492"/>
                    </a:lnTo>
                    <a:moveTo>
                      <a:pt x="3990" y="3446"/>
                    </a:moveTo>
                    <a:lnTo>
                      <a:pt x="3990" y="3446"/>
                    </a:lnTo>
                    <a:lnTo>
                      <a:pt x="3944" y="3492"/>
                    </a:lnTo>
                    <a:moveTo>
                      <a:pt x="4206" y="0"/>
                    </a:moveTo>
                    <a:lnTo>
                      <a:pt x="4206" y="0"/>
                    </a:lnTo>
                    <a:lnTo>
                      <a:pt x="4253" y="47"/>
                    </a:lnTo>
                    <a:moveTo>
                      <a:pt x="4253" y="0"/>
                    </a:moveTo>
                    <a:lnTo>
                      <a:pt x="4253" y="0"/>
                    </a:lnTo>
                    <a:lnTo>
                      <a:pt x="4206" y="47"/>
                    </a:lnTo>
                    <a:moveTo>
                      <a:pt x="4469" y="3223"/>
                    </a:moveTo>
                    <a:lnTo>
                      <a:pt x="4469" y="3223"/>
                    </a:lnTo>
                    <a:lnTo>
                      <a:pt x="4516" y="3270"/>
                    </a:lnTo>
                    <a:moveTo>
                      <a:pt x="4516" y="3223"/>
                    </a:moveTo>
                    <a:lnTo>
                      <a:pt x="4516" y="3223"/>
                    </a:lnTo>
                    <a:lnTo>
                      <a:pt x="4469" y="3270"/>
                    </a:lnTo>
                    <a:moveTo>
                      <a:pt x="4731" y="3713"/>
                    </a:moveTo>
                    <a:lnTo>
                      <a:pt x="4731" y="3713"/>
                    </a:lnTo>
                    <a:lnTo>
                      <a:pt x="4778" y="3760"/>
                    </a:lnTo>
                    <a:moveTo>
                      <a:pt x="4778" y="3713"/>
                    </a:moveTo>
                    <a:lnTo>
                      <a:pt x="4778" y="3713"/>
                    </a:lnTo>
                    <a:lnTo>
                      <a:pt x="4731" y="3760"/>
                    </a:lnTo>
                    <a:moveTo>
                      <a:pt x="4995" y="2807"/>
                    </a:moveTo>
                    <a:lnTo>
                      <a:pt x="4995" y="2807"/>
                    </a:lnTo>
                    <a:lnTo>
                      <a:pt x="5041" y="2853"/>
                    </a:lnTo>
                    <a:moveTo>
                      <a:pt x="5041" y="2807"/>
                    </a:moveTo>
                    <a:lnTo>
                      <a:pt x="5041" y="2807"/>
                    </a:lnTo>
                    <a:lnTo>
                      <a:pt x="4995" y="2853"/>
                    </a:lnTo>
                    <a:moveTo>
                      <a:pt x="5258" y="2381"/>
                    </a:moveTo>
                    <a:lnTo>
                      <a:pt x="5258" y="2381"/>
                    </a:lnTo>
                    <a:lnTo>
                      <a:pt x="5305" y="2428"/>
                    </a:lnTo>
                    <a:moveTo>
                      <a:pt x="5305" y="2381"/>
                    </a:moveTo>
                    <a:lnTo>
                      <a:pt x="5305" y="2381"/>
                    </a:lnTo>
                    <a:lnTo>
                      <a:pt x="5258" y="2428"/>
                    </a:lnTo>
                    <a:moveTo>
                      <a:pt x="5520" y="2188"/>
                    </a:moveTo>
                    <a:lnTo>
                      <a:pt x="5520" y="2188"/>
                    </a:lnTo>
                    <a:lnTo>
                      <a:pt x="5567" y="2234"/>
                    </a:lnTo>
                    <a:moveTo>
                      <a:pt x="5567" y="2188"/>
                    </a:moveTo>
                    <a:lnTo>
                      <a:pt x="5567" y="2188"/>
                    </a:lnTo>
                    <a:lnTo>
                      <a:pt x="5520" y="2234"/>
                    </a:lnTo>
                    <a:moveTo>
                      <a:pt x="5784" y="2772"/>
                    </a:moveTo>
                    <a:lnTo>
                      <a:pt x="5784" y="2772"/>
                    </a:lnTo>
                    <a:lnTo>
                      <a:pt x="5830" y="2819"/>
                    </a:lnTo>
                    <a:moveTo>
                      <a:pt x="5830" y="2772"/>
                    </a:moveTo>
                    <a:lnTo>
                      <a:pt x="5830" y="2772"/>
                    </a:lnTo>
                    <a:lnTo>
                      <a:pt x="5784" y="2819"/>
                    </a:lnTo>
                    <a:moveTo>
                      <a:pt x="6046" y="1780"/>
                    </a:moveTo>
                    <a:lnTo>
                      <a:pt x="6046" y="1780"/>
                    </a:lnTo>
                    <a:lnTo>
                      <a:pt x="6093" y="1827"/>
                    </a:lnTo>
                    <a:moveTo>
                      <a:pt x="6093" y="1780"/>
                    </a:moveTo>
                    <a:lnTo>
                      <a:pt x="6093" y="1780"/>
                    </a:lnTo>
                    <a:lnTo>
                      <a:pt x="6046" y="1827"/>
                    </a:lnTo>
                    <a:moveTo>
                      <a:pt x="6309" y="2634"/>
                    </a:moveTo>
                    <a:lnTo>
                      <a:pt x="6309" y="2634"/>
                    </a:lnTo>
                    <a:lnTo>
                      <a:pt x="6356" y="2681"/>
                    </a:lnTo>
                    <a:moveTo>
                      <a:pt x="6356" y="2634"/>
                    </a:moveTo>
                    <a:lnTo>
                      <a:pt x="6356" y="2634"/>
                    </a:lnTo>
                    <a:lnTo>
                      <a:pt x="6309" y="2681"/>
                    </a:lnTo>
                    <a:moveTo>
                      <a:pt x="6571" y="2736"/>
                    </a:moveTo>
                    <a:lnTo>
                      <a:pt x="6571" y="2736"/>
                    </a:lnTo>
                    <a:lnTo>
                      <a:pt x="6618" y="2782"/>
                    </a:lnTo>
                  </a:path>
                </a:pathLst>
              </a:custGeom>
              <a:noFill/>
              <a:ln w="1588" cap="flat">
                <a:solidFill>
                  <a:srgbClr val="0000A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Freeform 96"/>
              <p:cNvSpPr>
                <a:spLocks noEditPoints="1"/>
              </p:cNvSpPr>
              <p:nvPr/>
            </p:nvSpPr>
            <p:spPr bwMode="auto">
              <a:xfrm>
                <a:off x="4759" y="1414"/>
                <a:ext cx="306" cy="365"/>
              </a:xfrm>
              <a:custGeom>
                <a:avLst/>
                <a:gdLst>
                  <a:gd name="T0" fmla="*/ 47 w 1362"/>
                  <a:gd name="T1" fmla="*/ 567 h 1602"/>
                  <a:gd name="T2" fmla="*/ 47 w 1362"/>
                  <a:gd name="T3" fmla="*/ 567 h 1602"/>
                  <a:gd name="T4" fmla="*/ 0 w 1362"/>
                  <a:gd name="T5" fmla="*/ 613 h 1602"/>
                  <a:gd name="T6" fmla="*/ 264 w 1362"/>
                  <a:gd name="T7" fmla="*/ 161 h 1602"/>
                  <a:gd name="T8" fmla="*/ 264 w 1362"/>
                  <a:gd name="T9" fmla="*/ 161 h 1602"/>
                  <a:gd name="T10" fmla="*/ 310 w 1362"/>
                  <a:gd name="T11" fmla="*/ 208 h 1602"/>
                  <a:gd name="T12" fmla="*/ 310 w 1362"/>
                  <a:gd name="T13" fmla="*/ 161 h 1602"/>
                  <a:gd name="T14" fmla="*/ 310 w 1362"/>
                  <a:gd name="T15" fmla="*/ 161 h 1602"/>
                  <a:gd name="T16" fmla="*/ 264 w 1362"/>
                  <a:gd name="T17" fmla="*/ 208 h 1602"/>
                  <a:gd name="T18" fmla="*/ 527 w 1362"/>
                  <a:gd name="T19" fmla="*/ 1309 h 1602"/>
                  <a:gd name="T20" fmla="*/ 527 w 1362"/>
                  <a:gd name="T21" fmla="*/ 1309 h 1602"/>
                  <a:gd name="T22" fmla="*/ 574 w 1362"/>
                  <a:gd name="T23" fmla="*/ 1355 h 1602"/>
                  <a:gd name="T24" fmla="*/ 574 w 1362"/>
                  <a:gd name="T25" fmla="*/ 1309 h 1602"/>
                  <a:gd name="T26" fmla="*/ 574 w 1362"/>
                  <a:gd name="T27" fmla="*/ 1309 h 1602"/>
                  <a:gd name="T28" fmla="*/ 527 w 1362"/>
                  <a:gd name="T29" fmla="*/ 1355 h 1602"/>
                  <a:gd name="T30" fmla="*/ 789 w 1362"/>
                  <a:gd name="T31" fmla="*/ 1555 h 1602"/>
                  <a:gd name="T32" fmla="*/ 789 w 1362"/>
                  <a:gd name="T33" fmla="*/ 1555 h 1602"/>
                  <a:gd name="T34" fmla="*/ 836 w 1362"/>
                  <a:gd name="T35" fmla="*/ 1602 h 1602"/>
                  <a:gd name="T36" fmla="*/ 836 w 1362"/>
                  <a:gd name="T37" fmla="*/ 1555 h 1602"/>
                  <a:gd name="T38" fmla="*/ 836 w 1362"/>
                  <a:gd name="T39" fmla="*/ 1555 h 1602"/>
                  <a:gd name="T40" fmla="*/ 789 w 1362"/>
                  <a:gd name="T41" fmla="*/ 1602 h 1602"/>
                  <a:gd name="T42" fmla="*/ 1053 w 1362"/>
                  <a:gd name="T43" fmla="*/ 897 h 1602"/>
                  <a:gd name="T44" fmla="*/ 1053 w 1362"/>
                  <a:gd name="T45" fmla="*/ 897 h 1602"/>
                  <a:gd name="T46" fmla="*/ 1099 w 1362"/>
                  <a:gd name="T47" fmla="*/ 943 h 1602"/>
                  <a:gd name="T48" fmla="*/ 1099 w 1362"/>
                  <a:gd name="T49" fmla="*/ 897 h 1602"/>
                  <a:gd name="T50" fmla="*/ 1099 w 1362"/>
                  <a:gd name="T51" fmla="*/ 897 h 1602"/>
                  <a:gd name="T52" fmla="*/ 1053 w 1362"/>
                  <a:gd name="T53" fmla="*/ 943 h 1602"/>
                  <a:gd name="T54" fmla="*/ 1315 w 1362"/>
                  <a:gd name="T55" fmla="*/ 0 h 1602"/>
                  <a:gd name="T56" fmla="*/ 1315 w 1362"/>
                  <a:gd name="T57" fmla="*/ 0 h 1602"/>
                  <a:gd name="T58" fmla="*/ 1362 w 1362"/>
                  <a:gd name="T59" fmla="*/ 47 h 1602"/>
                  <a:gd name="T60" fmla="*/ 1362 w 1362"/>
                  <a:gd name="T61" fmla="*/ 0 h 1602"/>
                  <a:gd name="T62" fmla="*/ 1362 w 1362"/>
                  <a:gd name="T63" fmla="*/ 0 h 1602"/>
                  <a:gd name="T64" fmla="*/ 1315 w 1362"/>
                  <a:gd name="T65" fmla="*/ 47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602">
                    <a:moveTo>
                      <a:pt x="47" y="567"/>
                    </a:moveTo>
                    <a:lnTo>
                      <a:pt x="47" y="567"/>
                    </a:lnTo>
                    <a:lnTo>
                      <a:pt x="0" y="613"/>
                    </a:lnTo>
                    <a:moveTo>
                      <a:pt x="264" y="161"/>
                    </a:moveTo>
                    <a:lnTo>
                      <a:pt x="264" y="161"/>
                    </a:lnTo>
                    <a:lnTo>
                      <a:pt x="310" y="208"/>
                    </a:lnTo>
                    <a:moveTo>
                      <a:pt x="310" y="161"/>
                    </a:moveTo>
                    <a:lnTo>
                      <a:pt x="310" y="161"/>
                    </a:lnTo>
                    <a:lnTo>
                      <a:pt x="264" y="208"/>
                    </a:lnTo>
                    <a:moveTo>
                      <a:pt x="527" y="1309"/>
                    </a:moveTo>
                    <a:lnTo>
                      <a:pt x="527" y="1309"/>
                    </a:lnTo>
                    <a:lnTo>
                      <a:pt x="574" y="1355"/>
                    </a:lnTo>
                    <a:moveTo>
                      <a:pt x="574" y="1309"/>
                    </a:moveTo>
                    <a:lnTo>
                      <a:pt x="574" y="1309"/>
                    </a:lnTo>
                    <a:lnTo>
                      <a:pt x="527" y="1355"/>
                    </a:lnTo>
                    <a:moveTo>
                      <a:pt x="789" y="1555"/>
                    </a:moveTo>
                    <a:lnTo>
                      <a:pt x="789" y="1555"/>
                    </a:lnTo>
                    <a:lnTo>
                      <a:pt x="836" y="1602"/>
                    </a:lnTo>
                    <a:moveTo>
                      <a:pt x="836" y="1555"/>
                    </a:moveTo>
                    <a:lnTo>
                      <a:pt x="836" y="1555"/>
                    </a:lnTo>
                    <a:lnTo>
                      <a:pt x="789" y="1602"/>
                    </a:lnTo>
                    <a:moveTo>
                      <a:pt x="1053" y="897"/>
                    </a:moveTo>
                    <a:lnTo>
                      <a:pt x="1053" y="897"/>
                    </a:lnTo>
                    <a:lnTo>
                      <a:pt x="1099" y="943"/>
                    </a:lnTo>
                    <a:moveTo>
                      <a:pt x="1099" y="897"/>
                    </a:moveTo>
                    <a:lnTo>
                      <a:pt x="1099" y="897"/>
                    </a:lnTo>
                    <a:lnTo>
                      <a:pt x="1053" y="943"/>
                    </a:lnTo>
                    <a:moveTo>
                      <a:pt x="1315" y="0"/>
                    </a:moveTo>
                    <a:lnTo>
                      <a:pt x="1315" y="0"/>
                    </a:lnTo>
                    <a:lnTo>
                      <a:pt x="1362" y="47"/>
                    </a:lnTo>
                    <a:moveTo>
                      <a:pt x="1362" y="0"/>
                    </a:moveTo>
                    <a:lnTo>
                      <a:pt x="1362" y="0"/>
                    </a:lnTo>
                    <a:lnTo>
                      <a:pt x="1315" y="47"/>
                    </a:lnTo>
                  </a:path>
                </a:pathLst>
              </a:custGeom>
              <a:noFill/>
              <a:ln w="1588" cap="flat">
                <a:solidFill>
                  <a:srgbClr val="0000A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Rectangle 97"/>
              <p:cNvSpPr>
                <a:spLocks noChangeArrowheads="1"/>
              </p:cNvSpPr>
              <p:nvPr/>
            </p:nvSpPr>
            <p:spPr bwMode="auto">
              <a:xfrm>
                <a:off x="4208" y="2089"/>
                <a:ext cx="15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Days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1" name="Rectangle 98"/>
              <p:cNvSpPr>
                <a:spLocks noChangeArrowheads="1"/>
              </p:cNvSpPr>
              <p:nvPr/>
            </p:nvSpPr>
            <p:spPr bwMode="auto">
              <a:xfrm rot="16200000">
                <a:off x="3072" y="1452"/>
                <a:ext cx="6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2" name="Rectangle 99"/>
              <p:cNvSpPr>
                <a:spLocks noChangeArrowheads="1"/>
              </p:cNvSpPr>
              <p:nvPr/>
            </p:nvSpPr>
            <p:spPr bwMode="auto">
              <a:xfrm rot="16200000">
                <a:off x="3069" y="1414"/>
                <a:ext cx="7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3" name="Rectangle 100"/>
              <p:cNvSpPr>
                <a:spLocks noChangeArrowheads="1"/>
              </p:cNvSpPr>
              <p:nvPr/>
            </p:nvSpPr>
            <p:spPr bwMode="auto">
              <a:xfrm rot="16200000">
                <a:off x="3074" y="1379"/>
                <a:ext cx="6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4" name="Rectangle 101"/>
              <p:cNvSpPr>
                <a:spLocks noChangeArrowheads="1"/>
              </p:cNvSpPr>
              <p:nvPr/>
            </p:nvSpPr>
            <p:spPr bwMode="auto">
              <a:xfrm rot="16200000">
                <a:off x="3074" y="1346"/>
                <a:ext cx="62"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5" name="Freeform 102"/>
              <p:cNvSpPr>
                <a:spLocks noEditPoints="1"/>
              </p:cNvSpPr>
              <p:nvPr/>
            </p:nvSpPr>
            <p:spPr bwMode="auto">
              <a:xfrm>
                <a:off x="3278" y="1000"/>
                <a:ext cx="1782" cy="840"/>
              </a:xfrm>
              <a:custGeom>
                <a:avLst/>
                <a:gdLst>
                  <a:gd name="T0" fmla="*/ 297 w 7919"/>
                  <a:gd name="T1" fmla="*/ 2932 h 3687"/>
                  <a:gd name="T2" fmla="*/ 1085 w 7919"/>
                  <a:gd name="T3" fmla="*/ 1896 h 3687"/>
                  <a:gd name="T4" fmla="*/ 1874 w 7919"/>
                  <a:gd name="T5" fmla="*/ 2709 h 3687"/>
                  <a:gd name="T6" fmla="*/ 2663 w 7919"/>
                  <a:gd name="T7" fmla="*/ 2987 h 3687"/>
                  <a:gd name="T8" fmla="*/ 3451 w 7919"/>
                  <a:gd name="T9" fmla="*/ 2611 h 3687"/>
                  <a:gd name="T10" fmla="*/ 4239 w 7919"/>
                  <a:gd name="T11" fmla="*/ 34 h 3687"/>
                  <a:gd name="T12" fmla="*/ 5028 w 7919"/>
                  <a:gd name="T13" fmla="*/ 2605 h 3687"/>
                  <a:gd name="T14" fmla="*/ 5817 w 7919"/>
                  <a:gd name="T15" fmla="*/ 2476 h 3687"/>
                  <a:gd name="T16" fmla="*/ 6605 w 7919"/>
                  <a:gd name="T17" fmla="*/ 2496 h 3687"/>
                  <a:gd name="T18" fmla="*/ 7394 w 7919"/>
                  <a:gd name="T19" fmla="*/ 3424 h 3687"/>
                  <a:gd name="T20" fmla="*/ 0 w 7919"/>
                  <a:gd name="T21" fmla="*/ 1962 h 3687"/>
                  <a:gd name="T22" fmla="*/ 34 w 7919"/>
                  <a:gd name="T23" fmla="*/ 1929 h 3687"/>
                  <a:gd name="T24" fmla="*/ 264 w 7919"/>
                  <a:gd name="T25" fmla="*/ 2932 h 3687"/>
                  <a:gd name="T26" fmla="*/ 297 w 7919"/>
                  <a:gd name="T27" fmla="*/ 2899 h 3687"/>
                  <a:gd name="T28" fmla="*/ 526 w 7919"/>
                  <a:gd name="T29" fmla="*/ 770 h 3687"/>
                  <a:gd name="T30" fmla="*/ 559 w 7919"/>
                  <a:gd name="T31" fmla="*/ 737 h 3687"/>
                  <a:gd name="T32" fmla="*/ 789 w 7919"/>
                  <a:gd name="T33" fmla="*/ 3116 h 3687"/>
                  <a:gd name="T34" fmla="*/ 823 w 7919"/>
                  <a:gd name="T35" fmla="*/ 3082 h 3687"/>
                  <a:gd name="T36" fmla="*/ 1051 w 7919"/>
                  <a:gd name="T37" fmla="*/ 1896 h 3687"/>
                  <a:gd name="T38" fmla="*/ 1085 w 7919"/>
                  <a:gd name="T39" fmla="*/ 1862 h 3687"/>
                  <a:gd name="T40" fmla="*/ 1315 w 7919"/>
                  <a:gd name="T41" fmla="*/ 2828 h 3687"/>
                  <a:gd name="T42" fmla="*/ 1348 w 7919"/>
                  <a:gd name="T43" fmla="*/ 2795 h 3687"/>
                  <a:gd name="T44" fmla="*/ 1578 w 7919"/>
                  <a:gd name="T45" fmla="*/ 3654 h 3687"/>
                  <a:gd name="T46" fmla="*/ 1611 w 7919"/>
                  <a:gd name="T47" fmla="*/ 3620 h 3687"/>
                  <a:gd name="T48" fmla="*/ 1840 w 7919"/>
                  <a:gd name="T49" fmla="*/ 2709 h 3687"/>
                  <a:gd name="T50" fmla="*/ 1874 w 7919"/>
                  <a:gd name="T51" fmla="*/ 2676 h 3687"/>
                  <a:gd name="T52" fmla="*/ 2104 w 7919"/>
                  <a:gd name="T53" fmla="*/ 3057 h 3687"/>
                  <a:gd name="T54" fmla="*/ 2137 w 7919"/>
                  <a:gd name="T55" fmla="*/ 3024 h 3687"/>
                  <a:gd name="T56" fmla="*/ 2366 w 7919"/>
                  <a:gd name="T57" fmla="*/ 3538 h 3687"/>
                  <a:gd name="T58" fmla="*/ 2399 w 7919"/>
                  <a:gd name="T59" fmla="*/ 3505 h 3687"/>
                  <a:gd name="T60" fmla="*/ 2629 w 7919"/>
                  <a:gd name="T61" fmla="*/ 2987 h 3687"/>
                  <a:gd name="T62" fmla="*/ 2663 w 7919"/>
                  <a:gd name="T63" fmla="*/ 2954 h 3687"/>
                  <a:gd name="T64" fmla="*/ 2891 w 7919"/>
                  <a:gd name="T65" fmla="*/ 3530 h 3687"/>
                  <a:gd name="T66" fmla="*/ 2925 w 7919"/>
                  <a:gd name="T67" fmla="*/ 3497 h 3687"/>
                  <a:gd name="T68" fmla="*/ 3155 w 7919"/>
                  <a:gd name="T69" fmla="*/ 3565 h 3687"/>
                  <a:gd name="T70" fmla="*/ 3188 w 7919"/>
                  <a:gd name="T71" fmla="*/ 3531 h 3687"/>
                  <a:gd name="T72" fmla="*/ 3418 w 7919"/>
                  <a:gd name="T73" fmla="*/ 2611 h 3687"/>
                  <a:gd name="T74" fmla="*/ 3451 w 7919"/>
                  <a:gd name="T75" fmla="*/ 2578 h 3687"/>
                  <a:gd name="T76" fmla="*/ 3680 w 7919"/>
                  <a:gd name="T77" fmla="*/ 2336 h 3687"/>
                  <a:gd name="T78" fmla="*/ 3714 w 7919"/>
                  <a:gd name="T79" fmla="*/ 2302 h 3687"/>
                  <a:gd name="T80" fmla="*/ 3944 w 7919"/>
                  <a:gd name="T81" fmla="*/ 3270 h 3687"/>
                  <a:gd name="T82" fmla="*/ 3977 w 7919"/>
                  <a:gd name="T83" fmla="*/ 3237 h 3687"/>
                  <a:gd name="T84" fmla="*/ 4206 w 7919"/>
                  <a:gd name="T85" fmla="*/ 34 h 3687"/>
                  <a:gd name="T86" fmla="*/ 4239 w 7919"/>
                  <a:gd name="T87" fmla="*/ 0 h 3687"/>
                  <a:gd name="T88" fmla="*/ 4469 w 7919"/>
                  <a:gd name="T89" fmla="*/ 2858 h 3687"/>
                  <a:gd name="T90" fmla="*/ 4503 w 7919"/>
                  <a:gd name="T91" fmla="*/ 2825 h 3687"/>
                  <a:gd name="T92" fmla="*/ 4731 w 7919"/>
                  <a:gd name="T93" fmla="*/ 3362 h 3687"/>
                  <a:gd name="T94" fmla="*/ 4765 w 7919"/>
                  <a:gd name="T95" fmla="*/ 3329 h 3687"/>
                  <a:gd name="T96" fmla="*/ 4995 w 7919"/>
                  <a:gd name="T97" fmla="*/ 2605 h 3687"/>
                  <a:gd name="T98" fmla="*/ 5028 w 7919"/>
                  <a:gd name="T99" fmla="*/ 2571 h 3687"/>
                  <a:gd name="T100" fmla="*/ 5258 w 7919"/>
                  <a:gd name="T101" fmla="*/ 2108 h 3687"/>
                  <a:gd name="T102" fmla="*/ 5291 w 7919"/>
                  <a:gd name="T103" fmla="*/ 2075 h 3687"/>
                  <a:gd name="T104" fmla="*/ 5520 w 7919"/>
                  <a:gd name="T105" fmla="*/ 1806 h 3687"/>
                  <a:gd name="T106" fmla="*/ 5554 w 7919"/>
                  <a:gd name="T107" fmla="*/ 1772 h 3687"/>
                  <a:gd name="T108" fmla="*/ 5784 w 7919"/>
                  <a:gd name="T109" fmla="*/ 2476 h 3687"/>
                  <a:gd name="T110" fmla="*/ 5817 w 7919"/>
                  <a:gd name="T111" fmla="*/ 2442 h 3687"/>
                  <a:gd name="T112" fmla="*/ 6046 w 7919"/>
                  <a:gd name="T113" fmla="*/ 1538 h 3687"/>
                  <a:gd name="T114" fmla="*/ 6079 w 7919"/>
                  <a:gd name="T115" fmla="*/ 1505 h 3687"/>
                  <a:gd name="T116" fmla="*/ 6309 w 7919"/>
                  <a:gd name="T117" fmla="*/ 2390 h 3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687">
                    <a:moveTo>
                      <a:pt x="34" y="1962"/>
                    </a:moveTo>
                    <a:lnTo>
                      <a:pt x="34" y="1962"/>
                    </a:lnTo>
                    <a:lnTo>
                      <a:pt x="297" y="2932"/>
                    </a:lnTo>
                    <a:lnTo>
                      <a:pt x="559" y="770"/>
                    </a:lnTo>
                    <a:lnTo>
                      <a:pt x="823" y="3116"/>
                    </a:lnTo>
                    <a:lnTo>
                      <a:pt x="1085" y="1896"/>
                    </a:lnTo>
                    <a:lnTo>
                      <a:pt x="1348" y="2828"/>
                    </a:lnTo>
                    <a:lnTo>
                      <a:pt x="1611" y="3654"/>
                    </a:lnTo>
                    <a:lnTo>
                      <a:pt x="1874" y="2709"/>
                    </a:lnTo>
                    <a:lnTo>
                      <a:pt x="2137" y="3057"/>
                    </a:lnTo>
                    <a:lnTo>
                      <a:pt x="2399" y="3538"/>
                    </a:lnTo>
                    <a:lnTo>
                      <a:pt x="2663" y="2987"/>
                    </a:lnTo>
                    <a:lnTo>
                      <a:pt x="2925" y="3530"/>
                    </a:lnTo>
                    <a:lnTo>
                      <a:pt x="3188" y="3565"/>
                    </a:lnTo>
                    <a:lnTo>
                      <a:pt x="3451" y="2611"/>
                    </a:lnTo>
                    <a:lnTo>
                      <a:pt x="3714" y="2336"/>
                    </a:lnTo>
                    <a:lnTo>
                      <a:pt x="3977" y="3270"/>
                    </a:lnTo>
                    <a:lnTo>
                      <a:pt x="4239" y="34"/>
                    </a:lnTo>
                    <a:lnTo>
                      <a:pt x="4503" y="2858"/>
                    </a:lnTo>
                    <a:lnTo>
                      <a:pt x="4765" y="3362"/>
                    </a:lnTo>
                    <a:lnTo>
                      <a:pt x="5028" y="2605"/>
                    </a:lnTo>
                    <a:lnTo>
                      <a:pt x="5291" y="2108"/>
                    </a:lnTo>
                    <a:lnTo>
                      <a:pt x="5554" y="1806"/>
                    </a:lnTo>
                    <a:lnTo>
                      <a:pt x="5817" y="2476"/>
                    </a:lnTo>
                    <a:lnTo>
                      <a:pt x="6079" y="1538"/>
                    </a:lnTo>
                    <a:lnTo>
                      <a:pt x="6343" y="2390"/>
                    </a:lnTo>
                    <a:lnTo>
                      <a:pt x="6605" y="2496"/>
                    </a:lnTo>
                    <a:lnTo>
                      <a:pt x="6868" y="1870"/>
                    </a:lnTo>
                    <a:lnTo>
                      <a:pt x="7131" y="3152"/>
                    </a:lnTo>
                    <a:lnTo>
                      <a:pt x="7394" y="3424"/>
                    </a:lnTo>
                    <a:lnTo>
                      <a:pt x="7657" y="2760"/>
                    </a:lnTo>
                    <a:lnTo>
                      <a:pt x="7919" y="1777"/>
                    </a:lnTo>
                    <a:moveTo>
                      <a:pt x="0" y="1962"/>
                    </a:moveTo>
                    <a:lnTo>
                      <a:pt x="0" y="1962"/>
                    </a:lnTo>
                    <a:lnTo>
                      <a:pt x="67" y="1962"/>
                    </a:lnTo>
                    <a:moveTo>
                      <a:pt x="34" y="1929"/>
                    </a:moveTo>
                    <a:lnTo>
                      <a:pt x="34" y="1929"/>
                    </a:lnTo>
                    <a:lnTo>
                      <a:pt x="34" y="1996"/>
                    </a:lnTo>
                    <a:moveTo>
                      <a:pt x="264" y="2932"/>
                    </a:moveTo>
                    <a:lnTo>
                      <a:pt x="264" y="2932"/>
                    </a:lnTo>
                    <a:lnTo>
                      <a:pt x="330" y="2932"/>
                    </a:lnTo>
                    <a:moveTo>
                      <a:pt x="297" y="2899"/>
                    </a:moveTo>
                    <a:lnTo>
                      <a:pt x="297" y="2899"/>
                    </a:lnTo>
                    <a:lnTo>
                      <a:pt x="297" y="2966"/>
                    </a:lnTo>
                    <a:moveTo>
                      <a:pt x="526" y="770"/>
                    </a:moveTo>
                    <a:lnTo>
                      <a:pt x="526" y="770"/>
                    </a:lnTo>
                    <a:lnTo>
                      <a:pt x="593" y="770"/>
                    </a:lnTo>
                    <a:moveTo>
                      <a:pt x="559" y="737"/>
                    </a:moveTo>
                    <a:lnTo>
                      <a:pt x="559" y="737"/>
                    </a:lnTo>
                    <a:lnTo>
                      <a:pt x="559" y="804"/>
                    </a:lnTo>
                    <a:moveTo>
                      <a:pt x="789" y="3116"/>
                    </a:moveTo>
                    <a:lnTo>
                      <a:pt x="789" y="3116"/>
                    </a:lnTo>
                    <a:lnTo>
                      <a:pt x="856" y="3116"/>
                    </a:lnTo>
                    <a:moveTo>
                      <a:pt x="823" y="3082"/>
                    </a:moveTo>
                    <a:lnTo>
                      <a:pt x="823" y="3082"/>
                    </a:lnTo>
                    <a:lnTo>
                      <a:pt x="823" y="3149"/>
                    </a:lnTo>
                    <a:moveTo>
                      <a:pt x="1051" y="1896"/>
                    </a:moveTo>
                    <a:lnTo>
                      <a:pt x="1051" y="1896"/>
                    </a:lnTo>
                    <a:lnTo>
                      <a:pt x="1118" y="1896"/>
                    </a:lnTo>
                    <a:moveTo>
                      <a:pt x="1085" y="1862"/>
                    </a:moveTo>
                    <a:lnTo>
                      <a:pt x="1085" y="1862"/>
                    </a:lnTo>
                    <a:lnTo>
                      <a:pt x="1085" y="1929"/>
                    </a:lnTo>
                    <a:moveTo>
                      <a:pt x="1315" y="2828"/>
                    </a:moveTo>
                    <a:lnTo>
                      <a:pt x="1315" y="2828"/>
                    </a:lnTo>
                    <a:lnTo>
                      <a:pt x="1381" y="2828"/>
                    </a:lnTo>
                    <a:moveTo>
                      <a:pt x="1348" y="2795"/>
                    </a:moveTo>
                    <a:lnTo>
                      <a:pt x="1348" y="2795"/>
                    </a:lnTo>
                    <a:lnTo>
                      <a:pt x="1348" y="2861"/>
                    </a:lnTo>
                    <a:moveTo>
                      <a:pt x="1578" y="3654"/>
                    </a:moveTo>
                    <a:lnTo>
                      <a:pt x="1578" y="3654"/>
                    </a:lnTo>
                    <a:lnTo>
                      <a:pt x="1645" y="3654"/>
                    </a:lnTo>
                    <a:moveTo>
                      <a:pt x="1611" y="3620"/>
                    </a:moveTo>
                    <a:lnTo>
                      <a:pt x="1611" y="3620"/>
                    </a:lnTo>
                    <a:lnTo>
                      <a:pt x="1611" y="3687"/>
                    </a:lnTo>
                    <a:moveTo>
                      <a:pt x="1840" y="2709"/>
                    </a:moveTo>
                    <a:lnTo>
                      <a:pt x="1840" y="2709"/>
                    </a:lnTo>
                    <a:lnTo>
                      <a:pt x="1907" y="2709"/>
                    </a:lnTo>
                    <a:moveTo>
                      <a:pt x="1874" y="2676"/>
                    </a:moveTo>
                    <a:lnTo>
                      <a:pt x="1874" y="2676"/>
                    </a:lnTo>
                    <a:lnTo>
                      <a:pt x="1874" y="2742"/>
                    </a:lnTo>
                    <a:moveTo>
                      <a:pt x="2104" y="3057"/>
                    </a:moveTo>
                    <a:lnTo>
                      <a:pt x="2104" y="3057"/>
                    </a:lnTo>
                    <a:lnTo>
                      <a:pt x="2170" y="3057"/>
                    </a:lnTo>
                    <a:moveTo>
                      <a:pt x="2137" y="3024"/>
                    </a:moveTo>
                    <a:lnTo>
                      <a:pt x="2137" y="3024"/>
                    </a:lnTo>
                    <a:lnTo>
                      <a:pt x="2137" y="3090"/>
                    </a:lnTo>
                    <a:moveTo>
                      <a:pt x="2366" y="3538"/>
                    </a:moveTo>
                    <a:lnTo>
                      <a:pt x="2366" y="3538"/>
                    </a:lnTo>
                    <a:lnTo>
                      <a:pt x="2433" y="3538"/>
                    </a:lnTo>
                    <a:moveTo>
                      <a:pt x="2399" y="3505"/>
                    </a:moveTo>
                    <a:lnTo>
                      <a:pt x="2399" y="3505"/>
                    </a:lnTo>
                    <a:lnTo>
                      <a:pt x="2399" y="3571"/>
                    </a:lnTo>
                    <a:moveTo>
                      <a:pt x="2629" y="2987"/>
                    </a:moveTo>
                    <a:lnTo>
                      <a:pt x="2629" y="2987"/>
                    </a:lnTo>
                    <a:lnTo>
                      <a:pt x="2696" y="2987"/>
                    </a:lnTo>
                    <a:moveTo>
                      <a:pt x="2663" y="2954"/>
                    </a:moveTo>
                    <a:lnTo>
                      <a:pt x="2663" y="2954"/>
                    </a:lnTo>
                    <a:lnTo>
                      <a:pt x="2663" y="3020"/>
                    </a:lnTo>
                    <a:moveTo>
                      <a:pt x="2891" y="3530"/>
                    </a:moveTo>
                    <a:lnTo>
                      <a:pt x="2891" y="3530"/>
                    </a:lnTo>
                    <a:lnTo>
                      <a:pt x="2958" y="3530"/>
                    </a:lnTo>
                    <a:moveTo>
                      <a:pt x="2925" y="3497"/>
                    </a:moveTo>
                    <a:lnTo>
                      <a:pt x="2925" y="3497"/>
                    </a:lnTo>
                    <a:lnTo>
                      <a:pt x="2925" y="3564"/>
                    </a:lnTo>
                    <a:moveTo>
                      <a:pt x="3155" y="3565"/>
                    </a:moveTo>
                    <a:lnTo>
                      <a:pt x="3155" y="3565"/>
                    </a:lnTo>
                    <a:lnTo>
                      <a:pt x="3221" y="3565"/>
                    </a:lnTo>
                    <a:moveTo>
                      <a:pt x="3188" y="3531"/>
                    </a:moveTo>
                    <a:lnTo>
                      <a:pt x="3188" y="3531"/>
                    </a:lnTo>
                    <a:lnTo>
                      <a:pt x="3188" y="3598"/>
                    </a:lnTo>
                    <a:moveTo>
                      <a:pt x="3418" y="2611"/>
                    </a:moveTo>
                    <a:lnTo>
                      <a:pt x="3418" y="2611"/>
                    </a:lnTo>
                    <a:lnTo>
                      <a:pt x="3485" y="2611"/>
                    </a:lnTo>
                    <a:moveTo>
                      <a:pt x="3451" y="2578"/>
                    </a:moveTo>
                    <a:lnTo>
                      <a:pt x="3451" y="2578"/>
                    </a:lnTo>
                    <a:lnTo>
                      <a:pt x="3451" y="2645"/>
                    </a:lnTo>
                    <a:moveTo>
                      <a:pt x="3680" y="2336"/>
                    </a:moveTo>
                    <a:lnTo>
                      <a:pt x="3680" y="2336"/>
                    </a:lnTo>
                    <a:lnTo>
                      <a:pt x="3747" y="2336"/>
                    </a:lnTo>
                    <a:moveTo>
                      <a:pt x="3714" y="2302"/>
                    </a:moveTo>
                    <a:lnTo>
                      <a:pt x="3714" y="2302"/>
                    </a:lnTo>
                    <a:lnTo>
                      <a:pt x="3714" y="2369"/>
                    </a:lnTo>
                    <a:moveTo>
                      <a:pt x="3944" y="3270"/>
                    </a:moveTo>
                    <a:lnTo>
                      <a:pt x="3944" y="3270"/>
                    </a:lnTo>
                    <a:lnTo>
                      <a:pt x="4010" y="3270"/>
                    </a:lnTo>
                    <a:moveTo>
                      <a:pt x="3977" y="3237"/>
                    </a:moveTo>
                    <a:lnTo>
                      <a:pt x="3977" y="3237"/>
                    </a:lnTo>
                    <a:lnTo>
                      <a:pt x="3977" y="3304"/>
                    </a:lnTo>
                    <a:moveTo>
                      <a:pt x="4206" y="34"/>
                    </a:moveTo>
                    <a:lnTo>
                      <a:pt x="4206" y="34"/>
                    </a:lnTo>
                    <a:lnTo>
                      <a:pt x="4273" y="34"/>
                    </a:lnTo>
                    <a:moveTo>
                      <a:pt x="4239" y="0"/>
                    </a:moveTo>
                    <a:lnTo>
                      <a:pt x="4239" y="0"/>
                    </a:lnTo>
                    <a:lnTo>
                      <a:pt x="4239" y="67"/>
                    </a:lnTo>
                    <a:moveTo>
                      <a:pt x="4469" y="2858"/>
                    </a:moveTo>
                    <a:lnTo>
                      <a:pt x="4469" y="2858"/>
                    </a:lnTo>
                    <a:lnTo>
                      <a:pt x="4536" y="2858"/>
                    </a:lnTo>
                    <a:moveTo>
                      <a:pt x="4503" y="2825"/>
                    </a:moveTo>
                    <a:lnTo>
                      <a:pt x="4503" y="2825"/>
                    </a:lnTo>
                    <a:lnTo>
                      <a:pt x="4503" y="2891"/>
                    </a:lnTo>
                    <a:moveTo>
                      <a:pt x="4731" y="3362"/>
                    </a:moveTo>
                    <a:lnTo>
                      <a:pt x="4731" y="3362"/>
                    </a:lnTo>
                    <a:lnTo>
                      <a:pt x="4798" y="3362"/>
                    </a:lnTo>
                    <a:moveTo>
                      <a:pt x="4765" y="3329"/>
                    </a:moveTo>
                    <a:lnTo>
                      <a:pt x="4765" y="3329"/>
                    </a:lnTo>
                    <a:lnTo>
                      <a:pt x="4765" y="3396"/>
                    </a:lnTo>
                    <a:moveTo>
                      <a:pt x="4995" y="2605"/>
                    </a:moveTo>
                    <a:lnTo>
                      <a:pt x="4995" y="2605"/>
                    </a:lnTo>
                    <a:lnTo>
                      <a:pt x="5061" y="2605"/>
                    </a:lnTo>
                    <a:moveTo>
                      <a:pt x="5028" y="2571"/>
                    </a:moveTo>
                    <a:lnTo>
                      <a:pt x="5028" y="2571"/>
                    </a:lnTo>
                    <a:lnTo>
                      <a:pt x="5028" y="2638"/>
                    </a:lnTo>
                    <a:moveTo>
                      <a:pt x="5258" y="2108"/>
                    </a:moveTo>
                    <a:lnTo>
                      <a:pt x="5258" y="2108"/>
                    </a:lnTo>
                    <a:lnTo>
                      <a:pt x="5325" y="2108"/>
                    </a:lnTo>
                    <a:moveTo>
                      <a:pt x="5291" y="2075"/>
                    </a:moveTo>
                    <a:lnTo>
                      <a:pt x="5291" y="2075"/>
                    </a:lnTo>
                    <a:lnTo>
                      <a:pt x="5291" y="2141"/>
                    </a:lnTo>
                    <a:moveTo>
                      <a:pt x="5520" y="1806"/>
                    </a:moveTo>
                    <a:lnTo>
                      <a:pt x="5520" y="1806"/>
                    </a:lnTo>
                    <a:lnTo>
                      <a:pt x="5587" y="1806"/>
                    </a:lnTo>
                    <a:moveTo>
                      <a:pt x="5554" y="1772"/>
                    </a:moveTo>
                    <a:lnTo>
                      <a:pt x="5554" y="1772"/>
                    </a:lnTo>
                    <a:lnTo>
                      <a:pt x="5554" y="1839"/>
                    </a:lnTo>
                    <a:moveTo>
                      <a:pt x="5784" y="2476"/>
                    </a:moveTo>
                    <a:lnTo>
                      <a:pt x="5784" y="2476"/>
                    </a:lnTo>
                    <a:lnTo>
                      <a:pt x="5850" y="2476"/>
                    </a:lnTo>
                    <a:moveTo>
                      <a:pt x="5817" y="2442"/>
                    </a:moveTo>
                    <a:lnTo>
                      <a:pt x="5817" y="2442"/>
                    </a:lnTo>
                    <a:lnTo>
                      <a:pt x="5817" y="2509"/>
                    </a:lnTo>
                    <a:moveTo>
                      <a:pt x="6046" y="1538"/>
                    </a:moveTo>
                    <a:lnTo>
                      <a:pt x="6046" y="1538"/>
                    </a:lnTo>
                    <a:lnTo>
                      <a:pt x="6113" y="1538"/>
                    </a:lnTo>
                    <a:moveTo>
                      <a:pt x="6079" y="1505"/>
                    </a:moveTo>
                    <a:lnTo>
                      <a:pt x="6079" y="1505"/>
                    </a:lnTo>
                    <a:lnTo>
                      <a:pt x="6079" y="1571"/>
                    </a:lnTo>
                    <a:moveTo>
                      <a:pt x="6309" y="2390"/>
                    </a:moveTo>
                    <a:lnTo>
                      <a:pt x="6309" y="2390"/>
                    </a:lnTo>
                    <a:lnTo>
                      <a:pt x="6376" y="2390"/>
                    </a:lnTo>
                  </a:path>
                </a:pathLst>
              </a:custGeom>
              <a:noFill/>
              <a:ln w="1588" cap="flat">
                <a:solidFill>
                  <a:srgbClr val="0000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Freeform 103"/>
              <p:cNvSpPr>
                <a:spLocks noEditPoints="1"/>
              </p:cNvSpPr>
              <p:nvPr/>
            </p:nvSpPr>
            <p:spPr bwMode="auto">
              <a:xfrm>
                <a:off x="3281" y="1002"/>
                <a:ext cx="1787" cy="835"/>
              </a:xfrm>
              <a:custGeom>
                <a:avLst/>
                <a:gdLst>
                  <a:gd name="T0" fmla="*/ 6561 w 7943"/>
                  <a:gd name="T1" fmla="*/ 2486 h 3667"/>
                  <a:gd name="T2" fmla="*/ 6595 w 7943"/>
                  <a:gd name="T3" fmla="*/ 2452 h 3667"/>
                  <a:gd name="T4" fmla="*/ 6891 w 7943"/>
                  <a:gd name="T5" fmla="*/ 1860 h 3667"/>
                  <a:gd name="T6" fmla="*/ 7088 w 7943"/>
                  <a:gd name="T7" fmla="*/ 3142 h 3667"/>
                  <a:gd name="T8" fmla="*/ 7121 w 7943"/>
                  <a:gd name="T9" fmla="*/ 3109 h 3667"/>
                  <a:gd name="T10" fmla="*/ 7417 w 7943"/>
                  <a:gd name="T11" fmla="*/ 3414 h 3667"/>
                  <a:gd name="T12" fmla="*/ 7614 w 7943"/>
                  <a:gd name="T13" fmla="*/ 2750 h 3667"/>
                  <a:gd name="T14" fmla="*/ 7647 w 7943"/>
                  <a:gd name="T15" fmla="*/ 2717 h 3667"/>
                  <a:gd name="T16" fmla="*/ 7943 w 7943"/>
                  <a:gd name="T17" fmla="*/ 1767 h 3667"/>
                  <a:gd name="T18" fmla="*/ 0 w 7943"/>
                  <a:gd name="T19" fmla="*/ 1929 h 3667"/>
                  <a:gd name="T20" fmla="*/ 47 w 7943"/>
                  <a:gd name="T21" fmla="*/ 1929 h 3667"/>
                  <a:gd name="T22" fmla="*/ 310 w 7943"/>
                  <a:gd name="T23" fmla="*/ 2946 h 3667"/>
                  <a:gd name="T24" fmla="*/ 526 w 7943"/>
                  <a:gd name="T25" fmla="*/ 737 h 3667"/>
                  <a:gd name="T26" fmla="*/ 573 w 7943"/>
                  <a:gd name="T27" fmla="*/ 737 h 3667"/>
                  <a:gd name="T28" fmla="*/ 836 w 7943"/>
                  <a:gd name="T29" fmla="*/ 3129 h 3667"/>
                  <a:gd name="T30" fmla="*/ 1051 w 7943"/>
                  <a:gd name="T31" fmla="*/ 1862 h 3667"/>
                  <a:gd name="T32" fmla="*/ 1098 w 7943"/>
                  <a:gd name="T33" fmla="*/ 1862 h 3667"/>
                  <a:gd name="T34" fmla="*/ 1361 w 7943"/>
                  <a:gd name="T35" fmla="*/ 2841 h 3667"/>
                  <a:gd name="T36" fmla="*/ 1578 w 7943"/>
                  <a:gd name="T37" fmla="*/ 3620 h 3667"/>
                  <a:gd name="T38" fmla="*/ 1625 w 7943"/>
                  <a:gd name="T39" fmla="*/ 3620 h 3667"/>
                  <a:gd name="T40" fmla="*/ 1887 w 7943"/>
                  <a:gd name="T41" fmla="*/ 2722 h 3667"/>
                  <a:gd name="T42" fmla="*/ 2104 w 7943"/>
                  <a:gd name="T43" fmla="*/ 3024 h 3667"/>
                  <a:gd name="T44" fmla="*/ 2150 w 7943"/>
                  <a:gd name="T45" fmla="*/ 3024 h 3667"/>
                  <a:gd name="T46" fmla="*/ 2413 w 7943"/>
                  <a:gd name="T47" fmla="*/ 3551 h 3667"/>
                  <a:gd name="T48" fmla="*/ 2629 w 7943"/>
                  <a:gd name="T49" fmla="*/ 2954 h 3667"/>
                  <a:gd name="T50" fmla="*/ 2676 w 7943"/>
                  <a:gd name="T51" fmla="*/ 2954 h 3667"/>
                  <a:gd name="T52" fmla="*/ 2938 w 7943"/>
                  <a:gd name="T53" fmla="*/ 3544 h 3667"/>
                  <a:gd name="T54" fmla="*/ 3155 w 7943"/>
                  <a:gd name="T55" fmla="*/ 3531 h 3667"/>
                  <a:gd name="T56" fmla="*/ 3201 w 7943"/>
                  <a:gd name="T57" fmla="*/ 3531 h 3667"/>
                  <a:gd name="T58" fmla="*/ 3465 w 7943"/>
                  <a:gd name="T59" fmla="*/ 2625 h 3667"/>
                  <a:gd name="T60" fmla="*/ 3680 w 7943"/>
                  <a:gd name="T61" fmla="*/ 2302 h 3667"/>
                  <a:gd name="T62" fmla="*/ 3727 w 7943"/>
                  <a:gd name="T63" fmla="*/ 2302 h 3667"/>
                  <a:gd name="T64" fmla="*/ 3990 w 7943"/>
                  <a:gd name="T65" fmla="*/ 3284 h 3667"/>
                  <a:gd name="T66" fmla="*/ 4206 w 7943"/>
                  <a:gd name="T67" fmla="*/ 0 h 3667"/>
                  <a:gd name="T68" fmla="*/ 4253 w 7943"/>
                  <a:gd name="T69" fmla="*/ 0 h 3667"/>
                  <a:gd name="T70" fmla="*/ 4516 w 7943"/>
                  <a:gd name="T71" fmla="*/ 2871 h 3667"/>
                  <a:gd name="T72" fmla="*/ 4731 w 7943"/>
                  <a:gd name="T73" fmla="*/ 3329 h 3667"/>
                  <a:gd name="T74" fmla="*/ 4778 w 7943"/>
                  <a:gd name="T75" fmla="*/ 3329 h 3667"/>
                  <a:gd name="T76" fmla="*/ 5041 w 7943"/>
                  <a:gd name="T77" fmla="*/ 2618 h 3667"/>
                  <a:gd name="T78" fmla="*/ 5258 w 7943"/>
                  <a:gd name="T79" fmla="*/ 2075 h 3667"/>
                  <a:gd name="T80" fmla="*/ 5305 w 7943"/>
                  <a:gd name="T81" fmla="*/ 2075 h 3667"/>
                  <a:gd name="T82" fmla="*/ 5567 w 7943"/>
                  <a:gd name="T83" fmla="*/ 1819 h 3667"/>
                  <a:gd name="T84" fmla="*/ 5784 w 7943"/>
                  <a:gd name="T85" fmla="*/ 2442 h 3667"/>
                  <a:gd name="T86" fmla="*/ 5830 w 7943"/>
                  <a:gd name="T87" fmla="*/ 2442 h 3667"/>
                  <a:gd name="T88" fmla="*/ 6093 w 7943"/>
                  <a:gd name="T89" fmla="*/ 1551 h 3667"/>
                  <a:gd name="T90" fmla="*/ 6309 w 7943"/>
                  <a:gd name="T91" fmla="*/ 2357 h 3667"/>
                  <a:gd name="T92" fmla="*/ 6356 w 7943"/>
                  <a:gd name="T93" fmla="*/ 2357 h 3667"/>
                  <a:gd name="T94" fmla="*/ 6618 w 7943"/>
                  <a:gd name="T95" fmla="*/ 2509 h 3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667">
                    <a:moveTo>
                      <a:pt x="6333" y="2347"/>
                    </a:moveTo>
                    <a:lnTo>
                      <a:pt x="6333" y="2347"/>
                    </a:lnTo>
                    <a:lnTo>
                      <a:pt x="6333" y="2414"/>
                    </a:lnTo>
                    <a:moveTo>
                      <a:pt x="6561" y="2486"/>
                    </a:moveTo>
                    <a:lnTo>
                      <a:pt x="6561" y="2486"/>
                    </a:lnTo>
                    <a:lnTo>
                      <a:pt x="6628" y="2486"/>
                    </a:lnTo>
                    <a:moveTo>
                      <a:pt x="6595" y="2452"/>
                    </a:moveTo>
                    <a:lnTo>
                      <a:pt x="6595" y="2452"/>
                    </a:lnTo>
                    <a:lnTo>
                      <a:pt x="6595" y="2519"/>
                    </a:lnTo>
                    <a:moveTo>
                      <a:pt x="6825" y="1860"/>
                    </a:moveTo>
                    <a:lnTo>
                      <a:pt x="6825" y="1860"/>
                    </a:lnTo>
                    <a:lnTo>
                      <a:pt x="6891" y="1860"/>
                    </a:lnTo>
                    <a:moveTo>
                      <a:pt x="6858" y="1827"/>
                    </a:moveTo>
                    <a:lnTo>
                      <a:pt x="6858" y="1827"/>
                    </a:lnTo>
                    <a:lnTo>
                      <a:pt x="6858" y="1894"/>
                    </a:lnTo>
                    <a:moveTo>
                      <a:pt x="7088" y="3142"/>
                    </a:moveTo>
                    <a:lnTo>
                      <a:pt x="7088" y="3142"/>
                    </a:lnTo>
                    <a:lnTo>
                      <a:pt x="7155" y="3142"/>
                    </a:lnTo>
                    <a:moveTo>
                      <a:pt x="7121" y="3109"/>
                    </a:moveTo>
                    <a:lnTo>
                      <a:pt x="7121" y="3109"/>
                    </a:lnTo>
                    <a:lnTo>
                      <a:pt x="7121" y="3176"/>
                    </a:lnTo>
                    <a:moveTo>
                      <a:pt x="7350" y="3414"/>
                    </a:moveTo>
                    <a:lnTo>
                      <a:pt x="7350" y="3414"/>
                    </a:lnTo>
                    <a:lnTo>
                      <a:pt x="7417" y="3414"/>
                    </a:lnTo>
                    <a:moveTo>
                      <a:pt x="7384" y="3380"/>
                    </a:moveTo>
                    <a:lnTo>
                      <a:pt x="7384" y="3380"/>
                    </a:lnTo>
                    <a:lnTo>
                      <a:pt x="7384" y="3447"/>
                    </a:lnTo>
                    <a:moveTo>
                      <a:pt x="7614" y="2750"/>
                    </a:moveTo>
                    <a:lnTo>
                      <a:pt x="7614" y="2750"/>
                    </a:lnTo>
                    <a:lnTo>
                      <a:pt x="7680" y="2750"/>
                    </a:lnTo>
                    <a:moveTo>
                      <a:pt x="7647" y="2717"/>
                    </a:moveTo>
                    <a:lnTo>
                      <a:pt x="7647" y="2717"/>
                    </a:lnTo>
                    <a:lnTo>
                      <a:pt x="7647" y="2784"/>
                    </a:lnTo>
                    <a:moveTo>
                      <a:pt x="7876" y="1767"/>
                    </a:moveTo>
                    <a:lnTo>
                      <a:pt x="7876" y="1767"/>
                    </a:lnTo>
                    <a:lnTo>
                      <a:pt x="7943" y="1767"/>
                    </a:lnTo>
                    <a:moveTo>
                      <a:pt x="7909" y="1734"/>
                    </a:moveTo>
                    <a:lnTo>
                      <a:pt x="7909" y="1734"/>
                    </a:lnTo>
                    <a:lnTo>
                      <a:pt x="7909" y="1800"/>
                    </a:lnTo>
                    <a:moveTo>
                      <a:pt x="0" y="1929"/>
                    </a:moveTo>
                    <a:lnTo>
                      <a:pt x="0" y="1929"/>
                    </a:lnTo>
                    <a:lnTo>
                      <a:pt x="47" y="1976"/>
                    </a:lnTo>
                    <a:moveTo>
                      <a:pt x="47" y="1929"/>
                    </a:moveTo>
                    <a:lnTo>
                      <a:pt x="47" y="1929"/>
                    </a:lnTo>
                    <a:lnTo>
                      <a:pt x="0" y="1976"/>
                    </a:lnTo>
                    <a:moveTo>
                      <a:pt x="264" y="2899"/>
                    </a:moveTo>
                    <a:lnTo>
                      <a:pt x="264" y="2899"/>
                    </a:lnTo>
                    <a:lnTo>
                      <a:pt x="310" y="2946"/>
                    </a:lnTo>
                    <a:moveTo>
                      <a:pt x="310" y="2899"/>
                    </a:moveTo>
                    <a:lnTo>
                      <a:pt x="310" y="2899"/>
                    </a:lnTo>
                    <a:lnTo>
                      <a:pt x="264" y="2946"/>
                    </a:lnTo>
                    <a:moveTo>
                      <a:pt x="526" y="737"/>
                    </a:moveTo>
                    <a:lnTo>
                      <a:pt x="526" y="737"/>
                    </a:lnTo>
                    <a:lnTo>
                      <a:pt x="573" y="784"/>
                    </a:lnTo>
                    <a:moveTo>
                      <a:pt x="573" y="737"/>
                    </a:moveTo>
                    <a:lnTo>
                      <a:pt x="573" y="737"/>
                    </a:lnTo>
                    <a:lnTo>
                      <a:pt x="526" y="784"/>
                    </a:lnTo>
                    <a:moveTo>
                      <a:pt x="789" y="3082"/>
                    </a:moveTo>
                    <a:lnTo>
                      <a:pt x="789" y="3082"/>
                    </a:lnTo>
                    <a:lnTo>
                      <a:pt x="836" y="3129"/>
                    </a:lnTo>
                    <a:moveTo>
                      <a:pt x="836" y="3082"/>
                    </a:moveTo>
                    <a:lnTo>
                      <a:pt x="836" y="3082"/>
                    </a:lnTo>
                    <a:lnTo>
                      <a:pt x="789" y="3129"/>
                    </a:lnTo>
                    <a:moveTo>
                      <a:pt x="1051" y="1862"/>
                    </a:moveTo>
                    <a:lnTo>
                      <a:pt x="1051" y="1862"/>
                    </a:lnTo>
                    <a:lnTo>
                      <a:pt x="1098" y="1909"/>
                    </a:lnTo>
                    <a:moveTo>
                      <a:pt x="1098" y="1862"/>
                    </a:moveTo>
                    <a:lnTo>
                      <a:pt x="1098" y="1862"/>
                    </a:lnTo>
                    <a:lnTo>
                      <a:pt x="1051" y="1909"/>
                    </a:lnTo>
                    <a:moveTo>
                      <a:pt x="1315" y="2795"/>
                    </a:moveTo>
                    <a:lnTo>
                      <a:pt x="1315" y="2795"/>
                    </a:lnTo>
                    <a:lnTo>
                      <a:pt x="1361" y="2841"/>
                    </a:lnTo>
                    <a:moveTo>
                      <a:pt x="1361" y="2795"/>
                    </a:moveTo>
                    <a:lnTo>
                      <a:pt x="1361" y="2795"/>
                    </a:lnTo>
                    <a:lnTo>
                      <a:pt x="1315" y="2841"/>
                    </a:lnTo>
                    <a:moveTo>
                      <a:pt x="1578" y="3620"/>
                    </a:moveTo>
                    <a:lnTo>
                      <a:pt x="1578" y="3620"/>
                    </a:lnTo>
                    <a:lnTo>
                      <a:pt x="1625" y="3667"/>
                    </a:lnTo>
                    <a:moveTo>
                      <a:pt x="1625" y="3620"/>
                    </a:moveTo>
                    <a:lnTo>
                      <a:pt x="1625" y="3620"/>
                    </a:lnTo>
                    <a:lnTo>
                      <a:pt x="1578" y="3667"/>
                    </a:lnTo>
                    <a:moveTo>
                      <a:pt x="1840" y="2676"/>
                    </a:moveTo>
                    <a:lnTo>
                      <a:pt x="1840" y="2676"/>
                    </a:lnTo>
                    <a:lnTo>
                      <a:pt x="1887" y="2722"/>
                    </a:lnTo>
                    <a:moveTo>
                      <a:pt x="1887" y="2676"/>
                    </a:moveTo>
                    <a:lnTo>
                      <a:pt x="1887" y="2676"/>
                    </a:lnTo>
                    <a:lnTo>
                      <a:pt x="1840" y="2722"/>
                    </a:lnTo>
                    <a:moveTo>
                      <a:pt x="2104" y="3024"/>
                    </a:moveTo>
                    <a:lnTo>
                      <a:pt x="2104" y="3024"/>
                    </a:lnTo>
                    <a:lnTo>
                      <a:pt x="2150" y="3070"/>
                    </a:lnTo>
                    <a:moveTo>
                      <a:pt x="2150" y="3024"/>
                    </a:moveTo>
                    <a:lnTo>
                      <a:pt x="2150" y="3024"/>
                    </a:lnTo>
                    <a:lnTo>
                      <a:pt x="2104" y="3070"/>
                    </a:lnTo>
                    <a:moveTo>
                      <a:pt x="2366" y="3505"/>
                    </a:moveTo>
                    <a:lnTo>
                      <a:pt x="2366" y="3505"/>
                    </a:lnTo>
                    <a:lnTo>
                      <a:pt x="2413" y="3551"/>
                    </a:lnTo>
                    <a:moveTo>
                      <a:pt x="2413" y="3505"/>
                    </a:moveTo>
                    <a:lnTo>
                      <a:pt x="2413" y="3505"/>
                    </a:lnTo>
                    <a:lnTo>
                      <a:pt x="2366" y="3551"/>
                    </a:lnTo>
                    <a:moveTo>
                      <a:pt x="2629" y="2954"/>
                    </a:moveTo>
                    <a:lnTo>
                      <a:pt x="2629" y="2954"/>
                    </a:lnTo>
                    <a:lnTo>
                      <a:pt x="2676" y="3000"/>
                    </a:lnTo>
                    <a:moveTo>
                      <a:pt x="2676" y="2954"/>
                    </a:moveTo>
                    <a:lnTo>
                      <a:pt x="2676" y="2954"/>
                    </a:lnTo>
                    <a:lnTo>
                      <a:pt x="2629" y="3000"/>
                    </a:lnTo>
                    <a:moveTo>
                      <a:pt x="2891" y="3497"/>
                    </a:moveTo>
                    <a:lnTo>
                      <a:pt x="2891" y="3497"/>
                    </a:lnTo>
                    <a:lnTo>
                      <a:pt x="2938" y="3544"/>
                    </a:lnTo>
                    <a:moveTo>
                      <a:pt x="2938" y="3497"/>
                    </a:moveTo>
                    <a:lnTo>
                      <a:pt x="2938" y="3497"/>
                    </a:lnTo>
                    <a:lnTo>
                      <a:pt x="2891" y="3544"/>
                    </a:lnTo>
                    <a:moveTo>
                      <a:pt x="3155" y="3531"/>
                    </a:moveTo>
                    <a:lnTo>
                      <a:pt x="3155" y="3531"/>
                    </a:lnTo>
                    <a:lnTo>
                      <a:pt x="3201" y="3578"/>
                    </a:lnTo>
                    <a:moveTo>
                      <a:pt x="3201" y="3531"/>
                    </a:moveTo>
                    <a:lnTo>
                      <a:pt x="3201" y="3531"/>
                    </a:lnTo>
                    <a:lnTo>
                      <a:pt x="3155" y="3578"/>
                    </a:lnTo>
                    <a:moveTo>
                      <a:pt x="3418" y="2578"/>
                    </a:moveTo>
                    <a:lnTo>
                      <a:pt x="3418" y="2578"/>
                    </a:lnTo>
                    <a:lnTo>
                      <a:pt x="3465" y="2625"/>
                    </a:lnTo>
                    <a:moveTo>
                      <a:pt x="3465" y="2578"/>
                    </a:moveTo>
                    <a:lnTo>
                      <a:pt x="3465" y="2578"/>
                    </a:lnTo>
                    <a:lnTo>
                      <a:pt x="3418" y="2625"/>
                    </a:lnTo>
                    <a:moveTo>
                      <a:pt x="3680" y="2302"/>
                    </a:moveTo>
                    <a:lnTo>
                      <a:pt x="3680" y="2302"/>
                    </a:lnTo>
                    <a:lnTo>
                      <a:pt x="3727" y="2349"/>
                    </a:lnTo>
                    <a:moveTo>
                      <a:pt x="3727" y="2302"/>
                    </a:moveTo>
                    <a:lnTo>
                      <a:pt x="3727" y="2302"/>
                    </a:lnTo>
                    <a:lnTo>
                      <a:pt x="3680" y="2349"/>
                    </a:lnTo>
                    <a:moveTo>
                      <a:pt x="3944" y="3237"/>
                    </a:moveTo>
                    <a:lnTo>
                      <a:pt x="3944" y="3237"/>
                    </a:lnTo>
                    <a:lnTo>
                      <a:pt x="3990" y="3284"/>
                    </a:lnTo>
                    <a:moveTo>
                      <a:pt x="3990" y="3237"/>
                    </a:moveTo>
                    <a:lnTo>
                      <a:pt x="3990" y="3237"/>
                    </a:lnTo>
                    <a:lnTo>
                      <a:pt x="3944" y="3284"/>
                    </a:lnTo>
                    <a:moveTo>
                      <a:pt x="4206" y="0"/>
                    </a:moveTo>
                    <a:lnTo>
                      <a:pt x="4206" y="0"/>
                    </a:lnTo>
                    <a:lnTo>
                      <a:pt x="4253" y="47"/>
                    </a:lnTo>
                    <a:moveTo>
                      <a:pt x="4253" y="0"/>
                    </a:moveTo>
                    <a:lnTo>
                      <a:pt x="4253" y="0"/>
                    </a:lnTo>
                    <a:lnTo>
                      <a:pt x="4206" y="47"/>
                    </a:lnTo>
                    <a:moveTo>
                      <a:pt x="4469" y="2825"/>
                    </a:moveTo>
                    <a:lnTo>
                      <a:pt x="4469" y="2825"/>
                    </a:lnTo>
                    <a:lnTo>
                      <a:pt x="4516" y="2871"/>
                    </a:lnTo>
                    <a:moveTo>
                      <a:pt x="4516" y="2825"/>
                    </a:moveTo>
                    <a:lnTo>
                      <a:pt x="4516" y="2825"/>
                    </a:lnTo>
                    <a:lnTo>
                      <a:pt x="4469" y="2871"/>
                    </a:lnTo>
                    <a:moveTo>
                      <a:pt x="4731" y="3329"/>
                    </a:moveTo>
                    <a:lnTo>
                      <a:pt x="4731" y="3329"/>
                    </a:lnTo>
                    <a:lnTo>
                      <a:pt x="4778" y="3376"/>
                    </a:lnTo>
                    <a:moveTo>
                      <a:pt x="4778" y="3329"/>
                    </a:moveTo>
                    <a:lnTo>
                      <a:pt x="4778" y="3329"/>
                    </a:lnTo>
                    <a:lnTo>
                      <a:pt x="4731" y="3376"/>
                    </a:lnTo>
                    <a:moveTo>
                      <a:pt x="4995" y="2571"/>
                    </a:moveTo>
                    <a:lnTo>
                      <a:pt x="4995" y="2571"/>
                    </a:lnTo>
                    <a:lnTo>
                      <a:pt x="5041" y="2618"/>
                    </a:lnTo>
                    <a:moveTo>
                      <a:pt x="5041" y="2571"/>
                    </a:moveTo>
                    <a:lnTo>
                      <a:pt x="5041" y="2571"/>
                    </a:lnTo>
                    <a:lnTo>
                      <a:pt x="4995" y="2618"/>
                    </a:lnTo>
                    <a:moveTo>
                      <a:pt x="5258" y="2075"/>
                    </a:moveTo>
                    <a:lnTo>
                      <a:pt x="5258" y="2075"/>
                    </a:lnTo>
                    <a:lnTo>
                      <a:pt x="5305" y="2121"/>
                    </a:lnTo>
                    <a:moveTo>
                      <a:pt x="5305" y="2075"/>
                    </a:moveTo>
                    <a:lnTo>
                      <a:pt x="5305" y="2075"/>
                    </a:lnTo>
                    <a:lnTo>
                      <a:pt x="5258" y="2121"/>
                    </a:lnTo>
                    <a:moveTo>
                      <a:pt x="5520" y="1772"/>
                    </a:moveTo>
                    <a:lnTo>
                      <a:pt x="5520" y="1772"/>
                    </a:lnTo>
                    <a:lnTo>
                      <a:pt x="5567" y="1819"/>
                    </a:lnTo>
                    <a:moveTo>
                      <a:pt x="5567" y="1772"/>
                    </a:moveTo>
                    <a:lnTo>
                      <a:pt x="5567" y="1772"/>
                    </a:lnTo>
                    <a:lnTo>
                      <a:pt x="5520" y="1819"/>
                    </a:lnTo>
                    <a:moveTo>
                      <a:pt x="5784" y="2442"/>
                    </a:moveTo>
                    <a:lnTo>
                      <a:pt x="5784" y="2442"/>
                    </a:lnTo>
                    <a:lnTo>
                      <a:pt x="5830" y="2489"/>
                    </a:lnTo>
                    <a:moveTo>
                      <a:pt x="5830" y="2442"/>
                    </a:moveTo>
                    <a:lnTo>
                      <a:pt x="5830" y="2442"/>
                    </a:lnTo>
                    <a:lnTo>
                      <a:pt x="5784" y="2489"/>
                    </a:lnTo>
                    <a:moveTo>
                      <a:pt x="6046" y="1505"/>
                    </a:moveTo>
                    <a:lnTo>
                      <a:pt x="6046" y="1505"/>
                    </a:lnTo>
                    <a:lnTo>
                      <a:pt x="6093" y="1551"/>
                    </a:lnTo>
                    <a:moveTo>
                      <a:pt x="6093" y="1505"/>
                    </a:moveTo>
                    <a:lnTo>
                      <a:pt x="6093" y="1505"/>
                    </a:lnTo>
                    <a:lnTo>
                      <a:pt x="6046" y="1551"/>
                    </a:lnTo>
                    <a:moveTo>
                      <a:pt x="6309" y="2357"/>
                    </a:moveTo>
                    <a:lnTo>
                      <a:pt x="6309" y="2357"/>
                    </a:lnTo>
                    <a:lnTo>
                      <a:pt x="6356" y="2404"/>
                    </a:lnTo>
                    <a:moveTo>
                      <a:pt x="6356" y="2357"/>
                    </a:moveTo>
                    <a:lnTo>
                      <a:pt x="6356" y="2357"/>
                    </a:lnTo>
                    <a:lnTo>
                      <a:pt x="6309" y="2404"/>
                    </a:lnTo>
                    <a:moveTo>
                      <a:pt x="6571" y="2462"/>
                    </a:moveTo>
                    <a:lnTo>
                      <a:pt x="6571" y="2462"/>
                    </a:lnTo>
                    <a:lnTo>
                      <a:pt x="6618" y="2509"/>
                    </a:lnTo>
                  </a:path>
                </a:pathLst>
              </a:custGeom>
              <a:noFill/>
              <a:ln w="1588" cap="flat">
                <a:solidFill>
                  <a:srgbClr val="0000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104"/>
              <p:cNvSpPr>
                <a:spLocks noEditPoints="1"/>
              </p:cNvSpPr>
              <p:nvPr/>
            </p:nvSpPr>
            <p:spPr bwMode="auto">
              <a:xfrm>
                <a:off x="4759" y="1400"/>
                <a:ext cx="306" cy="385"/>
              </a:xfrm>
              <a:custGeom>
                <a:avLst/>
                <a:gdLst>
                  <a:gd name="T0" fmla="*/ 47 w 1362"/>
                  <a:gd name="T1" fmla="*/ 718 h 1693"/>
                  <a:gd name="T2" fmla="*/ 47 w 1362"/>
                  <a:gd name="T3" fmla="*/ 718 h 1693"/>
                  <a:gd name="T4" fmla="*/ 0 w 1362"/>
                  <a:gd name="T5" fmla="*/ 765 h 1693"/>
                  <a:gd name="T6" fmla="*/ 264 w 1362"/>
                  <a:gd name="T7" fmla="*/ 93 h 1693"/>
                  <a:gd name="T8" fmla="*/ 264 w 1362"/>
                  <a:gd name="T9" fmla="*/ 93 h 1693"/>
                  <a:gd name="T10" fmla="*/ 310 w 1362"/>
                  <a:gd name="T11" fmla="*/ 140 h 1693"/>
                  <a:gd name="T12" fmla="*/ 310 w 1362"/>
                  <a:gd name="T13" fmla="*/ 93 h 1693"/>
                  <a:gd name="T14" fmla="*/ 310 w 1362"/>
                  <a:gd name="T15" fmla="*/ 93 h 1693"/>
                  <a:gd name="T16" fmla="*/ 264 w 1362"/>
                  <a:gd name="T17" fmla="*/ 140 h 1693"/>
                  <a:gd name="T18" fmla="*/ 527 w 1362"/>
                  <a:gd name="T19" fmla="*/ 1375 h 1693"/>
                  <a:gd name="T20" fmla="*/ 527 w 1362"/>
                  <a:gd name="T21" fmla="*/ 1375 h 1693"/>
                  <a:gd name="T22" fmla="*/ 574 w 1362"/>
                  <a:gd name="T23" fmla="*/ 1422 h 1693"/>
                  <a:gd name="T24" fmla="*/ 574 w 1362"/>
                  <a:gd name="T25" fmla="*/ 1375 h 1693"/>
                  <a:gd name="T26" fmla="*/ 574 w 1362"/>
                  <a:gd name="T27" fmla="*/ 1375 h 1693"/>
                  <a:gd name="T28" fmla="*/ 527 w 1362"/>
                  <a:gd name="T29" fmla="*/ 1422 h 1693"/>
                  <a:gd name="T30" fmla="*/ 789 w 1362"/>
                  <a:gd name="T31" fmla="*/ 1646 h 1693"/>
                  <a:gd name="T32" fmla="*/ 789 w 1362"/>
                  <a:gd name="T33" fmla="*/ 1646 h 1693"/>
                  <a:gd name="T34" fmla="*/ 836 w 1362"/>
                  <a:gd name="T35" fmla="*/ 1693 h 1693"/>
                  <a:gd name="T36" fmla="*/ 836 w 1362"/>
                  <a:gd name="T37" fmla="*/ 1646 h 1693"/>
                  <a:gd name="T38" fmla="*/ 836 w 1362"/>
                  <a:gd name="T39" fmla="*/ 1646 h 1693"/>
                  <a:gd name="T40" fmla="*/ 789 w 1362"/>
                  <a:gd name="T41" fmla="*/ 1693 h 1693"/>
                  <a:gd name="T42" fmla="*/ 1053 w 1362"/>
                  <a:gd name="T43" fmla="*/ 983 h 1693"/>
                  <a:gd name="T44" fmla="*/ 1053 w 1362"/>
                  <a:gd name="T45" fmla="*/ 983 h 1693"/>
                  <a:gd name="T46" fmla="*/ 1099 w 1362"/>
                  <a:gd name="T47" fmla="*/ 1030 h 1693"/>
                  <a:gd name="T48" fmla="*/ 1099 w 1362"/>
                  <a:gd name="T49" fmla="*/ 983 h 1693"/>
                  <a:gd name="T50" fmla="*/ 1099 w 1362"/>
                  <a:gd name="T51" fmla="*/ 983 h 1693"/>
                  <a:gd name="T52" fmla="*/ 1053 w 1362"/>
                  <a:gd name="T53" fmla="*/ 1030 h 1693"/>
                  <a:gd name="T54" fmla="*/ 1315 w 1362"/>
                  <a:gd name="T55" fmla="*/ 0 h 1693"/>
                  <a:gd name="T56" fmla="*/ 1315 w 1362"/>
                  <a:gd name="T57" fmla="*/ 0 h 1693"/>
                  <a:gd name="T58" fmla="*/ 1362 w 1362"/>
                  <a:gd name="T59" fmla="*/ 46 h 1693"/>
                  <a:gd name="T60" fmla="*/ 1362 w 1362"/>
                  <a:gd name="T61" fmla="*/ 0 h 1693"/>
                  <a:gd name="T62" fmla="*/ 1362 w 1362"/>
                  <a:gd name="T63" fmla="*/ 0 h 1693"/>
                  <a:gd name="T64" fmla="*/ 1315 w 1362"/>
                  <a:gd name="T65" fmla="*/ 46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693">
                    <a:moveTo>
                      <a:pt x="47" y="718"/>
                    </a:moveTo>
                    <a:lnTo>
                      <a:pt x="47" y="718"/>
                    </a:lnTo>
                    <a:lnTo>
                      <a:pt x="0" y="765"/>
                    </a:lnTo>
                    <a:moveTo>
                      <a:pt x="264" y="93"/>
                    </a:moveTo>
                    <a:lnTo>
                      <a:pt x="264" y="93"/>
                    </a:lnTo>
                    <a:lnTo>
                      <a:pt x="310" y="140"/>
                    </a:lnTo>
                    <a:moveTo>
                      <a:pt x="310" y="93"/>
                    </a:moveTo>
                    <a:lnTo>
                      <a:pt x="310" y="93"/>
                    </a:lnTo>
                    <a:lnTo>
                      <a:pt x="264" y="140"/>
                    </a:lnTo>
                    <a:moveTo>
                      <a:pt x="527" y="1375"/>
                    </a:moveTo>
                    <a:lnTo>
                      <a:pt x="527" y="1375"/>
                    </a:lnTo>
                    <a:lnTo>
                      <a:pt x="574" y="1422"/>
                    </a:lnTo>
                    <a:moveTo>
                      <a:pt x="574" y="1375"/>
                    </a:moveTo>
                    <a:lnTo>
                      <a:pt x="574" y="1375"/>
                    </a:lnTo>
                    <a:lnTo>
                      <a:pt x="527" y="1422"/>
                    </a:lnTo>
                    <a:moveTo>
                      <a:pt x="789" y="1646"/>
                    </a:moveTo>
                    <a:lnTo>
                      <a:pt x="789" y="1646"/>
                    </a:lnTo>
                    <a:lnTo>
                      <a:pt x="836" y="1693"/>
                    </a:lnTo>
                    <a:moveTo>
                      <a:pt x="836" y="1646"/>
                    </a:moveTo>
                    <a:lnTo>
                      <a:pt x="836" y="1646"/>
                    </a:lnTo>
                    <a:lnTo>
                      <a:pt x="789" y="1693"/>
                    </a:lnTo>
                    <a:moveTo>
                      <a:pt x="1053" y="983"/>
                    </a:moveTo>
                    <a:lnTo>
                      <a:pt x="1053" y="983"/>
                    </a:lnTo>
                    <a:lnTo>
                      <a:pt x="1099" y="1030"/>
                    </a:lnTo>
                    <a:moveTo>
                      <a:pt x="1099" y="983"/>
                    </a:moveTo>
                    <a:lnTo>
                      <a:pt x="1099" y="983"/>
                    </a:lnTo>
                    <a:lnTo>
                      <a:pt x="1053" y="1030"/>
                    </a:lnTo>
                    <a:moveTo>
                      <a:pt x="1315" y="0"/>
                    </a:moveTo>
                    <a:lnTo>
                      <a:pt x="1315" y="0"/>
                    </a:lnTo>
                    <a:lnTo>
                      <a:pt x="1362" y="46"/>
                    </a:lnTo>
                    <a:moveTo>
                      <a:pt x="1362" y="0"/>
                    </a:moveTo>
                    <a:lnTo>
                      <a:pt x="1362" y="0"/>
                    </a:lnTo>
                    <a:lnTo>
                      <a:pt x="1315" y="46"/>
                    </a:lnTo>
                  </a:path>
                </a:pathLst>
              </a:custGeom>
              <a:noFill/>
              <a:ln w="1588" cap="flat">
                <a:solidFill>
                  <a:srgbClr val="0000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Freeform 105"/>
              <p:cNvSpPr>
                <a:spLocks noEditPoints="1"/>
              </p:cNvSpPr>
              <p:nvPr/>
            </p:nvSpPr>
            <p:spPr bwMode="auto">
              <a:xfrm>
                <a:off x="3278" y="921"/>
                <a:ext cx="1782" cy="919"/>
              </a:xfrm>
              <a:custGeom>
                <a:avLst/>
                <a:gdLst>
                  <a:gd name="T0" fmla="*/ 297 w 7919"/>
                  <a:gd name="T1" fmla="*/ 3284 h 4036"/>
                  <a:gd name="T2" fmla="*/ 1085 w 7919"/>
                  <a:gd name="T3" fmla="*/ 2087 h 4036"/>
                  <a:gd name="T4" fmla="*/ 1874 w 7919"/>
                  <a:gd name="T5" fmla="*/ 3187 h 4036"/>
                  <a:gd name="T6" fmla="*/ 2663 w 7919"/>
                  <a:gd name="T7" fmla="*/ 3211 h 4036"/>
                  <a:gd name="T8" fmla="*/ 3451 w 7919"/>
                  <a:gd name="T9" fmla="*/ 2969 h 4036"/>
                  <a:gd name="T10" fmla="*/ 4239 w 7919"/>
                  <a:gd name="T11" fmla="*/ 34 h 4036"/>
                  <a:gd name="T12" fmla="*/ 5028 w 7919"/>
                  <a:gd name="T13" fmla="*/ 2764 h 4036"/>
                  <a:gd name="T14" fmla="*/ 5817 w 7919"/>
                  <a:gd name="T15" fmla="*/ 2798 h 4036"/>
                  <a:gd name="T16" fmla="*/ 6605 w 7919"/>
                  <a:gd name="T17" fmla="*/ 2738 h 4036"/>
                  <a:gd name="T18" fmla="*/ 7394 w 7919"/>
                  <a:gd name="T19" fmla="*/ 3751 h 4036"/>
                  <a:gd name="T20" fmla="*/ 0 w 7919"/>
                  <a:gd name="T21" fmla="*/ 1751 h 4036"/>
                  <a:gd name="T22" fmla="*/ 34 w 7919"/>
                  <a:gd name="T23" fmla="*/ 1718 h 4036"/>
                  <a:gd name="T24" fmla="*/ 264 w 7919"/>
                  <a:gd name="T25" fmla="*/ 3284 h 4036"/>
                  <a:gd name="T26" fmla="*/ 297 w 7919"/>
                  <a:gd name="T27" fmla="*/ 3250 h 4036"/>
                  <a:gd name="T28" fmla="*/ 526 w 7919"/>
                  <a:gd name="T29" fmla="*/ 1113 h 4036"/>
                  <a:gd name="T30" fmla="*/ 559 w 7919"/>
                  <a:gd name="T31" fmla="*/ 1079 h 4036"/>
                  <a:gd name="T32" fmla="*/ 789 w 7919"/>
                  <a:gd name="T33" fmla="*/ 3541 h 4036"/>
                  <a:gd name="T34" fmla="*/ 823 w 7919"/>
                  <a:gd name="T35" fmla="*/ 3508 h 4036"/>
                  <a:gd name="T36" fmla="*/ 1051 w 7919"/>
                  <a:gd name="T37" fmla="*/ 2087 h 4036"/>
                  <a:gd name="T38" fmla="*/ 1085 w 7919"/>
                  <a:gd name="T39" fmla="*/ 2054 h 4036"/>
                  <a:gd name="T40" fmla="*/ 1315 w 7919"/>
                  <a:gd name="T41" fmla="*/ 2921 h 4036"/>
                  <a:gd name="T42" fmla="*/ 1348 w 7919"/>
                  <a:gd name="T43" fmla="*/ 2888 h 4036"/>
                  <a:gd name="T44" fmla="*/ 1578 w 7919"/>
                  <a:gd name="T45" fmla="*/ 4003 h 4036"/>
                  <a:gd name="T46" fmla="*/ 1611 w 7919"/>
                  <a:gd name="T47" fmla="*/ 3969 h 4036"/>
                  <a:gd name="T48" fmla="*/ 1840 w 7919"/>
                  <a:gd name="T49" fmla="*/ 3187 h 4036"/>
                  <a:gd name="T50" fmla="*/ 1874 w 7919"/>
                  <a:gd name="T51" fmla="*/ 3154 h 4036"/>
                  <a:gd name="T52" fmla="*/ 2104 w 7919"/>
                  <a:gd name="T53" fmla="*/ 3399 h 4036"/>
                  <a:gd name="T54" fmla="*/ 2137 w 7919"/>
                  <a:gd name="T55" fmla="*/ 3366 h 4036"/>
                  <a:gd name="T56" fmla="*/ 2366 w 7919"/>
                  <a:gd name="T57" fmla="*/ 3743 h 4036"/>
                  <a:gd name="T58" fmla="*/ 2399 w 7919"/>
                  <a:gd name="T59" fmla="*/ 3709 h 4036"/>
                  <a:gd name="T60" fmla="*/ 2629 w 7919"/>
                  <a:gd name="T61" fmla="*/ 3211 h 4036"/>
                  <a:gd name="T62" fmla="*/ 2663 w 7919"/>
                  <a:gd name="T63" fmla="*/ 3178 h 4036"/>
                  <a:gd name="T64" fmla="*/ 2891 w 7919"/>
                  <a:gd name="T65" fmla="*/ 3797 h 4036"/>
                  <a:gd name="T66" fmla="*/ 2925 w 7919"/>
                  <a:gd name="T67" fmla="*/ 3764 h 4036"/>
                  <a:gd name="T68" fmla="*/ 3155 w 7919"/>
                  <a:gd name="T69" fmla="*/ 3761 h 4036"/>
                  <a:gd name="T70" fmla="*/ 3188 w 7919"/>
                  <a:gd name="T71" fmla="*/ 3728 h 4036"/>
                  <a:gd name="T72" fmla="*/ 3418 w 7919"/>
                  <a:gd name="T73" fmla="*/ 2969 h 4036"/>
                  <a:gd name="T74" fmla="*/ 3451 w 7919"/>
                  <a:gd name="T75" fmla="*/ 2936 h 4036"/>
                  <a:gd name="T76" fmla="*/ 3680 w 7919"/>
                  <a:gd name="T77" fmla="*/ 2609 h 4036"/>
                  <a:gd name="T78" fmla="*/ 3714 w 7919"/>
                  <a:gd name="T79" fmla="*/ 2576 h 4036"/>
                  <a:gd name="T80" fmla="*/ 3944 w 7919"/>
                  <a:gd name="T81" fmla="*/ 3458 h 4036"/>
                  <a:gd name="T82" fmla="*/ 3977 w 7919"/>
                  <a:gd name="T83" fmla="*/ 3425 h 4036"/>
                  <a:gd name="T84" fmla="*/ 4206 w 7919"/>
                  <a:gd name="T85" fmla="*/ 34 h 4036"/>
                  <a:gd name="T86" fmla="*/ 4239 w 7919"/>
                  <a:gd name="T87" fmla="*/ 0 h 4036"/>
                  <a:gd name="T88" fmla="*/ 4469 w 7919"/>
                  <a:gd name="T89" fmla="*/ 3247 h 4036"/>
                  <a:gd name="T90" fmla="*/ 4503 w 7919"/>
                  <a:gd name="T91" fmla="*/ 3214 h 4036"/>
                  <a:gd name="T92" fmla="*/ 4731 w 7919"/>
                  <a:gd name="T93" fmla="*/ 3736 h 4036"/>
                  <a:gd name="T94" fmla="*/ 4765 w 7919"/>
                  <a:gd name="T95" fmla="*/ 3703 h 4036"/>
                  <a:gd name="T96" fmla="*/ 4995 w 7919"/>
                  <a:gd name="T97" fmla="*/ 2764 h 4036"/>
                  <a:gd name="T98" fmla="*/ 5028 w 7919"/>
                  <a:gd name="T99" fmla="*/ 2730 h 4036"/>
                  <a:gd name="T100" fmla="*/ 5258 w 7919"/>
                  <a:gd name="T101" fmla="*/ 2363 h 4036"/>
                  <a:gd name="T102" fmla="*/ 5291 w 7919"/>
                  <a:gd name="T103" fmla="*/ 2329 h 4036"/>
                  <a:gd name="T104" fmla="*/ 5520 w 7919"/>
                  <a:gd name="T105" fmla="*/ 2190 h 4036"/>
                  <a:gd name="T106" fmla="*/ 5554 w 7919"/>
                  <a:gd name="T107" fmla="*/ 2157 h 4036"/>
                  <a:gd name="T108" fmla="*/ 5784 w 7919"/>
                  <a:gd name="T109" fmla="*/ 2798 h 4036"/>
                  <a:gd name="T110" fmla="*/ 5817 w 7919"/>
                  <a:gd name="T111" fmla="*/ 2765 h 4036"/>
                  <a:gd name="T112" fmla="*/ 6046 w 7919"/>
                  <a:gd name="T113" fmla="*/ 1808 h 4036"/>
                  <a:gd name="T114" fmla="*/ 6079 w 7919"/>
                  <a:gd name="T115" fmla="*/ 1775 h 4036"/>
                  <a:gd name="T116" fmla="*/ 6309 w 7919"/>
                  <a:gd name="T117" fmla="*/ 2658 h 4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4036">
                    <a:moveTo>
                      <a:pt x="34" y="1751"/>
                    </a:moveTo>
                    <a:lnTo>
                      <a:pt x="34" y="1751"/>
                    </a:lnTo>
                    <a:lnTo>
                      <a:pt x="297" y="3284"/>
                    </a:lnTo>
                    <a:lnTo>
                      <a:pt x="559" y="1113"/>
                    </a:lnTo>
                    <a:lnTo>
                      <a:pt x="823" y="3541"/>
                    </a:lnTo>
                    <a:lnTo>
                      <a:pt x="1085" y="2087"/>
                    </a:lnTo>
                    <a:lnTo>
                      <a:pt x="1348" y="2921"/>
                    </a:lnTo>
                    <a:lnTo>
                      <a:pt x="1611" y="4003"/>
                    </a:lnTo>
                    <a:lnTo>
                      <a:pt x="1874" y="3187"/>
                    </a:lnTo>
                    <a:lnTo>
                      <a:pt x="2137" y="3399"/>
                    </a:lnTo>
                    <a:lnTo>
                      <a:pt x="2399" y="3743"/>
                    </a:lnTo>
                    <a:lnTo>
                      <a:pt x="2663" y="3211"/>
                    </a:lnTo>
                    <a:lnTo>
                      <a:pt x="2925" y="3797"/>
                    </a:lnTo>
                    <a:lnTo>
                      <a:pt x="3188" y="3761"/>
                    </a:lnTo>
                    <a:lnTo>
                      <a:pt x="3451" y="2969"/>
                    </a:lnTo>
                    <a:lnTo>
                      <a:pt x="3714" y="2609"/>
                    </a:lnTo>
                    <a:lnTo>
                      <a:pt x="3977" y="3458"/>
                    </a:lnTo>
                    <a:lnTo>
                      <a:pt x="4239" y="34"/>
                    </a:lnTo>
                    <a:lnTo>
                      <a:pt x="4503" y="3247"/>
                    </a:lnTo>
                    <a:lnTo>
                      <a:pt x="4765" y="3736"/>
                    </a:lnTo>
                    <a:lnTo>
                      <a:pt x="5028" y="2764"/>
                    </a:lnTo>
                    <a:lnTo>
                      <a:pt x="5291" y="2363"/>
                    </a:lnTo>
                    <a:lnTo>
                      <a:pt x="5554" y="2190"/>
                    </a:lnTo>
                    <a:lnTo>
                      <a:pt x="5817" y="2798"/>
                    </a:lnTo>
                    <a:lnTo>
                      <a:pt x="6079" y="1808"/>
                    </a:lnTo>
                    <a:lnTo>
                      <a:pt x="6343" y="2658"/>
                    </a:lnTo>
                    <a:lnTo>
                      <a:pt x="6605" y="2738"/>
                    </a:lnTo>
                    <a:lnTo>
                      <a:pt x="6868" y="2315"/>
                    </a:lnTo>
                    <a:lnTo>
                      <a:pt x="7131" y="3483"/>
                    </a:lnTo>
                    <a:lnTo>
                      <a:pt x="7394" y="3751"/>
                    </a:lnTo>
                    <a:lnTo>
                      <a:pt x="7657" y="3091"/>
                    </a:lnTo>
                    <a:lnTo>
                      <a:pt x="7919" y="2199"/>
                    </a:lnTo>
                    <a:moveTo>
                      <a:pt x="0" y="1751"/>
                    </a:moveTo>
                    <a:lnTo>
                      <a:pt x="0" y="1751"/>
                    </a:lnTo>
                    <a:lnTo>
                      <a:pt x="67" y="1751"/>
                    </a:lnTo>
                    <a:moveTo>
                      <a:pt x="34" y="1718"/>
                    </a:moveTo>
                    <a:lnTo>
                      <a:pt x="34" y="1718"/>
                    </a:lnTo>
                    <a:lnTo>
                      <a:pt x="34" y="1785"/>
                    </a:lnTo>
                    <a:moveTo>
                      <a:pt x="264" y="3284"/>
                    </a:moveTo>
                    <a:lnTo>
                      <a:pt x="264" y="3284"/>
                    </a:lnTo>
                    <a:lnTo>
                      <a:pt x="330" y="3284"/>
                    </a:lnTo>
                    <a:moveTo>
                      <a:pt x="297" y="3250"/>
                    </a:moveTo>
                    <a:lnTo>
                      <a:pt x="297" y="3250"/>
                    </a:lnTo>
                    <a:lnTo>
                      <a:pt x="297" y="3317"/>
                    </a:lnTo>
                    <a:moveTo>
                      <a:pt x="526" y="1113"/>
                    </a:moveTo>
                    <a:lnTo>
                      <a:pt x="526" y="1113"/>
                    </a:lnTo>
                    <a:lnTo>
                      <a:pt x="593" y="1113"/>
                    </a:lnTo>
                    <a:moveTo>
                      <a:pt x="559" y="1079"/>
                    </a:moveTo>
                    <a:lnTo>
                      <a:pt x="559" y="1079"/>
                    </a:lnTo>
                    <a:lnTo>
                      <a:pt x="559" y="1146"/>
                    </a:lnTo>
                    <a:moveTo>
                      <a:pt x="789" y="3541"/>
                    </a:moveTo>
                    <a:lnTo>
                      <a:pt x="789" y="3541"/>
                    </a:lnTo>
                    <a:lnTo>
                      <a:pt x="856" y="3541"/>
                    </a:lnTo>
                    <a:moveTo>
                      <a:pt x="823" y="3508"/>
                    </a:moveTo>
                    <a:lnTo>
                      <a:pt x="823" y="3508"/>
                    </a:lnTo>
                    <a:lnTo>
                      <a:pt x="823" y="3575"/>
                    </a:lnTo>
                    <a:moveTo>
                      <a:pt x="1051" y="2087"/>
                    </a:moveTo>
                    <a:lnTo>
                      <a:pt x="1051" y="2087"/>
                    </a:lnTo>
                    <a:lnTo>
                      <a:pt x="1118" y="2087"/>
                    </a:lnTo>
                    <a:moveTo>
                      <a:pt x="1085" y="2054"/>
                    </a:moveTo>
                    <a:lnTo>
                      <a:pt x="1085" y="2054"/>
                    </a:lnTo>
                    <a:lnTo>
                      <a:pt x="1085" y="2120"/>
                    </a:lnTo>
                    <a:moveTo>
                      <a:pt x="1315" y="2921"/>
                    </a:moveTo>
                    <a:lnTo>
                      <a:pt x="1315" y="2921"/>
                    </a:lnTo>
                    <a:lnTo>
                      <a:pt x="1381" y="2921"/>
                    </a:lnTo>
                    <a:moveTo>
                      <a:pt x="1348" y="2888"/>
                    </a:moveTo>
                    <a:lnTo>
                      <a:pt x="1348" y="2888"/>
                    </a:lnTo>
                    <a:lnTo>
                      <a:pt x="1348" y="2955"/>
                    </a:lnTo>
                    <a:moveTo>
                      <a:pt x="1578" y="4003"/>
                    </a:moveTo>
                    <a:lnTo>
                      <a:pt x="1578" y="4003"/>
                    </a:lnTo>
                    <a:lnTo>
                      <a:pt x="1645" y="4003"/>
                    </a:lnTo>
                    <a:moveTo>
                      <a:pt x="1611" y="3969"/>
                    </a:moveTo>
                    <a:lnTo>
                      <a:pt x="1611" y="3969"/>
                    </a:lnTo>
                    <a:lnTo>
                      <a:pt x="1611" y="4036"/>
                    </a:lnTo>
                    <a:moveTo>
                      <a:pt x="1840" y="3187"/>
                    </a:moveTo>
                    <a:lnTo>
                      <a:pt x="1840" y="3187"/>
                    </a:lnTo>
                    <a:lnTo>
                      <a:pt x="1907" y="3187"/>
                    </a:lnTo>
                    <a:moveTo>
                      <a:pt x="1874" y="3154"/>
                    </a:moveTo>
                    <a:lnTo>
                      <a:pt x="1874" y="3154"/>
                    </a:lnTo>
                    <a:lnTo>
                      <a:pt x="1874" y="3220"/>
                    </a:lnTo>
                    <a:moveTo>
                      <a:pt x="2104" y="3399"/>
                    </a:moveTo>
                    <a:lnTo>
                      <a:pt x="2104" y="3399"/>
                    </a:lnTo>
                    <a:lnTo>
                      <a:pt x="2170" y="3399"/>
                    </a:lnTo>
                    <a:moveTo>
                      <a:pt x="2137" y="3366"/>
                    </a:moveTo>
                    <a:lnTo>
                      <a:pt x="2137" y="3366"/>
                    </a:lnTo>
                    <a:lnTo>
                      <a:pt x="2137" y="3433"/>
                    </a:lnTo>
                    <a:moveTo>
                      <a:pt x="2366" y="3743"/>
                    </a:moveTo>
                    <a:lnTo>
                      <a:pt x="2366" y="3743"/>
                    </a:lnTo>
                    <a:lnTo>
                      <a:pt x="2433" y="3743"/>
                    </a:lnTo>
                    <a:moveTo>
                      <a:pt x="2399" y="3709"/>
                    </a:moveTo>
                    <a:lnTo>
                      <a:pt x="2399" y="3709"/>
                    </a:lnTo>
                    <a:lnTo>
                      <a:pt x="2399" y="3776"/>
                    </a:lnTo>
                    <a:moveTo>
                      <a:pt x="2629" y="3211"/>
                    </a:moveTo>
                    <a:lnTo>
                      <a:pt x="2629" y="3211"/>
                    </a:lnTo>
                    <a:lnTo>
                      <a:pt x="2696" y="3211"/>
                    </a:lnTo>
                    <a:moveTo>
                      <a:pt x="2663" y="3178"/>
                    </a:moveTo>
                    <a:lnTo>
                      <a:pt x="2663" y="3178"/>
                    </a:lnTo>
                    <a:lnTo>
                      <a:pt x="2663" y="3245"/>
                    </a:lnTo>
                    <a:moveTo>
                      <a:pt x="2891" y="3797"/>
                    </a:moveTo>
                    <a:lnTo>
                      <a:pt x="2891" y="3797"/>
                    </a:lnTo>
                    <a:lnTo>
                      <a:pt x="2958" y="3797"/>
                    </a:lnTo>
                    <a:moveTo>
                      <a:pt x="2925" y="3764"/>
                    </a:moveTo>
                    <a:lnTo>
                      <a:pt x="2925" y="3764"/>
                    </a:lnTo>
                    <a:lnTo>
                      <a:pt x="2925" y="3830"/>
                    </a:lnTo>
                    <a:moveTo>
                      <a:pt x="3155" y="3761"/>
                    </a:moveTo>
                    <a:lnTo>
                      <a:pt x="3155" y="3761"/>
                    </a:lnTo>
                    <a:lnTo>
                      <a:pt x="3221" y="3761"/>
                    </a:lnTo>
                    <a:moveTo>
                      <a:pt x="3188" y="3728"/>
                    </a:moveTo>
                    <a:lnTo>
                      <a:pt x="3188" y="3728"/>
                    </a:lnTo>
                    <a:lnTo>
                      <a:pt x="3188" y="3795"/>
                    </a:lnTo>
                    <a:moveTo>
                      <a:pt x="3418" y="2969"/>
                    </a:moveTo>
                    <a:lnTo>
                      <a:pt x="3418" y="2969"/>
                    </a:lnTo>
                    <a:lnTo>
                      <a:pt x="3485" y="2969"/>
                    </a:lnTo>
                    <a:moveTo>
                      <a:pt x="3451" y="2936"/>
                    </a:moveTo>
                    <a:lnTo>
                      <a:pt x="3451" y="2936"/>
                    </a:lnTo>
                    <a:lnTo>
                      <a:pt x="3451" y="3003"/>
                    </a:lnTo>
                    <a:moveTo>
                      <a:pt x="3680" y="2609"/>
                    </a:moveTo>
                    <a:lnTo>
                      <a:pt x="3680" y="2609"/>
                    </a:lnTo>
                    <a:lnTo>
                      <a:pt x="3747" y="2609"/>
                    </a:lnTo>
                    <a:moveTo>
                      <a:pt x="3714" y="2576"/>
                    </a:moveTo>
                    <a:lnTo>
                      <a:pt x="3714" y="2576"/>
                    </a:lnTo>
                    <a:lnTo>
                      <a:pt x="3714" y="2643"/>
                    </a:lnTo>
                    <a:moveTo>
                      <a:pt x="3944" y="3458"/>
                    </a:moveTo>
                    <a:lnTo>
                      <a:pt x="3944" y="3458"/>
                    </a:lnTo>
                    <a:lnTo>
                      <a:pt x="4010" y="3458"/>
                    </a:lnTo>
                    <a:moveTo>
                      <a:pt x="3977" y="3425"/>
                    </a:moveTo>
                    <a:lnTo>
                      <a:pt x="3977" y="3425"/>
                    </a:lnTo>
                    <a:lnTo>
                      <a:pt x="3977" y="3491"/>
                    </a:lnTo>
                    <a:moveTo>
                      <a:pt x="4206" y="34"/>
                    </a:moveTo>
                    <a:lnTo>
                      <a:pt x="4206" y="34"/>
                    </a:lnTo>
                    <a:lnTo>
                      <a:pt x="4273" y="34"/>
                    </a:lnTo>
                    <a:moveTo>
                      <a:pt x="4239" y="0"/>
                    </a:moveTo>
                    <a:lnTo>
                      <a:pt x="4239" y="0"/>
                    </a:lnTo>
                    <a:lnTo>
                      <a:pt x="4239" y="67"/>
                    </a:lnTo>
                    <a:moveTo>
                      <a:pt x="4469" y="3247"/>
                    </a:moveTo>
                    <a:lnTo>
                      <a:pt x="4469" y="3247"/>
                    </a:lnTo>
                    <a:lnTo>
                      <a:pt x="4536" y="3247"/>
                    </a:lnTo>
                    <a:moveTo>
                      <a:pt x="4503" y="3214"/>
                    </a:moveTo>
                    <a:lnTo>
                      <a:pt x="4503" y="3214"/>
                    </a:lnTo>
                    <a:lnTo>
                      <a:pt x="4503" y="3280"/>
                    </a:lnTo>
                    <a:moveTo>
                      <a:pt x="4731" y="3736"/>
                    </a:moveTo>
                    <a:lnTo>
                      <a:pt x="4731" y="3736"/>
                    </a:lnTo>
                    <a:lnTo>
                      <a:pt x="4798" y="3736"/>
                    </a:lnTo>
                    <a:moveTo>
                      <a:pt x="4765" y="3703"/>
                    </a:moveTo>
                    <a:lnTo>
                      <a:pt x="4765" y="3703"/>
                    </a:lnTo>
                    <a:lnTo>
                      <a:pt x="4765" y="3769"/>
                    </a:lnTo>
                    <a:moveTo>
                      <a:pt x="4995" y="2764"/>
                    </a:moveTo>
                    <a:lnTo>
                      <a:pt x="4995" y="2764"/>
                    </a:lnTo>
                    <a:lnTo>
                      <a:pt x="5061" y="2764"/>
                    </a:lnTo>
                    <a:moveTo>
                      <a:pt x="5028" y="2730"/>
                    </a:moveTo>
                    <a:lnTo>
                      <a:pt x="5028" y="2730"/>
                    </a:lnTo>
                    <a:lnTo>
                      <a:pt x="5028" y="2797"/>
                    </a:lnTo>
                    <a:moveTo>
                      <a:pt x="5258" y="2363"/>
                    </a:moveTo>
                    <a:lnTo>
                      <a:pt x="5258" y="2363"/>
                    </a:lnTo>
                    <a:lnTo>
                      <a:pt x="5325" y="2363"/>
                    </a:lnTo>
                    <a:moveTo>
                      <a:pt x="5291" y="2329"/>
                    </a:moveTo>
                    <a:lnTo>
                      <a:pt x="5291" y="2329"/>
                    </a:lnTo>
                    <a:lnTo>
                      <a:pt x="5291" y="2396"/>
                    </a:lnTo>
                    <a:moveTo>
                      <a:pt x="5520" y="2190"/>
                    </a:moveTo>
                    <a:lnTo>
                      <a:pt x="5520" y="2190"/>
                    </a:lnTo>
                    <a:lnTo>
                      <a:pt x="5587" y="2190"/>
                    </a:lnTo>
                    <a:moveTo>
                      <a:pt x="5554" y="2157"/>
                    </a:moveTo>
                    <a:lnTo>
                      <a:pt x="5554" y="2157"/>
                    </a:lnTo>
                    <a:lnTo>
                      <a:pt x="5554" y="2224"/>
                    </a:lnTo>
                    <a:moveTo>
                      <a:pt x="5784" y="2798"/>
                    </a:moveTo>
                    <a:lnTo>
                      <a:pt x="5784" y="2798"/>
                    </a:lnTo>
                    <a:lnTo>
                      <a:pt x="5850" y="2798"/>
                    </a:lnTo>
                    <a:moveTo>
                      <a:pt x="5817" y="2765"/>
                    </a:moveTo>
                    <a:lnTo>
                      <a:pt x="5817" y="2765"/>
                    </a:lnTo>
                    <a:lnTo>
                      <a:pt x="5817" y="2831"/>
                    </a:lnTo>
                    <a:moveTo>
                      <a:pt x="6046" y="1808"/>
                    </a:moveTo>
                    <a:lnTo>
                      <a:pt x="6046" y="1808"/>
                    </a:lnTo>
                    <a:lnTo>
                      <a:pt x="6113" y="1808"/>
                    </a:lnTo>
                    <a:moveTo>
                      <a:pt x="6079" y="1775"/>
                    </a:moveTo>
                    <a:lnTo>
                      <a:pt x="6079" y="1775"/>
                    </a:lnTo>
                    <a:lnTo>
                      <a:pt x="6079" y="1841"/>
                    </a:lnTo>
                    <a:moveTo>
                      <a:pt x="6309" y="2658"/>
                    </a:moveTo>
                    <a:lnTo>
                      <a:pt x="6309" y="2658"/>
                    </a:lnTo>
                    <a:lnTo>
                      <a:pt x="6376" y="2658"/>
                    </a:lnTo>
                  </a:path>
                </a:pathLst>
              </a:custGeom>
              <a:noFill/>
              <a:ln w="1588" cap="flat">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Freeform 106"/>
              <p:cNvSpPr>
                <a:spLocks noEditPoints="1"/>
              </p:cNvSpPr>
              <p:nvPr/>
            </p:nvSpPr>
            <p:spPr bwMode="auto">
              <a:xfrm>
                <a:off x="3281" y="923"/>
                <a:ext cx="1787" cy="914"/>
              </a:xfrm>
              <a:custGeom>
                <a:avLst/>
                <a:gdLst>
                  <a:gd name="T0" fmla="*/ 6561 w 7943"/>
                  <a:gd name="T1" fmla="*/ 2728 h 4016"/>
                  <a:gd name="T2" fmla="*/ 6595 w 7943"/>
                  <a:gd name="T3" fmla="*/ 2695 h 4016"/>
                  <a:gd name="T4" fmla="*/ 6891 w 7943"/>
                  <a:gd name="T5" fmla="*/ 2305 h 4016"/>
                  <a:gd name="T6" fmla="*/ 7088 w 7943"/>
                  <a:gd name="T7" fmla="*/ 3473 h 4016"/>
                  <a:gd name="T8" fmla="*/ 7121 w 7943"/>
                  <a:gd name="T9" fmla="*/ 3439 h 4016"/>
                  <a:gd name="T10" fmla="*/ 7417 w 7943"/>
                  <a:gd name="T11" fmla="*/ 3741 h 4016"/>
                  <a:gd name="T12" fmla="*/ 7614 w 7943"/>
                  <a:gd name="T13" fmla="*/ 3081 h 4016"/>
                  <a:gd name="T14" fmla="*/ 7647 w 7943"/>
                  <a:gd name="T15" fmla="*/ 3048 h 4016"/>
                  <a:gd name="T16" fmla="*/ 7943 w 7943"/>
                  <a:gd name="T17" fmla="*/ 2189 h 4016"/>
                  <a:gd name="T18" fmla="*/ 0 w 7943"/>
                  <a:gd name="T19" fmla="*/ 1718 h 4016"/>
                  <a:gd name="T20" fmla="*/ 47 w 7943"/>
                  <a:gd name="T21" fmla="*/ 1718 h 4016"/>
                  <a:gd name="T22" fmla="*/ 310 w 7943"/>
                  <a:gd name="T23" fmla="*/ 3297 h 4016"/>
                  <a:gd name="T24" fmla="*/ 526 w 7943"/>
                  <a:gd name="T25" fmla="*/ 1079 h 4016"/>
                  <a:gd name="T26" fmla="*/ 573 w 7943"/>
                  <a:gd name="T27" fmla="*/ 1079 h 4016"/>
                  <a:gd name="T28" fmla="*/ 836 w 7943"/>
                  <a:gd name="T29" fmla="*/ 3555 h 4016"/>
                  <a:gd name="T30" fmla="*/ 1051 w 7943"/>
                  <a:gd name="T31" fmla="*/ 2054 h 4016"/>
                  <a:gd name="T32" fmla="*/ 1098 w 7943"/>
                  <a:gd name="T33" fmla="*/ 2054 h 4016"/>
                  <a:gd name="T34" fmla="*/ 1361 w 7943"/>
                  <a:gd name="T35" fmla="*/ 2935 h 4016"/>
                  <a:gd name="T36" fmla="*/ 1578 w 7943"/>
                  <a:gd name="T37" fmla="*/ 3969 h 4016"/>
                  <a:gd name="T38" fmla="*/ 1625 w 7943"/>
                  <a:gd name="T39" fmla="*/ 3969 h 4016"/>
                  <a:gd name="T40" fmla="*/ 1887 w 7943"/>
                  <a:gd name="T41" fmla="*/ 3200 h 4016"/>
                  <a:gd name="T42" fmla="*/ 2104 w 7943"/>
                  <a:gd name="T43" fmla="*/ 3366 h 4016"/>
                  <a:gd name="T44" fmla="*/ 2150 w 7943"/>
                  <a:gd name="T45" fmla="*/ 3366 h 4016"/>
                  <a:gd name="T46" fmla="*/ 2413 w 7943"/>
                  <a:gd name="T47" fmla="*/ 3756 h 4016"/>
                  <a:gd name="T48" fmla="*/ 2629 w 7943"/>
                  <a:gd name="T49" fmla="*/ 3178 h 4016"/>
                  <a:gd name="T50" fmla="*/ 2676 w 7943"/>
                  <a:gd name="T51" fmla="*/ 3178 h 4016"/>
                  <a:gd name="T52" fmla="*/ 2938 w 7943"/>
                  <a:gd name="T53" fmla="*/ 3810 h 4016"/>
                  <a:gd name="T54" fmla="*/ 3155 w 7943"/>
                  <a:gd name="T55" fmla="*/ 3728 h 4016"/>
                  <a:gd name="T56" fmla="*/ 3201 w 7943"/>
                  <a:gd name="T57" fmla="*/ 3728 h 4016"/>
                  <a:gd name="T58" fmla="*/ 3465 w 7943"/>
                  <a:gd name="T59" fmla="*/ 2983 h 4016"/>
                  <a:gd name="T60" fmla="*/ 3680 w 7943"/>
                  <a:gd name="T61" fmla="*/ 2576 h 4016"/>
                  <a:gd name="T62" fmla="*/ 3727 w 7943"/>
                  <a:gd name="T63" fmla="*/ 2576 h 4016"/>
                  <a:gd name="T64" fmla="*/ 3990 w 7943"/>
                  <a:gd name="T65" fmla="*/ 3471 h 4016"/>
                  <a:gd name="T66" fmla="*/ 4206 w 7943"/>
                  <a:gd name="T67" fmla="*/ 0 h 4016"/>
                  <a:gd name="T68" fmla="*/ 4253 w 7943"/>
                  <a:gd name="T69" fmla="*/ 0 h 4016"/>
                  <a:gd name="T70" fmla="*/ 4516 w 7943"/>
                  <a:gd name="T71" fmla="*/ 3260 h 4016"/>
                  <a:gd name="T72" fmla="*/ 4731 w 7943"/>
                  <a:gd name="T73" fmla="*/ 3703 h 4016"/>
                  <a:gd name="T74" fmla="*/ 4778 w 7943"/>
                  <a:gd name="T75" fmla="*/ 3703 h 4016"/>
                  <a:gd name="T76" fmla="*/ 5041 w 7943"/>
                  <a:gd name="T77" fmla="*/ 2777 h 4016"/>
                  <a:gd name="T78" fmla="*/ 5258 w 7943"/>
                  <a:gd name="T79" fmla="*/ 2329 h 4016"/>
                  <a:gd name="T80" fmla="*/ 5305 w 7943"/>
                  <a:gd name="T81" fmla="*/ 2329 h 4016"/>
                  <a:gd name="T82" fmla="*/ 5567 w 7943"/>
                  <a:gd name="T83" fmla="*/ 2204 h 4016"/>
                  <a:gd name="T84" fmla="*/ 5784 w 7943"/>
                  <a:gd name="T85" fmla="*/ 2765 h 4016"/>
                  <a:gd name="T86" fmla="*/ 5830 w 7943"/>
                  <a:gd name="T87" fmla="*/ 2765 h 4016"/>
                  <a:gd name="T88" fmla="*/ 6093 w 7943"/>
                  <a:gd name="T89" fmla="*/ 1821 h 4016"/>
                  <a:gd name="T90" fmla="*/ 6309 w 7943"/>
                  <a:gd name="T91" fmla="*/ 2625 h 4016"/>
                  <a:gd name="T92" fmla="*/ 6356 w 7943"/>
                  <a:gd name="T93" fmla="*/ 2625 h 4016"/>
                  <a:gd name="T94" fmla="*/ 6618 w 7943"/>
                  <a:gd name="T95" fmla="*/ 2751 h 4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4016">
                    <a:moveTo>
                      <a:pt x="6333" y="2615"/>
                    </a:moveTo>
                    <a:lnTo>
                      <a:pt x="6333" y="2615"/>
                    </a:lnTo>
                    <a:lnTo>
                      <a:pt x="6333" y="2681"/>
                    </a:lnTo>
                    <a:moveTo>
                      <a:pt x="6561" y="2728"/>
                    </a:moveTo>
                    <a:lnTo>
                      <a:pt x="6561" y="2728"/>
                    </a:lnTo>
                    <a:lnTo>
                      <a:pt x="6628" y="2728"/>
                    </a:lnTo>
                    <a:moveTo>
                      <a:pt x="6595" y="2695"/>
                    </a:moveTo>
                    <a:lnTo>
                      <a:pt x="6595" y="2695"/>
                    </a:lnTo>
                    <a:lnTo>
                      <a:pt x="6595" y="2761"/>
                    </a:lnTo>
                    <a:moveTo>
                      <a:pt x="6825" y="2305"/>
                    </a:moveTo>
                    <a:lnTo>
                      <a:pt x="6825" y="2305"/>
                    </a:lnTo>
                    <a:lnTo>
                      <a:pt x="6891" y="2305"/>
                    </a:lnTo>
                    <a:moveTo>
                      <a:pt x="6858" y="2271"/>
                    </a:moveTo>
                    <a:lnTo>
                      <a:pt x="6858" y="2271"/>
                    </a:lnTo>
                    <a:lnTo>
                      <a:pt x="6858" y="2338"/>
                    </a:lnTo>
                    <a:moveTo>
                      <a:pt x="7088" y="3473"/>
                    </a:moveTo>
                    <a:lnTo>
                      <a:pt x="7088" y="3473"/>
                    </a:lnTo>
                    <a:lnTo>
                      <a:pt x="7155" y="3473"/>
                    </a:lnTo>
                    <a:moveTo>
                      <a:pt x="7121" y="3439"/>
                    </a:moveTo>
                    <a:lnTo>
                      <a:pt x="7121" y="3439"/>
                    </a:lnTo>
                    <a:lnTo>
                      <a:pt x="7121" y="3506"/>
                    </a:lnTo>
                    <a:moveTo>
                      <a:pt x="7350" y="3741"/>
                    </a:moveTo>
                    <a:lnTo>
                      <a:pt x="7350" y="3741"/>
                    </a:lnTo>
                    <a:lnTo>
                      <a:pt x="7417" y="3741"/>
                    </a:lnTo>
                    <a:moveTo>
                      <a:pt x="7384" y="3708"/>
                    </a:moveTo>
                    <a:lnTo>
                      <a:pt x="7384" y="3708"/>
                    </a:lnTo>
                    <a:lnTo>
                      <a:pt x="7384" y="3775"/>
                    </a:lnTo>
                    <a:moveTo>
                      <a:pt x="7614" y="3081"/>
                    </a:moveTo>
                    <a:lnTo>
                      <a:pt x="7614" y="3081"/>
                    </a:lnTo>
                    <a:lnTo>
                      <a:pt x="7680" y="3081"/>
                    </a:lnTo>
                    <a:moveTo>
                      <a:pt x="7647" y="3048"/>
                    </a:moveTo>
                    <a:lnTo>
                      <a:pt x="7647" y="3048"/>
                    </a:lnTo>
                    <a:lnTo>
                      <a:pt x="7647" y="3115"/>
                    </a:lnTo>
                    <a:moveTo>
                      <a:pt x="7876" y="2189"/>
                    </a:moveTo>
                    <a:lnTo>
                      <a:pt x="7876" y="2189"/>
                    </a:lnTo>
                    <a:lnTo>
                      <a:pt x="7943" y="2189"/>
                    </a:lnTo>
                    <a:moveTo>
                      <a:pt x="7909" y="2156"/>
                    </a:moveTo>
                    <a:lnTo>
                      <a:pt x="7909" y="2156"/>
                    </a:lnTo>
                    <a:lnTo>
                      <a:pt x="7909" y="2223"/>
                    </a:lnTo>
                    <a:moveTo>
                      <a:pt x="0" y="1718"/>
                    </a:moveTo>
                    <a:lnTo>
                      <a:pt x="0" y="1718"/>
                    </a:lnTo>
                    <a:lnTo>
                      <a:pt x="47" y="1765"/>
                    </a:lnTo>
                    <a:moveTo>
                      <a:pt x="47" y="1718"/>
                    </a:moveTo>
                    <a:lnTo>
                      <a:pt x="47" y="1718"/>
                    </a:lnTo>
                    <a:lnTo>
                      <a:pt x="0" y="1765"/>
                    </a:lnTo>
                    <a:moveTo>
                      <a:pt x="264" y="3250"/>
                    </a:moveTo>
                    <a:lnTo>
                      <a:pt x="264" y="3250"/>
                    </a:lnTo>
                    <a:lnTo>
                      <a:pt x="310" y="3297"/>
                    </a:lnTo>
                    <a:moveTo>
                      <a:pt x="310" y="3250"/>
                    </a:moveTo>
                    <a:lnTo>
                      <a:pt x="310" y="3250"/>
                    </a:lnTo>
                    <a:lnTo>
                      <a:pt x="264" y="3297"/>
                    </a:lnTo>
                    <a:moveTo>
                      <a:pt x="526" y="1079"/>
                    </a:moveTo>
                    <a:lnTo>
                      <a:pt x="526" y="1079"/>
                    </a:lnTo>
                    <a:lnTo>
                      <a:pt x="573" y="1126"/>
                    </a:lnTo>
                    <a:moveTo>
                      <a:pt x="573" y="1079"/>
                    </a:moveTo>
                    <a:lnTo>
                      <a:pt x="573" y="1079"/>
                    </a:lnTo>
                    <a:lnTo>
                      <a:pt x="526" y="1126"/>
                    </a:lnTo>
                    <a:moveTo>
                      <a:pt x="789" y="3508"/>
                    </a:moveTo>
                    <a:lnTo>
                      <a:pt x="789" y="3508"/>
                    </a:lnTo>
                    <a:lnTo>
                      <a:pt x="836" y="3555"/>
                    </a:lnTo>
                    <a:moveTo>
                      <a:pt x="836" y="3508"/>
                    </a:moveTo>
                    <a:lnTo>
                      <a:pt x="836" y="3508"/>
                    </a:lnTo>
                    <a:lnTo>
                      <a:pt x="789" y="3555"/>
                    </a:lnTo>
                    <a:moveTo>
                      <a:pt x="1051" y="2054"/>
                    </a:moveTo>
                    <a:lnTo>
                      <a:pt x="1051" y="2054"/>
                    </a:lnTo>
                    <a:lnTo>
                      <a:pt x="1098" y="2100"/>
                    </a:lnTo>
                    <a:moveTo>
                      <a:pt x="1098" y="2054"/>
                    </a:moveTo>
                    <a:lnTo>
                      <a:pt x="1098" y="2054"/>
                    </a:lnTo>
                    <a:lnTo>
                      <a:pt x="1051" y="2100"/>
                    </a:lnTo>
                    <a:moveTo>
                      <a:pt x="1315" y="2888"/>
                    </a:moveTo>
                    <a:lnTo>
                      <a:pt x="1315" y="2888"/>
                    </a:lnTo>
                    <a:lnTo>
                      <a:pt x="1361" y="2935"/>
                    </a:lnTo>
                    <a:moveTo>
                      <a:pt x="1361" y="2888"/>
                    </a:moveTo>
                    <a:lnTo>
                      <a:pt x="1361" y="2888"/>
                    </a:lnTo>
                    <a:lnTo>
                      <a:pt x="1315" y="2935"/>
                    </a:lnTo>
                    <a:moveTo>
                      <a:pt x="1578" y="3969"/>
                    </a:moveTo>
                    <a:lnTo>
                      <a:pt x="1578" y="3969"/>
                    </a:lnTo>
                    <a:lnTo>
                      <a:pt x="1625" y="4016"/>
                    </a:lnTo>
                    <a:moveTo>
                      <a:pt x="1625" y="3969"/>
                    </a:moveTo>
                    <a:lnTo>
                      <a:pt x="1625" y="3969"/>
                    </a:lnTo>
                    <a:lnTo>
                      <a:pt x="1578" y="4016"/>
                    </a:lnTo>
                    <a:moveTo>
                      <a:pt x="1840" y="3154"/>
                    </a:moveTo>
                    <a:lnTo>
                      <a:pt x="1840" y="3154"/>
                    </a:lnTo>
                    <a:lnTo>
                      <a:pt x="1887" y="3200"/>
                    </a:lnTo>
                    <a:moveTo>
                      <a:pt x="1887" y="3154"/>
                    </a:moveTo>
                    <a:lnTo>
                      <a:pt x="1887" y="3154"/>
                    </a:lnTo>
                    <a:lnTo>
                      <a:pt x="1840" y="3200"/>
                    </a:lnTo>
                    <a:moveTo>
                      <a:pt x="2104" y="3366"/>
                    </a:moveTo>
                    <a:lnTo>
                      <a:pt x="2104" y="3366"/>
                    </a:lnTo>
                    <a:lnTo>
                      <a:pt x="2150" y="3413"/>
                    </a:lnTo>
                    <a:moveTo>
                      <a:pt x="2150" y="3366"/>
                    </a:moveTo>
                    <a:lnTo>
                      <a:pt x="2150" y="3366"/>
                    </a:lnTo>
                    <a:lnTo>
                      <a:pt x="2104" y="3413"/>
                    </a:lnTo>
                    <a:moveTo>
                      <a:pt x="2366" y="3709"/>
                    </a:moveTo>
                    <a:lnTo>
                      <a:pt x="2366" y="3709"/>
                    </a:lnTo>
                    <a:lnTo>
                      <a:pt x="2413" y="3756"/>
                    </a:lnTo>
                    <a:moveTo>
                      <a:pt x="2413" y="3709"/>
                    </a:moveTo>
                    <a:lnTo>
                      <a:pt x="2413" y="3709"/>
                    </a:lnTo>
                    <a:lnTo>
                      <a:pt x="2366" y="3756"/>
                    </a:lnTo>
                    <a:moveTo>
                      <a:pt x="2629" y="3178"/>
                    </a:moveTo>
                    <a:lnTo>
                      <a:pt x="2629" y="3178"/>
                    </a:lnTo>
                    <a:lnTo>
                      <a:pt x="2676" y="3225"/>
                    </a:lnTo>
                    <a:moveTo>
                      <a:pt x="2676" y="3178"/>
                    </a:moveTo>
                    <a:lnTo>
                      <a:pt x="2676" y="3178"/>
                    </a:lnTo>
                    <a:lnTo>
                      <a:pt x="2629" y="3225"/>
                    </a:lnTo>
                    <a:moveTo>
                      <a:pt x="2891" y="3764"/>
                    </a:moveTo>
                    <a:lnTo>
                      <a:pt x="2891" y="3764"/>
                    </a:lnTo>
                    <a:lnTo>
                      <a:pt x="2938" y="3810"/>
                    </a:lnTo>
                    <a:moveTo>
                      <a:pt x="2938" y="3764"/>
                    </a:moveTo>
                    <a:lnTo>
                      <a:pt x="2938" y="3764"/>
                    </a:lnTo>
                    <a:lnTo>
                      <a:pt x="2891" y="3810"/>
                    </a:lnTo>
                    <a:moveTo>
                      <a:pt x="3155" y="3728"/>
                    </a:moveTo>
                    <a:lnTo>
                      <a:pt x="3155" y="3728"/>
                    </a:lnTo>
                    <a:lnTo>
                      <a:pt x="3201" y="3775"/>
                    </a:lnTo>
                    <a:moveTo>
                      <a:pt x="3201" y="3728"/>
                    </a:moveTo>
                    <a:lnTo>
                      <a:pt x="3201" y="3728"/>
                    </a:lnTo>
                    <a:lnTo>
                      <a:pt x="3155" y="3775"/>
                    </a:lnTo>
                    <a:moveTo>
                      <a:pt x="3418" y="2936"/>
                    </a:moveTo>
                    <a:lnTo>
                      <a:pt x="3418" y="2936"/>
                    </a:lnTo>
                    <a:lnTo>
                      <a:pt x="3465" y="2983"/>
                    </a:lnTo>
                    <a:moveTo>
                      <a:pt x="3465" y="2936"/>
                    </a:moveTo>
                    <a:lnTo>
                      <a:pt x="3465" y="2936"/>
                    </a:lnTo>
                    <a:lnTo>
                      <a:pt x="3418" y="2983"/>
                    </a:lnTo>
                    <a:moveTo>
                      <a:pt x="3680" y="2576"/>
                    </a:moveTo>
                    <a:lnTo>
                      <a:pt x="3680" y="2576"/>
                    </a:lnTo>
                    <a:lnTo>
                      <a:pt x="3727" y="2623"/>
                    </a:lnTo>
                    <a:moveTo>
                      <a:pt x="3727" y="2576"/>
                    </a:moveTo>
                    <a:lnTo>
                      <a:pt x="3727" y="2576"/>
                    </a:lnTo>
                    <a:lnTo>
                      <a:pt x="3680" y="2623"/>
                    </a:lnTo>
                    <a:moveTo>
                      <a:pt x="3944" y="3425"/>
                    </a:moveTo>
                    <a:lnTo>
                      <a:pt x="3944" y="3425"/>
                    </a:lnTo>
                    <a:lnTo>
                      <a:pt x="3990" y="3471"/>
                    </a:lnTo>
                    <a:moveTo>
                      <a:pt x="3990" y="3425"/>
                    </a:moveTo>
                    <a:lnTo>
                      <a:pt x="3990" y="3425"/>
                    </a:lnTo>
                    <a:lnTo>
                      <a:pt x="3944" y="3471"/>
                    </a:lnTo>
                    <a:moveTo>
                      <a:pt x="4206" y="0"/>
                    </a:moveTo>
                    <a:lnTo>
                      <a:pt x="4206" y="0"/>
                    </a:lnTo>
                    <a:lnTo>
                      <a:pt x="4253" y="47"/>
                    </a:lnTo>
                    <a:moveTo>
                      <a:pt x="4253" y="0"/>
                    </a:moveTo>
                    <a:lnTo>
                      <a:pt x="4253" y="0"/>
                    </a:lnTo>
                    <a:lnTo>
                      <a:pt x="4206" y="47"/>
                    </a:lnTo>
                    <a:moveTo>
                      <a:pt x="4469" y="3214"/>
                    </a:moveTo>
                    <a:lnTo>
                      <a:pt x="4469" y="3214"/>
                    </a:lnTo>
                    <a:lnTo>
                      <a:pt x="4516" y="3260"/>
                    </a:lnTo>
                    <a:moveTo>
                      <a:pt x="4516" y="3214"/>
                    </a:moveTo>
                    <a:lnTo>
                      <a:pt x="4516" y="3214"/>
                    </a:lnTo>
                    <a:lnTo>
                      <a:pt x="4469" y="3260"/>
                    </a:lnTo>
                    <a:moveTo>
                      <a:pt x="4731" y="3703"/>
                    </a:moveTo>
                    <a:lnTo>
                      <a:pt x="4731" y="3703"/>
                    </a:lnTo>
                    <a:lnTo>
                      <a:pt x="4778" y="3749"/>
                    </a:lnTo>
                    <a:moveTo>
                      <a:pt x="4778" y="3703"/>
                    </a:moveTo>
                    <a:lnTo>
                      <a:pt x="4778" y="3703"/>
                    </a:lnTo>
                    <a:lnTo>
                      <a:pt x="4731" y="3749"/>
                    </a:lnTo>
                    <a:moveTo>
                      <a:pt x="4995" y="2730"/>
                    </a:moveTo>
                    <a:lnTo>
                      <a:pt x="4995" y="2730"/>
                    </a:lnTo>
                    <a:lnTo>
                      <a:pt x="5041" y="2777"/>
                    </a:lnTo>
                    <a:moveTo>
                      <a:pt x="5041" y="2730"/>
                    </a:moveTo>
                    <a:lnTo>
                      <a:pt x="5041" y="2730"/>
                    </a:lnTo>
                    <a:lnTo>
                      <a:pt x="4995" y="2777"/>
                    </a:lnTo>
                    <a:moveTo>
                      <a:pt x="5258" y="2329"/>
                    </a:moveTo>
                    <a:lnTo>
                      <a:pt x="5258" y="2329"/>
                    </a:lnTo>
                    <a:lnTo>
                      <a:pt x="5305" y="2376"/>
                    </a:lnTo>
                    <a:moveTo>
                      <a:pt x="5305" y="2329"/>
                    </a:moveTo>
                    <a:lnTo>
                      <a:pt x="5305" y="2329"/>
                    </a:lnTo>
                    <a:lnTo>
                      <a:pt x="5258" y="2376"/>
                    </a:lnTo>
                    <a:moveTo>
                      <a:pt x="5520" y="2157"/>
                    </a:moveTo>
                    <a:lnTo>
                      <a:pt x="5520" y="2157"/>
                    </a:lnTo>
                    <a:lnTo>
                      <a:pt x="5567" y="2204"/>
                    </a:lnTo>
                    <a:moveTo>
                      <a:pt x="5567" y="2157"/>
                    </a:moveTo>
                    <a:lnTo>
                      <a:pt x="5567" y="2157"/>
                    </a:lnTo>
                    <a:lnTo>
                      <a:pt x="5520" y="2204"/>
                    </a:lnTo>
                    <a:moveTo>
                      <a:pt x="5784" y="2765"/>
                    </a:moveTo>
                    <a:lnTo>
                      <a:pt x="5784" y="2765"/>
                    </a:lnTo>
                    <a:lnTo>
                      <a:pt x="5830" y="2811"/>
                    </a:lnTo>
                    <a:moveTo>
                      <a:pt x="5830" y="2765"/>
                    </a:moveTo>
                    <a:lnTo>
                      <a:pt x="5830" y="2765"/>
                    </a:lnTo>
                    <a:lnTo>
                      <a:pt x="5784" y="2811"/>
                    </a:lnTo>
                    <a:moveTo>
                      <a:pt x="6046" y="1775"/>
                    </a:moveTo>
                    <a:lnTo>
                      <a:pt x="6046" y="1775"/>
                    </a:lnTo>
                    <a:lnTo>
                      <a:pt x="6093" y="1821"/>
                    </a:lnTo>
                    <a:moveTo>
                      <a:pt x="6093" y="1775"/>
                    </a:moveTo>
                    <a:lnTo>
                      <a:pt x="6093" y="1775"/>
                    </a:lnTo>
                    <a:lnTo>
                      <a:pt x="6046" y="1821"/>
                    </a:lnTo>
                    <a:moveTo>
                      <a:pt x="6309" y="2625"/>
                    </a:moveTo>
                    <a:lnTo>
                      <a:pt x="6309" y="2625"/>
                    </a:lnTo>
                    <a:lnTo>
                      <a:pt x="6356" y="2671"/>
                    </a:lnTo>
                    <a:moveTo>
                      <a:pt x="6356" y="2625"/>
                    </a:moveTo>
                    <a:lnTo>
                      <a:pt x="6356" y="2625"/>
                    </a:lnTo>
                    <a:lnTo>
                      <a:pt x="6309" y="2671"/>
                    </a:lnTo>
                    <a:moveTo>
                      <a:pt x="6571" y="2705"/>
                    </a:moveTo>
                    <a:lnTo>
                      <a:pt x="6571" y="2705"/>
                    </a:lnTo>
                    <a:lnTo>
                      <a:pt x="6618" y="2751"/>
                    </a:lnTo>
                  </a:path>
                </a:pathLst>
              </a:custGeom>
              <a:noFill/>
              <a:ln w="1588" cap="flat">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Freeform 107"/>
              <p:cNvSpPr>
                <a:spLocks noEditPoints="1"/>
              </p:cNvSpPr>
              <p:nvPr/>
            </p:nvSpPr>
            <p:spPr bwMode="auto">
              <a:xfrm>
                <a:off x="4759" y="1416"/>
                <a:ext cx="306" cy="364"/>
              </a:xfrm>
              <a:custGeom>
                <a:avLst/>
                <a:gdLst>
                  <a:gd name="T0" fmla="*/ 47 w 1362"/>
                  <a:gd name="T1" fmla="*/ 539 h 1599"/>
                  <a:gd name="T2" fmla="*/ 47 w 1362"/>
                  <a:gd name="T3" fmla="*/ 539 h 1599"/>
                  <a:gd name="T4" fmla="*/ 0 w 1362"/>
                  <a:gd name="T5" fmla="*/ 585 h 1599"/>
                  <a:gd name="T6" fmla="*/ 264 w 1362"/>
                  <a:gd name="T7" fmla="*/ 115 h 1599"/>
                  <a:gd name="T8" fmla="*/ 264 w 1362"/>
                  <a:gd name="T9" fmla="*/ 115 h 1599"/>
                  <a:gd name="T10" fmla="*/ 310 w 1362"/>
                  <a:gd name="T11" fmla="*/ 162 h 1599"/>
                  <a:gd name="T12" fmla="*/ 310 w 1362"/>
                  <a:gd name="T13" fmla="*/ 115 h 1599"/>
                  <a:gd name="T14" fmla="*/ 310 w 1362"/>
                  <a:gd name="T15" fmla="*/ 115 h 1599"/>
                  <a:gd name="T16" fmla="*/ 264 w 1362"/>
                  <a:gd name="T17" fmla="*/ 162 h 1599"/>
                  <a:gd name="T18" fmla="*/ 527 w 1362"/>
                  <a:gd name="T19" fmla="*/ 1283 h 1599"/>
                  <a:gd name="T20" fmla="*/ 527 w 1362"/>
                  <a:gd name="T21" fmla="*/ 1283 h 1599"/>
                  <a:gd name="T22" fmla="*/ 574 w 1362"/>
                  <a:gd name="T23" fmla="*/ 1330 h 1599"/>
                  <a:gd name="T24" fmla="*/ 574 w 1362"/>
                  <a:gd name="T25" fmla="*/ 1283 h 1599"/>
                  <a:gd name="T26" fmla="*/ 574 w 1362"/>
                  <a:gd name="T27" fmla="*/ 1283 h 1599"/>
                  <a:gd name="T28" fmla="*/ 527 w 1362"/>
                  <a:gd name="T29" fmla="*/ 1330 h 1599"/>
                  <a:gd name="T30" fmla="*/ 789 w 1362"/>
                  <a:gd name="T31" fmla="*/ 1552 h 1599"/>
                  <a:gd name="T32" fmla="*/ 789 w 1362"/>
                  <a:gd name="T33" fmla="*/ 1552 h 1599"/>
                  <a:gd name="T34" fmla="*/ 836 w 1362"/>
                  <a:gd name="T35" fmla="*/ 1599 h 1599"/>
                  <a:gd name="T36" fmla="*/ 836 w 1362"/>
                  <a:gd name="T37" fmla="*/ 1552 h 1599"/>
                  <a:gd name="T38" fmla="*/ 836 w 1362"/>
                  <a:gd name="T39" fmla="*/ 1552 h 1599"/>
                  <a:gd name="T40" fmla="*/ 789 w 1362"/>
                  <a:gd name="T41" fmla="*/ 1599 h 1599"/>
                  <a:gd name="T42" fmla="*/ 1053 w 1362"/>
                  <a:gd name="T43" fmla="*/ 892 h 1599"/>
                  <a:gd name="T44" fmla="*/ 1053 w 1362"/>
                  <a:gd name="T45" fmla="*/ 892 h 1599"/>
                  <a:gd name="T46" fmla="*/ 1099 w 1362"/>
                  <a:gd name="T47" fmla="*/ 939 h 1599"/>
                  <a:gd name="T48" fmla="*/ 1099 w 1362"/>
                  <a:gd name="T49" fmla="*/ 892 h 1599"/>
                  <a:gd name="T50" fmla="*/ 1099 w 1362"/>
                  <a:gd name="T51" fmla="*/ 892 h 1599"/>
                  <a:gd name="T52" fmla="*/ 1053 w 1362"/>
                  <a:gd name="T53" fmla="*/ 939 h 1599"/>
                  <a:gd name="T54" fmla="*/ 1315 w 1362"/>
                  <a:gd name="T55" fmla="*/ 0 h 1599"/>
                  <a:gd name="T56" fmla="*/ 1315 w 1362"/>
                  <a:gd name="T57" fmla="*/ 0 h 1599"/>
                  <a:gd name="T58" fmla="*/ 1362 w 1362"/>
                  <a:gd name="T59" fmla="*/ 47 h 1599"/>
                  <a:gd name="T60" fmla="*/ 1362 w 1362"/>
                  <a:gd name="T61" fmla="*/ 0 h 1599"/>
                  <a:gd name="T62" fmla="*/ 1362 w 1362"/>
                  <a:gd name="T63" fmla="*/ 0 h 1599"/>
                  <a:gd name="T64" fmla="*/ 1315 w 1362"/>
                  <a:gd name="T65" fmla="*/ 47 h 1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599">
                    <a:moveTo>
                      <a:pt x="47" y="539"/>
                    </a:moveTo>
                    <a:lnTo>
                      <a:pt x="47" y="539"/>
                    </a:lnTo>
                    <a:lnTo>
                      <a:pt x="0" y="585"/>
                    </a:lnTo>
                    <a:moveTo>
                      <a:pt x="264" y="115"/>
                    </a:moveTo>
                    <a:lnTo>
                      <a:pt x="264" y="115"/>
                    </a:lnTo>
                    <a:lnTo>
                      <a:pt x="310" y="162"/>
                    </a:lnTo>
                    <a:moveTo>
                      <a:pt x="310" y="115"/>
                    </a:moveTo>
                    <a:lnTo>
                      <a:pt x="310" y="115"/>
                    </a:lnTo>
                    <a:lnTo>
                      <a:pt x="264" y="162"/>
                    </a:lnTo>
                    <a:moveTo>
                      <a:pt x="527" y="1283"/>
                    </a:moveTo>
                    <a:lnTo>
                      <a:pt x="527" y="1283"/>
                    </a:lnTo>
                    <a:lnTo>
                      <a:pt x="574" y="1330"/>
                    </a:lnTo>
                    <a:moveTo>
                      <a:pt x="574" y="1283"/>
                    </a:moveTo>
                    <a:lnTo>
                      <a:pt x="574" y="1283"/>
                    </a:lnTo>
                    <a:lnTo>
                      <a:pt x="527" y="1330"/>
                    </a:lnTo>
                    <a:moveTo>
                      <a:pt x="789" y="1552"/>
                    </a:moveTo>
                    <a:lnTo>
                      <a:pt x="789" y="1552"/>
                    </a:lnTo>
                    <a:lnTo>
                      <a:pt x="836" y="1599"/>
                    </a:lnTo>
                    <a:moveTo>
                      <a:pt x="836" y="1552"/>
                    </a:moveTo>
                    <a:lnTo>
                      <a:pt x="836" y="1552"/>
                    </a:lnTo>
                    <a:lnTo>
                      <a:pt x="789" y="1599"/>
                    </a:lnTo>
                    <a:moveTo>
                      <a:pt x="1053" y="892"/>
                    </a:moveTo>
                    <a:lnTo>
                      <a:pt x="1053" y="892"/>
                    </a:lnTo>
                    <a:lnTo>
                      <a:pt x="1099" y="939"/>
                    </a:lnTo>
                    <a:moveTo>
                      <a:pt x="1099" y="892"/>
                    </a:moveTo>
                    <a:lnTo>
                      <a:pt x="1099" y="892"/>
                    </a:lnTo>
                    <a:lnTo>
                      <a:pt x="1053" y="939"/>
                    </a:lnTo>
                    <a:moveTo>
                      <a:pt x="1315" y="0"/>
                    </a:moveTo>
                    <a:lnTo>
                      <a:pt x="1315" y="0"/>
                    </a:lnTo>
                    <a:lnTo>
                      <a:pt x="1362" y="47"/>
                    </a:lnTo>
                    <a:moveTo>
                      <a:pt x="1362" y="0"/>
                    </a:moveTo>
                    <a:lnTo>
                      <a:pt x="1362" y="0"/>
                    </a:lnTo>
                    <a:lnTo>
                      <a:pt x="1315" y="47"/>
                    </a:lnTo>
                  </a:path>
                </a:pathLst>
              </a:custGeom>
              <a:noFill/>
              <a:ln w="1588" cap="flat">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Freeform 108"/>
              <p:cNvSpPr>
                <a:spLocks noEditPoints="1"/>
              </p:cNvSpPr>
              <p:nvPr/>
            </p:nvSpPr>
            <p:spPr bwMode="auto">
              <a:xfrm>
                <a:off x="3278" y="1208"/>
                <a:ext cx="1782" cy="730"/>
              </a:xfrm>
              <a:custGeom>
                <a:avLst/>
                <a:gdLst>
                  <a:gd name="T0" fmla="*/ 297 w 7919"/>
                  <a:gd name="T1" fmla="*/ 1149 h 3204"/>
                  <a:gd name="T2" fmla="*/ 1085 w 7919"/>
                  <a:gd name="T3" fmla="*/ 1763 h 3204"/>
                  <a:gd name="T4" fmla="*/ 1874 w 7919"/>
                  <a:gd name="T5" fmla="*/ 2356 h 3204"/>
                  <a:gd name="T6" fmla="*/ 2663 w 7919"/>
                  <a:gd name="T7" fmla="*/ 2646 h 3204"/>
                  <a:gd name="T8" fmla="*/ 3451 w 7919"/>
                  <a:gd name="T9" fmla="*/ 2172 h 3204"/>
                  <a:gd name="T10" fmla="*/ 4239 w 7919"/>
                  <a:gd name="T11" fmla="*/ 33 h 3204"/>
                  <a:gd name="T12" fmla="*/ 5028 w 7919"/>
                  <a:gd name="T13" fmla="*/ 1859 h 3204"/>
                  <a:gd name="T14" fmla="*/ 5817 w 7919"/>
                  <a:gd name="T15" fmla="*/ 1229 h 3204"/>
                  <a:gd name="T16" fmla="*/ 6605 w 7919"/>
                  <a:gd name="T17" fmla="*/ 2401 h 3204"/>
                  <a:gd name="T18" fmla="*/ 7394 w 7919"/>
                  <a:gd name="T19" fmla="*/ 1797 h 3204"/>
                  <a:gd name="T20" fmla="*/ 0 w 7919"/>
                  <a:gd name="T21" fmla="*/ 1972 h 3204"/>
                  <a:gd name="T22" fmla="*/ 34 w 7919"/>
                  <a:gd name="T23" fmla="*/ 1939 h 3204"/>
                  <a:gd name="T24" fmla="*/ 264 w 7919"/>
                  <a:gd name="T25" fmla="*/ 1149 h 3204"/>
                  <a:gd name="T26" fmla="*/ 297 w 7919"/>
                  <a:gd name="T27" fmla="*/ 1115 h 3204"/>
                  <a:gd name="T28" fmla="*/ 526 w 7919"/>
                  <a:gd name="T29" fmla="*/ 899 h 3204"/>
                  <a:gd name="T30" fmla="*/ 559 w 7919"/>
                  <a:gd name="T31" fmla="*/ 865 h 3204"/>
                  <a:gd name="T32" fmla="*/ 789 w 7919"/>
                  <a:gd name="T33" fmla="*/ 2342 h 3204"/>
                  <a:gd name="T34" fmla="*/ 823 w 7919"/>
                  <a:gd name="T35" fmla="*/ 2309 h 3204"/>
                  <a:gd name="T36" fmla="*/ 1051 w 7919"/>
                  <a:gd name="T37" fmla="*/ 1763 h 3204"/>
                  <a:gd name="T38" fmla="*/ 1085 w 7919"/>
                  <a:gd name="T39" fmla="*/ 1730 h 3204"/>
                  <a:gd name="T40" fmla="*/ 1315 w 7919"/>
                  <a:gd name="T41" fmla="*/ 2667 h 3204"/>
                  <a:gd name="T42" fmla="*/ 1348 w 7919"/>
                  <a:gd name="T43" fmla="*/ 2634 h 3204"/>
                  <a:gd name="T44" fmla="*/ 1578 w 7919"/>
                  <a:gd name="T45" fmla="*/ 3171 h 3204"/>
                  <a:gd name="T46" fmla="*/ 1611 w 7919"/>
                  <a:gd name="T47" fmla="*/ 3137 h 3204"/>
                  <a:gd name="T48" fmla="*/ 1840 w 7919"/>
                  <a:gd name="T49" fmla="*/ 2356 h 3204"/>
                  <a:gd name="T50" fmla="*/ 1874 w 7919"/>
                  <a:gd name="T51" fmla="*/ 2323 h 3204"/>
                  <a:gd name="T52" fmla="*/ 2104 w 7919"/>
                  <a:gd name="T53" fmla="*/ 3060 h 3204"/>
                  <a:gd name="T54" fmla="*/ 2137 w 7919"/>
                  <a:gd name="T55" fmla="*/ 3026 h 3204"/>
                  <a:gd name="T56" fmla="*/ 2366 w 7919"/>
                  <a:gd name="T57" fmla="*/ 2711 h 3204"/>
                  <a:gd name="T58" fmla="*/ 2399 w 7919"/>
                  <a:gd name="T59" fmla="*/ 2677 h 3204"/>
                  <a:gd name="T60" fmla="*/ 2629 w 7919"/>
                  <a:gd name="T61" fmla="*/ 2646 h 3204"/>
                  <a:gd name="T62" fmla="*/ 2663 w 7919"/>
                  <a:gd name="T63" fmla="*/ 2613 h 3204"/>
                  <a:gd name="T64" fmla="*/ 2891 w 7919"/>
                  <a:gd name="T65" fmla="*/ 2851 h 3204"/>
                  <a:gd name="T66" fmla="*/ 2925 w 7919"/>
                  <a:gd name="T67" fmla="*/ 2817 h 3204"/>
                  <a:gd name="T68" fmla="*/ 3155 w 7919"/>
                  <a:gd name="T69" fmla="*/ 2683 h 3204"/>
                  <a:gd name="T70" fmla="*/ 3188 w 7919"/>
                  <a:gd name="T71" fmla="*/ 2650 h 3204"/>
                  <a:gd name="T72" fmla="*/ 3418 w 7919"/>
                  <a:gd name="T73" fmla="*/ 2172 h 3204"/>
                  <a:gd name="T74" fmla="*/ 3451 w 7919"/>
                  <a:gd name="T75" fmla="*/ 2139 h 3204"/>
                  <a:gd name="T76" fmla="*/ 3680 w 7919"/>
                  <a:gd name="T77" fmla="*/ 2283 h 3204"/>
                  <a:gd name="T78" fmla="*/ 3714 w 7919"/>
                  <a:gd name="T79" fmla="*/ 2250 h 3204"/>
                  <a:gd name="T80" fmla="*/ 3944 w 7919"/>
                  <a:gd name="T81" fmla="*/ 2810 h 3204"/>
                  <a:gd name="T82" fmla="*/ 3977 w 7919"/>
                  <a:gd name="T83" fmla="*/ 2776 h 3204"/>
                  <a:gd name="T84" fmla="*/ 4206 w 7919"/>
                  <a:gd name="T85" fmla="*/ 33 h 3204"/>
                  <a:gd name="T86" fmla="*/ 4239 w 7919"/>
                  <a:gd name="T87" fmla="*/ 0 h 3204"/>
                  <a:gd name="T88" fmla="*/ 4469 w 7919"/>
                  <a:gd name="T89" fmla="*/ 2350 h 3204"/>
                  <a:gd name="T90" fmla="*/ 4503 w 7919"/>
                  <a:gd name="T91" fmla="*/ 2316 h 3204"/>
                  <a:gd name="T92" fmla="*/ 4731 w 7919"/>
                  <a:gd name="T93" fmla="*/ 3107 h 3204"/>
                  <a:gd name="T94" fmla="*/ 4765 w 7919"/>
                  <a:gd name="T95" fmla="*/ 3074 h 3204"/>
                  <a:gd name="T96" fmla="*/ 4995 w 7919"/>
                  <a:gd name="T97" fmla="*/ 1859 h 3204"/>
                  <a:gd name="T98" fmla="*/ 5028 w 7919"/>
                  <a:gd name="T99" fmla="*/ 1825 h 3204"/>
                  <a:gd name="T100" fmla="*/ 5258 w 7919"/>
                  <a:gd name="T101" fmla="*/ 1321 h 3204"/>
                  <a:gd name="T102" fmla="*/ 5291 w 7919"/>
                  <a:gd name="T103" fmla="*/ 1287 h 3204"/>
                  <a:gd name="T104" fmla="*/ 5520 w 7919"/>
                  <a:gd name="T105" fmla="*/ 1340 h 3204"/>
                  <a:gd name="T106" fmla="*/ 5554 w 7919"/>
                  <a:gd name="T107" fmla="*/ 1306 h 3204"/>
                  <a:gd name="T108" fmla="*/ 5784 w 7919"/>
                  <a:gd name="T109" fmla="*/ 1229 h 3204"/>
                  <a:gd name="T110" fmla="*/ 5817 w 7919"/>
                  <a:gd name="T111" fmla="*/ 1195 h 3204"/>
                  <a:gd name="T112" fmla="*/ 6046 w 7919"/>
                  <a:gd name="T113" fmla="*/ 1837 h 3204"/>
                  <a:gd name="T114" fmla="*/ 6079 w 7919"/>
                  <a:gd name="T115" fmla="*/ 1804 h 3204"/>
                  <a:gd name="T116" fmla="*/ 6309 w 7919"/>
                  <a:gd name="T117" fmla="*/ 2023 h 3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204">
                    <a:moveTo>
                      <a:pt x="34" y="1972"/>
                    </a:moveTo>
                    <a:lnTo>
                      <a:pt x="34" y="1972"/>
                    </a:lnTo>
                    <a:lnTo>
                      <a:pt x="297" y="1149"/>
                    </a:lnTo>
                    <a:lnTo>
                      <a:pt x="559" y="899"/>
                    </a:lnTo>
                    <a:lnTo>
                      <a:pt x="823" y="2342"/>
                    </a:lnTo>
                    <a:lnTo>
                      <a:pt x="1085" y="1763"/>
                    </a:lnTo>
                    <a:lnTo>
                      <a:pt x="1348" y="2667"/>
                    </a:lnTo>
                    <a:lnTo>
                      <a:pt x="1611" y="3171"/>
                    </a:lnTo>
                    <a:lnTo>
                      <a:pt x="1874" y="2356"/>
                    </a:lnTo>
                    <a:lnTo>
                      <a:pt x="2137" y="3060"/>
                    </a:lnTo>
                    <a:lnTo>
                      <a:pt x="2399" y="2711"/>
                    </a:lnTo>
                    <a:lnTo>
                      <a:pt x="2663" y="2646"/>
                    </a:lnTo>
                    <a:lnTo>
                      <a:pt x="2925" y="2851"/>
                    </a:lnTo>
                    <a:lnTo>
                      <a:pt x="3188" y="2683"/>
                    </a:lnTo>
                    <a:lnTo>
                      <a:pt x="3451" y="2172"/>
                    </a:lnTo>
                    <a:lnTo>
                      <a:pt x="3714" y="2283"/>
                    </a:lnTo>
                    <a:lnTo>
                      <a:pt x="3977" y="2810"/>
                    </a:lnTo>
                    <a:lnTo>
                      <a:pt x="4239" y="33"/>
                    </a:lnTo>
                    <a:lnTo>
                      <a:pt x="4503" y="2350"/>
                    </a:lnTo>
                    <a:lnTo>
                      <a:pt x="4765" y="3107"/>
                    </a:lnTo>
                    <a:lnTo>
                      <a:pt x="5028" y="1859"/>
                    </a:lnTo>
                    <a:lnTo>
                      <a:pt x="5291" y="1321"/>
                    </a:lnTo>
                    <a:lnTo>
                      <a:pt x="5554" y="1340"/>
                    </a:lnTo>
                    <a:lnTo>
                      <a:pt x="5817" y="1229"/>
                    </a:lnTo>
                    <a:lnTo>
                      <a:pt x="6079" y="1837"/>
                    </a:lnTo>
                    <a:lnTo>
                      <a:pt x="6343" y="2023"/>
                    </a:lnTo>
                    <a:lnTo>
                      <a:pt x="6605" y="2401"/>
                    </a:lnTo>
                    <a:lnTo>
                      <a:pt x="6868" y="1614"/>
                    </a:lnTo>
                    <a:lnTo>
                      <a:pt x="7131" y="2800"/>
                    </a:lnTo>
                    <a:lnTo>
                      <a:pt x="7394" y="1797"/>
                    </a:lnTo>
                    <a:lnTo>
                      <a:pt x="7657" y="2733"/>
                    </a:lnTo>
                    <a:lnTo>
                      <a:pt x="7919" y="1141"/>
                    </a:lnTo>
                    <a:moveTo>
                      <a:pt x="0" y="1972"/>
                    </a:moveTo>
                    <a:lnTo>
                      <a:pt x="0" y="1972"/>
                    </a:lnTo>
                    <a:lnTo>
                      <a:pt x="67" y="1972"/>
                    </a:lnTo>
                    <a:moveTo>
                      <a:pt x="34" y="1939"/>
                    </a:moveTo>
                    <a:lnTo>
                      <a:pt x="34" y="1939"/>
                    </a:lnTo>
                    <a:lnTo>
                      <a:pt x="34" y="2005"/>
                    </a:lnTo>
                    <a:moveTo>
                      <a:pt x="264" y="1149"/>
                    </a:moveTo>
                    <a:lnTo>
                      <a:pt x="264" y="1149"/>
                    </a:lnTo>
                    <a:lnTo>
                      <a:pt x="330" y="1149"/>
                    </a:lnTo>
                    <a:moveTo>
                      <a:pt x="297" y="1115"/>
                    </a:moveTo>
                    <a:lnTo>
                      <a:pt x="297" y="1115"/>
                    </a:lnTo>
                    <a:lnTo>
                      <a:pt x="297" y="1182"/>
                    </a:lnTo>
                    <a:moveTo>
                      <a:pt x="526" y="899"/>
                    </a:moveTo>
                    <a:lnTo>
                      <a:pt x="526" y="899"/>
                    </a:lnTo>
                    <a:lnTo>
                      <a:pt x="593" y="899"/>
                    </a:lnTo>
                    <a:moveTo>
                      <a:pt x="559" y="865"/>
                    </a:moveTo>
                    <a:lnTo>
                      <a:pt x="559" y="865"/>
                    </a:lnTo>
                    <a:lnTo>
                      <a:pt x="559" y="932"/>
                    </a:lnTo>
                    <a:moveTo>
                      <a:pt x="789" y="2342"/>
                    </a:moveTo>
                    <a:lnTo>
                      <a:pt x="789" y="2342"/>
                    </a:lnTo>
                    <a:lnTo>
                      <a:pt x="856" y="2342"/>
                    </a:lnTo>
                    <a:moveTo>
                      <a:pt x="823" y="2309"/>
                    </a:moveTo>
                    <a:lnTo>
                      <a:pt x="823" y="2309"/>
                    </a:lnTo>
                    <a:lnTo>
                      <a:pt x="823" y="2375"/>
                    </a:lnTo>
                    <a:moveTo>
                      <a:pt x="1051" y="1763"/>
                    </a:moveTo>
                    <a:lnTo>
                      <a:pt x="1051" y="1763"/>
                    </a:lnTo>
                    <a:lnTo>
                      <a:pt x="1118" y="1763"/>
                    </a:lnTo>
                    <a:moveTo>
                      <a:pt x="1085" y="1730"/>
                    </a:moveTo>
                    <a:lnTo>
                      <a:pt x="1085" y="1730"/>
                    </a:lnTo>
                    <a:lnTo>
                      <a:pt x="1085" y="1796"/>
                    </a:lnTo>
                    <a:moveTo>
                      <a:pt x="1315" y="2667"/>
                    </a:moveTo>
                    <a:lnTo>
                      <a:pt x="1315" y="2667"/>
                    </a:lnTo>
                    <a:lnTo>
                      <a:pt x="1381" y="2667"/>
                    </a:lnTo>
                    <a:moveTo>
                      <a:pt x="1348" y="2634"/>
                    </a:moveTo>
                    <a:lnTo>
                      <a:pt x="1348" y="2634"/>
                    </a:lnTo>
                    <a:lnTo>
                      <a:pt x="1348" y="2701"/>
                    </a:lnTo>
                    <a:moveTo>
                      <a:pt x="1578" y="3171"/>
                    </a:moveTo>
                    <a:lnTo>
                      <a:pt x="1578" y="3171"/>
                    </a:lnTo>
                    <a:lnTo>
                      <a:pt x="1645" y="3171"/>
                    </a:lnTo>
                    <a:moveTo>
                      <a:pt x="1611" y="3137"/>
                    </a:moveTo>
                    <a:lnTo>
                      <a:pt x="1611" y="3137"/>
                    </a:lnTo>
                    <a:lnTo>
                      <a:pt x="1611" y="3204"/>
                    </a:lnTo>
                    <a:moveTo>
                      <a:pt x="1840" y="2356"/>
                    </a:moveTo>
                    <a:lnTo>
                      <a:pt x="1840" y="2356"/>
                    </a:lnTo>
                    <a:lnTo>
                      <a:pt x="1907" y="2356"/>
                    </a:lnTo>
                    <a:moveTo>
                      <a:pt x="1874" y="2323"/>
                    </a:moveTo>
                    <a:lnTo>
                      <a:pt x="1874" y="2323"/>
                    </a:lnTo>
                    <a:lnTo>
                      <a:pt x="1874" y="2390"/>
                    </a:lnTo>
                    <a:moveTo>
                      <a:pt x="2104" y="3060"/>
                    </a:moveTo>
                    <a:lnTo>
                      <a:pt x="2104" y="3060"/>
                    </a:lnTo>
                    <a:lnTo>
                      <a:pt x="2170" y="3060"/>
                    </a:lnTo>
                    <a:moveTo>
                      <a:pt x="2137" y="3026"/>
                    </a:moveTo>
                    <a:lnTo>
                      <a:pt x="2137" y="3026"/>
                    </a:lnTo>
                    <a:lnTo>
                      <a:pt x="2137" y="3093"/>
                    </a:lnTo>
                    <a:moveTo>
                      <a:pt x="2366" y="2711"/>
                    </a:moveTo>
                    <a:lnTo>
                      <a:pt x="2366" y="2711"/>
                    </a:lnTo>
                    <a:lnTo>
                      <a:pt x="2433" y="2711"/>
                    </a:lnTo>
                    <a:moveTo>
                      <a:pt x="2399" y="2677"/>
                    </a:moveTo>
                    <a:lnTo>
                      <a:pt x="2399" y="2677"/>
                    </a:lnTo>
                    <a:lnTo>
                      <a:pt x="2399" y="2744"/>
                    </a:lnTo>
                    <a:moveTo>
                      <a:pt x="2629" y="2646"/>
                    </a:moveTo>
                    <a:lnTo>
                      <a:pt x="2629" y="2646"/>
                    </a:lnTo>
                    <a:lnTo>
                      <a:pt x="2696" y="2646"/>
                    </a:lnTo>
                    <a:moveTo>
                      <a:pt x="2663" y="2613"/>
                    </a:moveTo>
                    <a:lnTo>
                      <a:pt x="2663" y="2613"/>
                    </a:lnTo>
                    <a:lnTo>
                      <a:pt x="2663" y="2680"/>
                    </a:lnTo>
                    <a:moveTo>
                      <a:pt x="2891" y="2851"/>
                    </a:moveTo>
                    <a:lnTo>
                      <a:pt x="2891" y="2851"/>
                    </a:lnTo>
                    <a:lnTo>
                      <a:pt x="2958" y="2851"/>
                    </a:lnTo>
                    <a:moveTo>
                      <a:pt x="2925" y="2817"/>
                    </a:moveTo>
                    <a:lnTo>
                      <a:pt x="2925" y="2817"/>
                    </a:lnTo>
                    <a:lnTo>
                      <a:pt x="2925" y="2884"/>
                    </a:lnTo>
                    <a:moveTo>
                      <a:pt x="3155" y="2683"/>
                    </a:moveTo>
                    <a:lnTo>
                      <a:pt x="3155" y="2683"/>
                    </a:lnTo>
                    <a:lnTo>
                      <a:pt x="3221" y="2683"/>
                    </a:lnTo>
                    <a:moveTo>
                      <a:pt x="3188" y="2650"/>
                    </a:moveTo>
                    <a:lnTo>
                      <a:pt x="3188" y="2650"/>
                    </a:lnTo>
                    <a:lnTo>
                      <a:pt x="3188" y="2716"/>
                    </a:lnTo>
                    <a:moveTo>
                      <a:pt x="3418" y="2172"/>
                    </a:moveTo>
                    <a:lnTo>
                      <a:pt x="3418" y="2172"/>
                    </a:lnTo>
                    <a:lnTo>
                      <a:pt x="3485" y="2172"/>
                    </a:lnTo>
                    <a:moveTo>
                      <a:pt x="3451" y="2139"/>
                    </a:moveTo>
                    <a:lnTo>
                      <a:pt x="3451" y="2139"/>
                    </a:lnTo>
                    <a:lnTo>
                      <a:pt x="3451" y="2205"/>
                    </a:lnTo>
                    <a:moveTo>
                      <a:pt x="3680" y="2283"/>
                    </a:moveTo>
                    <a:lnTo>
                      <a:pt x="3680" y="2283"/>
                    </a:lnTo>
                    <a:lnTo>
                      <a:pt x="3747" y="2283"/>
                    </a:lnTo>
                    <a:moveTo>
                      <a:pt x="3714" y="2250"/>
                    </a:moveTo>
                    <a:lnTo>
                      <a:pt x="3714" y="2250"/>
                    </a:lnTo>
                    <a:lnTo>
                      <a:pt x="3714" y="2316"/>
                    </a:lnTo>
                    <a:moveTo>
                      <a:pt x="3944" y="2810"/>
                    </a:moveTo>
                    <a:lnTo>
                      <a:pt x="3944" y="2810"/>
                    </a:lnTo>
                    <a:lnTo>
                      <a:pt x="4010" y="2810"/>
                    </a:lnTo>
                    <a:moveTo>
                      <a:pt x="3977" y="2776"/>
                    </a:moveTo>
                    <a:lnTo>
                      <a:pt x="3977" y="2776"/>
                    </a:lnTo>
                    <a:lnTo>
                      <a:pt x="3977" y="2843"/>
                    </a:lnTo>
                    <a:moveTo>
                      <a:pt x="4206" y="33"/>
                    </a:moveTo>
                    <a:lnTo>
                      <a:pt x="4206" y="33"/>
                    </a:lnTo>
                    <a:lnTo>
                      <a:pt x="4273" y="33"/>
                    </a:lnTo>
                    <a:moveTo>
                      <a:pt x="4239" y="0"/>
                    </a:moveTo>
                    <a:lnTo>
                      <a:pt x="4239" y="0"/>
                    </a:lnTo>
                    <a:lnTo>
                      <a:pt x="4239" y="66"/>
                    </a:lnTo>
                    <a:moveTo>
                      <a:pt x="4469" y="2350"/>
                    </a:moveTo>
                    <a:lnTo>
                      <a:pt x="4469" y="2350"/>
                    </a:lnTo>
                    <a:lnTo>
                      <a:pt x="4536" y="2350"/>
                    </a:lnTo>
                    <a:moveTo>
                      <a:pt x="4503" y="2316"/>
                    </a:moveTo>
                    <a:lnTo>
                      <a:pt x="4503" y="2316"/>
                    </a:lnTo>
                    <a:lnTo>
                      <a:pt x="4503" y="2383"/>
                    </a:lnTo>
                    <a:moveTo>
                      <a:pt x="4731" y="3107"/>
                    </a:moveTo>
                    <a:lnTo>
                      <a:pt x="4731" y="3107"/>
                    </a:lnTo>
                    <a:lnTo>
                      <a:pt x="4798" y="3107"/>
                    </a:lnTo>
                    <a:moveTo>
                      <a:pt x="4765" y="3074"/>
                    </a:moveTo>
                    <a:lnTo>
                      <a:pt x="4765" y="3074"/>
                    </a:lnTo>
                    <a:lnTo>
                      <a:pt x="4765" y="3141"/>
                    </a:lnTo>
                    <a:moveTo>
                      <a:pt x="4995" y="1859"/>
                    </a:moveTo>
                    <a:lnTo>
                      <a:pt x="4995" y="1859"/>
                    </a:lnTo>
                    <a:lnTo>
                      <a:pt x="5061" y="1859"/>
                    </a:lnTo>
                    <a:moveTo>
                      <a:pt x="5028" y="1825"/>
                    </a:moveTo>
                    <a:lnTo>
                      <a:pt x="5028" y="1825"/>
                    </a:lnTo>
                    <a:lnTo>
                      <a:pt x="5028" y="1892"/>
                    </a:lnTo>
                    <a:moveTo>
                      <a:pt x="5258" y="1321"/>
                    </a:moveTo>
                    <a:lnTo>
                      <a:pt x="5258" y="1321"/>
                    </a:lnTo>
                    <a:lnTo>
                      <a:pt x="5325" y="1321"/>
                    </a:lnTo>
                    <a:moveTo>
                      <a:pt x="5291" y="1287"/>
                    </a:moveTo>
                    <a:lnTo>
                      <a:pt x="5291" y="1287"/>
                    </a:lnTo>
                    <a:lnTo>
                      <a:pt x="5291" y="1354"/>
                    </a:lnTo>
                    <a:moveTo>
                      <a:pt x="5520" y="1340"/>
                    </a:moveTo>
                    <a:lnTo>
                      <a:pt x="5520" y="1340"/>
                    </a:lnTo>
                    <a:lnTo>
                      <a:pt x="5587" y="1340"/>
                    </a:lnTo>
                    <a:moveTo>
                      <a:pt x="5554" y="1306"/>
                    </a:moveTo>
                    <a:lnTo>
                      <a:pt x="5554" y="1306"/>
                    </a:lnTo>
                    <a:lnTo>
                      <a:pt x="5554" y="1373"/>
                    </a:lnTo>
                    <a:moveTo>
                      <a:pt x="5784" y="1229"/>
                    </a:moveTo>
                    <a:lnTo>
                      <a:pt x="5784" y="1229"/>
                    </a:lnTo>
                    <a:lnTo>
                      <a:pt x="5850" y="1229"/>
                    </a:lnTo>
                    <a:moveTo>
                      <a:pt x="5817" y="1195"/>
                    </a:moveTo>
                    <a:lnTo>
                      <a:pt x="5817" y="1195"/>
                    </a:lnTo>
                    <a:lnTo>
                      <a:pt x="5817" y="1262"/>
                    </a:lnTo>
                    <a:moveTo>
                      <a:pt x="6046" y="1837"/>
                    </a:moveTo>
                    <a:lnTo>
                      <a:pt x="6046" y="1837"/>
                    </a:lnTo>
                    <a:lnTo>
                      <a:pt x="6113" y="1837"/>
                    </a:lnTo>
                    <a:moveTo>
                      <a:pt x="6079" y="1804"/>
                    </a:moveTo>
                    <a:lnTo>
                      <a:pt x="6079" y="1804"/>
                    </a:lnTo>
                    <a:lnTo>
                      <a:pt x="6079" y="1871"/>
                    </a:lnTo>
                    <a:moveTo>
                      <a:pt x="6309" y="2023"/>
                    </a:moveTo>
                    <a:lnTo>
                      <a:pt x="6309" y="2023"/>
                    </a:lnTo>
                    <a:lnTo>
                      <a:pt x="6376" y="2023"/>
                    </a:lnTo>
                  </a:path>
                </a:pathLst>
              </a:custGeom>
              <a:noFill/>
              <a:ln w="1588" cap="flat">
                <a:solidFill>
                  <a:srgbClr val="002B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Freeform 109"/>
              <p:cNvSpPr>
                <a:spLocks noEditPoints="1"/>
              </p:cNvSpPr>
              <p:nvPr/>
            </p:nvSpPr>
            <p:spPr bwMode="auto">
              <a:xfrm>
                <a:off x="3281" y="1211"/>
                <a:ext cx="1787" cy="725"/>
              </a:xfrm>
              <a:custGeom>
                <a:avLst/>
                <a:gdLst>
                  <a:gd name="T0" fmla="*/ 6561 w 7943"/>
                  <a:gd name="T1" fmla="*/ 2391 h 3184"/>
                  <a:gd name="T2" fmla="*/ 6595 w 7943"/>
                  <a:gd name="T3" fmla="*/ 2357 h 3184"/>
                  <a:gd name="T4" fmla="*/ 6891 w 7943"/>
                  <a:gd name="T5" fmla="*/ 1604 h 3184"/>
                  <a:gd name="T6" fmla="*/ 7088 w 7943"/>
                  <a:gd name="T7" fmla="*/ 2790 h 3184"/>
                  <a:gd name="T8" fmla="*/ 7121 w 7943"/>
                  <a:gd name="T9" fmla="*/ 2756 h 3184"/>
                  <a:gd name="T10" fmla="*/ 7417 w 7943"/>
                  <a:gd name="T11" fmla="*/ 1787 h 3184"/>
                  <a:gd name="T12" fmla="*/ 7614 w 7943"/>
                  <a:gd name="T13" fmla="*/ 2723 h 3184"/>
                  <a:gd name="T14" fmla="*/ 7647 w 7943"/>
                  <a:gd name="T15" fmla="*/ 2690 h 3184"/>
                  <a:gd name="T16" fmla="*/ 7943 w 7943"/>
                  <a:gd name="T17" fmla="*/ 1131 h 3184"/>
                  <a:gd name="T18" fmla="*/ 0 w 7943"/>
                  <a:gd name="T19" fmla="*/ 1939 h 3184"/>
                  <a:gd name="T20" fmla="*/ 47 w 7943"/>
                  <a:gd name="T21" fmla="*/ 1939 h 3184"/>
                  <a:gd name="T22" fmla="*/ 310 w 7943"/>
                  <a:gd name="T23" fmla="*/ 1162 h 3184"/>
                  <a:gd name="T24" fmla="*/ 526 w 7943"/>
                  <a:gd name="T25" fmla="*/ 865 h 3184"/>
                  <a:gd name="T26" fmla="*/ 573 w 7943"/>
                  <a:gd name="T27" fmla="*/ 865 h 3184"/>
                  <a:gd name="T28" fmla="*/ 836 w 7943"/>
                  <a:gd name="T29" fmla="*/ 2355 h 3184"/>
                  <a:gd name="T30" fmla="*/ 1051 w 7943"/>
                  <a:gd name="T31" fmla="*/ 1730 h 3184"/>
                  <a:gd name="T32" fmla="*/ 1098 w 7943"/>
                  <a:gd name="T33" fmla="*/ 1730 h 3184"/>
                  <a:gd name="T34" fmla="*/ 1361 w 7943"/>
                  <a:gd name="T35" fmla="*/ 2681 h 3184"/>
                  <a:gd name="T36" fmla="*/ 1578 w 7943"/>
                  <a:gd name="T37" fmla="*/ 3137 h 3184"/>
                  <a:gd name="T38" fmla="*/ 1625 w 7943"/>
                  <a:gd name="T39" fmla="*/ 3137 h 3184"/>
                  <a:gd name="T40" fmla="*/ 1887 w 7943"/>
                  <a:gd name="T41" fmla="*/ 2370 h 3184"/>
                  <a:gd name="T42" fmla="*/ 2104 w 7943"/>
                  <a:gd name="T43" fmla="*/ 3026 h 3184"/>
                  <a:gd name="T44" fmla="*/ 2150 w 7943"/>
                  <a:gd name="T45" fmla="*/ 3026 h 3184"/>
                  <a:gd name="T46" fmla="*/ 2413 w 7943"/>
                  <a:gd name="T47" fmla="*/ 2724 h 3184"/>
                  <a:gd name="T48" fmla="*/ 2629 w 7943"/>
                  <a:gd name="T49" fmla="*/ 2613 h 3184"/>
                  <a:gd name="T50" fmla="*/ 2676 w 7943"/>
                  <a:gd name="T51" fmla="*/ 2613 h 3184"/>
                  <a:gd name="T52" fmla="*/ 2938 w 7943"/>
                  <a:gd name="T53" fmla="*/ 2864 h 3184"/>
                  <a:gd name="T54" fmla="*/ 3155 w 7943"/>
                  <a:gd name="T55" fmla="*/ 2650 h 3184"/>
                  <a:gd name="T56" fmla="*/ 3201 w 7943"/>
                  <a:gd name="T57" fmla="*/ 2650 h 3184"/>
                  <a:gd name="T58" fmla="*/ 3465 w 7943"/>
                  <a:gd name="T59" fmla="*/ 2185 h 3184"/>
                  <a:gd name="T60" fmla="*/ 3680 w 7943"/>
                  <a:gd name="T61" fmla="*/ 2250 h 3184"/>
                  <a:gd name="T62" fmla="*/ 3727 w 7943"/>
                  <a:gd name="T63" fmla="*/ 2250 h 3184"/>
                  <a:gd name="T64" fmla="*/ 3990 w 7943"/>
                  <a:gd name="T65" fmla="*/ 2823 h 3184"/>
                  <a:gd name="T66" fmla="*/ 4206 w 7943"/>
                  <a:gd name="T67" fmla="*/ 0 h 3184"/>
                  <a:gd name="T68" fmla="*/ 4253 w 7943"/>
                  <a:gd name="T69" fmla="*/ 0 h 3184"/>
                  <a:gd name="T70" fmla="*/ 4516 w 7943"/>
                  <a:gd name="T71" fmla="*/ 2363 h 3184"/>
                  <a:gd name="T72" fmla="*/ 4731 w 7943"/>
                  <a:gd name="T73" fmla="*/ 3074 h 3184"/>
                  <a:gd name="T74" fmla="*/ 4778 w 7943"/>
                  <a:gd name="T75" fmla="*/ 3074 h 3184"/>
                  <a:gd name="T76" fmla="*/ 5041 w 7943"/>
                  <a:gd name="T77" fmla="*/ 1872 h 3184"/>
                  <a:gd name="T78" fmla="*/ 5258 w 7943"/>
                  <a:gd name="T79" fmla="*/ 1287 h 3184"/>
                  <a:gd name="T80" fmla="*/ 5305 w 7943"/>
                  <a:gd name="T81" fmla="*/ 1287 h 3184"/>
                  <a:gd name="T82" fmla="*/ 5567 w 7943"/>
                  <a:gd name="T83" fmla="*/ 1353 h 3184"/>
                  <a:gd name="T84" fmla="*/ 5784 w 7943"/>
                  <a:gd name="T85" fmla="*/ 1195 h 3184"/>
                  <a:gd name="T86" fmla="*/ 5830 w 7943"/>
                  <a:gd name="T87" fmla="*/ 1195 h 3184"/>
                  <a:gd name="T88" fmla="*/ 6093 w 7943"/>
                  <a:gd name="T89" fmla="*/ 1851 h 3184"/>
                  <a:gd name="T90" fmla="*/ 6309 w 7943"/>
                  <a:gd name="T91" fmla="*/ 1990 h 3184"/>
                  <a:gd name="T92" fmla="*/ 6356 w 7943"/>
                  <a:gd name="T93" fmla="*/ 1990 h 3184"/>
                  <a:gd name="T94" fmla="*/ 6618 w 7943"/>
                  <a:gd name="T95" fmla="*/ 2414 h 3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184">
                    <a:moveTo>
                      <a:pt x="6333" y="1980"/>
                    </a:moveTo>
                    <a:lnTo>
                      <a:pt x="6333" y="1980"/>
                    </a:lnTo>
                    <a:lnTo>
                      <a:pt x="6333" y="2046"/>
                    </a:lnTo>
                    <a:moveTo>
                      <a:pt x="6561" y="2391"/>
                    </a:moveTo>
                    <a:lnTo>
                      <a:pt x="6561" y="2391"/>
                    </a:lnTo>
                    <a:lnTo>
                      <a:pt x="6628" y="2391"/>
                    </a:lnTo>
                    <a:moveTo>
                      <a:pt x="6595" y="2357"/>
                    </a:moveTo>
                    <a:lnTo>
                      <a:pt x="6595" y="2357"/>
                    </a:lnTo>
                    <a:lnTo>
                      <a:pt x="6595" y="2424"/>
                    </a:lnTo>
                    <a:moveTo>
                      <a:pt x="6825" y="1604"/>
                    </a:moveTo>
                    <a:lnTo>
                      <a:pt x="6825" y="1604"/>
                    </a:lnTo>
                    <a:lnTo>
                      <a:pt x="6891" y="1604"/>
                    </a:lnTo>
                    <a:moveTo>
                      <a:pt x="6858" y="1571"/>
                    </a:moveTo>
                    <a:lnTo>
                      <a:pt x="6858" y="1571"/>
                    </a:lnTo>
                    <a:lnTo>
                      <a:pt x="6858" y="1637"/>
                    </a:lnTo>
                    <a:moveTo>
                      <a:pt x="7088" y="2790"/>
                    </a:moveTo>
                    <a:lnTo>
                      <a:pt x="7088" y="2790"/>
                    </a:lnTo>
                    <a:lnTo>
                      <a:pt x="7155" y="2790"/>
                    </a:lnTo>
                    <a:moveTo>
                      <a:pt x="7121" y="2756"/>
                    </a:moveTo>
                    <a:lnTo>
                      <a:pt x="7121" y="2756"/>
                    </a:lnTo>
                    <a:lnTo>
                      <a:pt x="7121" y="2823"/>
                    </a:lnTo>
                    <a:moveTo>
                      <a:pt x="7350" y="1787"/>
                    </a:moveTo>
                    <a:lnTo>
                      <a:pt x="7350" y="1787"/>
                    </a:lnTo>
                    <a:lnTo>
                      <a:pt x="7417" y="1787"/>
                    </a:lnTo>
                    <a:moveTo>
                      <a:pt x="7384" y="1754"/>
                    </a:moveTo>
                    <a:lnTo>
                      <a:pt x="7384" y="1754"/>
                    </a:lnTo>
                    <a:lnTo>
                      <a:pt x="7384" y="1821"/>
                    </a:lnTo>
                    <a:moveTo>
                      <a:pt x="7614" y="2723"/>
                    </a:moveTo>
                    <a:lnTo>
                      <a:pt x="7614" y="2723"/>
                    </a:lnTo>
                    <a:lnTo>
                      <a:pt x="7680" y="2723"/>
                    </a:lnTo>
                    <a:moveTo>
                      <a:pt x="7647" y="2690"/>
                    </a:moveTo>
                    <a:lnTo>
                      <a:pt x="7647" y="2690"/>
                    </a:lnTo>
                    <a:lnTo>
                      <a:pt x="7647" y="2756"/>
                    </a:lnTo>
                    <a:moveTo>
                      <a:pt x="7876" y="1131"/>
                    </a:moveTo>
                    <a:lnTo>
                      <a:pt x="7876" y="1131"/>
                    </a:lnTo>
                    <a:lnTo>
                      <a:pt x="7943" y="1131"/>
                    </a:lnTo>
                    <a:moveTo>
                      <a:pt x="7909" y="1097"/>
                    </a:moveTo>
                    <a:lnTo>
                      <a:pt x="7909" y="1097"/>
                    </a:lnTo>
                    <a:lnTo>
                      <a:pt x="7909" y="1164"/>
                    </a:lnTo>
                    <a:moveTo>
                      <a:pt x="0" y="1939"/>
                    </a:moveTo>
                    <a:lnTo>
                      <a:pt x="0" y="1939"/>
                    </a:lnTo>
                    <a:lnTo>
                      <a:pt x="47" y="1985"/>
                    </a:lnTo>
                    <a:moveTo>
                      <a:pt x="47" y="1939"/>
                    </a:moveTo>
                    <a:lnTo>
                      <a:pt x="47" y="1939"/>
                    </a:lnTo>
                    <a:lnTo>
                      <a:pt x="0" y="1985"/>
                    </a:lnTo>
                    <a:moveTo>
                      <a:pt x="264" y="1115"/>
                    </a:moveTo>
                    <a:lnTo>
                      <a:pt x="264" y="1115"/>
                    </a:lnTo>
                    <a:lnTo>
                      <a:pt x="310" y="1162"/>
                    </a:lnTo>
                    <a:moveTo>
                      <a:pt x="310" y="1115"/>
                    </a:moveTo>
                    <a:lnTo>
                      <a:pt x="310" y="1115"/>
                    </a:lnTo>
                    <a:lnTo>
                      <a:pt x="264" y="1162"/>
                    </a:lnTo>
                    <a:moveTo>
                      <a:pt x="526" y="865"/>
                    </a:moveTo>
                    <a:lnTo>
                      <a:pt x="526" y="865"/>
                    </a:lnTo>
                    <a:lnTo>
                      <a:pt x="573" y="912"/>
                    </a:lnTo>
                    <a:moveTo>
                      <a:pt x="573" y="865"/>
                    </a:moveTo>
                    <a:lnTo>
                      <a:pt x="573" y="865"/>
                    </a:lnTo>
                    <a:lnTo>
                      <a:pt x="526" y="912"/>
                    </a:lnTo>
                    <a:moveTo>
                      <a:pt x="789" y="2309"/>
                    </a:moveTo>
                    <a:lnTo>
                      <a:pt x="789" y="2309"/>
                    </a:lnTo>
                    <a:lnTo>
                      <a:pt x="836" y="2355"/>
                    </a:lnTo>
                    <a:moveTo>
                      <a:pt x="836" y="2309"/>
                    </a:moveTo>
                    <a:lnTo>
                      <a:pt x="836" y="2309"/>
                    </a:lnTo>
                    <a:lnTo>
                      <a:pt x="789" y="2355"/>
                    </a:lnTo>
                    <a:moveTo>
                      <a:pt x="1051" y="1730"/>
                    </a:moveTo>
                    <a:lnTo>
                      <a:pt x="1051" y="1730"/>
                    </a:lnTo>
                    <a:lnTo>
                      <a:pt x="1098" y="1776"/>
                    </a:lnTo>
                    <a:moveTo>
                      <a:pt x="1098" y="1730"/>
                    </a:moveTo>
                    <a:lnTo>
                      <a:pt x="1098" y="1730"/>
                    </a:lnTo>
                    <a:lnTo>
                      <a:pt x="1051" y="1776"/>
                    </a:lnTo>
                    <a:moveTo>
                      <a:pt x="1315" y="2634"/>
                    </a:moveTo>
                    <a:lnTo>
                      <a:pt x="1315" y="2634"/>
                    </a:lnTo>
                    <a:lnTo>
                      <a:pt x="1361" y="2681"/>
                    </a:lnTo>
                    <a:moveTo>
                      <a:pt x="1361" y="2634"/>
                    </a:moveTo>
                    <a:lnTo>
                      <a:pt x="1361" y="2634"/>
                    </a:lnTo>
                    <a:lnTo>
                      <a:pt x="1315" y="2681"/>
                    </a:lnTo>
                    <a:moveTo>
                      <a:pt x="1578" y="3137"/>
                    </a:moveTo>
                    <a:lnTo>
                      <a:pt x="1578" y="3137"/>
                    </a:lnTo>
                    <a:lnTo>
                      <a:pt x="1625" y="3184"/>
                    </a:lnTo>
                    <a:moveTo>
                      <a:pt x="1625" y="3137"/>
                    </a:moveTo>
                    <a:lnTo>
                      <a:pt x="1625" y="3137"/>
                    </a:lnTo>
                    <a:lnTo>
                      <a:pt x="1578" y="3184"/>
                    </a:lnTo>
                    <a:moveTo>
                      <a:pt x="1840" y="2323"/>
                    </a:moveTo>
                    <a:lnTo>
                      <a:pt x="1840" y="2323"/>
                    </a:lnTo>
                    <a:lnTo>
                      <a:pt x="1887" y="2370"/>
                    </a:lnTo>
                    <a:moveTo>
                      <a:pt x="1887" y="2323"/>
                    </a:moveTo>
                    <a:lnTo>
                      <a:pt x="1887" y="2323"/>
                    </a:lnTo>
                    <a:lnTo>
                      <a:pt x="1840" y="2370"/>
                    </a:lnTo>
                    <a:moveTo>
                      <a:pt x="2104" y="3026"/>
                    </a:moveTo>
                    <a:lnTo>
                      <a:pt x="2104" y="3026"/>
                    </a:lnTo>
                    <a:lnTo>
                      <a:pt x="2150" y="3073"/>
                    </a:lnTo>
                    <a:moveTo>
                      <a:pt x="2150" y="3026"/>
                    </a:moveTo>
                    <a:lnTo>
                      <a:pt x="2150" y="3026"/>
                    </a:lnTo>
                    <a:lnTo>
                      <a:pt x="2104" y="3073"/>
                    </a:lnTo>
                    <a:moveTo>
                      <a:pt x="2366" y="2677"/>
                    </a:moveTo>
                    <a:lnTo>
                      <a:pt x="2366" y="2677"/>
                    </a:lnTo>
                    <a:lnTo>
                      <a:pt x="2413" y="2724"/>
                    </a:lnTo>
                    <a:moveTo>
                      <a:pt x="2413" y="2677"/>
                    </a:moveTo>
                    <a:lnTo>
                      <a:pt x="2413" y="2677"/>
                    </a:lnTo>
                    <a:lnTo>
                      <a:pt x="2366" y="2724"/>
                    </a:lnTo>
                    <a:moveTo>
                      <a:pt x="2629" y="2613"/>
                    </a:moveTo>
                    <a:lnTo>
                      <a:pt x="2629" y="2613"/>
                    </a:lnTo>
                    <a:lnTo>
                      <a:pt x="2676" y="2660"/>
                    </a:lnTo>
                    <a:moveTo>
                      <a:pt x="2676" y="2613"/>
                    </a:moveTo>
                    <a:lnTo>
                      <a:pt x="2676" y="2613"/>
                    </a:lnTo>
                    <a:lnTo>
                      <a:pt x="2629" y="2660"/>
                    </a:lnTo>
                    <a:moveTo>
                      <a:pt x="2891" y="2817"/>
                    </a:moveTo>
                    <a:lnTo>
                      <a:pt x="2891" y="2817"/>
                    </a:lnTo>
                    <a:lnTo>
                      <a:pt x="2938" y="2864"/>
                    </a:lnTo>
                    <a:moveTo>
                      <a:pt x="2938" y="2817"/>
                    </a:moveTo>
                    <a:lnTo>
                      <a:pt x="2938" y="2817"/>
                    </a:lnTo>
                    <a:lnTo>
                      <a:pt x="2891" y="2864"/>
                    </a:lnTo>
                    <a:moveTo>
                      <a:pt x="3155" y="2650"/>
                    </a:moveTo>
                    <a:lnTo>
                      <a:pt x="3155" y="2650"/>
                    </a:lnTo>
                    <a:lnTo>
                      <a:pt x="3201" y="2696"/>
                    </a:lnTo>
                    <a:moveTo>
                      <a:pt x="3201" y="2650"/>
                    </a:moveTo>
                    <a:lnTo>
                      <a:pt x="3201" y="2650"/>
                    </a:lnTo>
                    <a:lnTo>
                      <a:pt x="3155" y="2696"/>
                    </a:lnTo>
                    <a:moveTo>
                      <a:pt x="3418" y="2139"/>
                    </a:moveTo>
                    <a:lnTo>
                      <a:pt x="3418" y="2139"/>
                    </a:lnTo>
                    <a:lnTo>
                      <a:pt x="3465" y="2185"/>
                    </a:lnTo>
                    <a:moveTo>
                      <a:pt x="3465" y="2139"/>
                    </a:moveTo>
                    <a:lnTo>
                      <a:pt x="3465" y="2139"/>
                    </a:lnTo>
                    <a:lnTo>
                      <a:pt x="3418" y="2185"/>
                    </a:lnTo>
                    <a:moveTo>
                      <a:pt x="3680" y="2250"/>
                    </a:moveTo>
                    <a:lnTo>
                      <a:pt x="3680" y="2250"/>
                    </a:lnTo>
                    <a:lnTo>
                      <a:pt x="3727" y="2296"/>
                    </a:lnTo>
                    <a:moveTo>
                      <a:pt x="3727" y="2250"/>
                    </a:moveTo>
                    <a:lnTo>
                      <a:pt x="3727" y="2250"/>
                    </a:lnTo>
                    <a:lnTo>
                      <a:pt x="3680" y="2296"/>
                    </a:lnTo>
                    <a:moveTo>
                      <a:pt x="3944" y="2776"/>
                    </a:moveTo>
                    <a:lnTo>
                      <a:pt x="3944" y="2776"/>
                    </a:lnTo>
                    <a:lnTo>
                      <a:pt x="3990" y="2823"/>
                    </a:lnTo>
                    <a:moveTo>
                      <a:pt x="3990" y="2776"/>
                    </a:moveTo>
                    <a:lnTo>
                      <a:pt x="3990" y="2776"/>
                    </a:lnTo>
                    <a:lnTo>
                      <a:pt x="3944" y="2823"/>
                    </a:lnTo>
                    <a:moveTo>
                      <a:pt x="4206" y="0"/>
                    </a:moveTo>
                    <a:lnTo>
                      <a:pt x="4206" y="0"/>
                    </a:lnTo>
                    <a:lnTo>
                      <a:pt x="4253" y="46"/>
                    </a:lnTo>
                    <a:moveTo>
                      <a:pt x="4253" y="0"/>
                    </a:moveTo>
                    <a:lnTo>
                      <a:pt x="4253" y="0"/>
                    </a:lnTo>
                    <a:lnTo>
                      <a:pt x="4206" y="46"/>
                    </a:lnTo>
                    <a:moveTo>
                      <a:pt x="4469" y="2316"/>
                    </a:moveTo>
                    <a:lnTo>
                      <a:pt x="4469" y="2316"/>
                    </a:lnTo>
                    <a:lnTo>
                      <a:pt x="4516" y="2363"/>
                    </a:lnTo>
                    <a:moveTo>
                      <a:pt x="4516" y="2316"/>
                    </a:moveTo>
                    <a:lnTo>
                      <a:pt x="4516" y="2316"/>
                    </a:lnTo>
                    <a:lnTo>
                      <a:pt x="4469" y="2363"/>
                    </a:lnTo>
                    <a:moveTo>
                      <a:pt x="4731" y="3074"/>
                    </a:moveTo>
                    <a:lnTo>
                      <a:pt x="4731" y="3074"/>
                    </a:lnTo>
                    <a:lnTo>
                      <a:pt x="4778" y="3121"/>
                    </a:lnTo>
                    <a:moveTo>
                      <a:pt x="4778" y="3074"/>
                    </a:moveTo>
                    <a:lnTo>
                      <a:pt x="4778" y="3074"/>
                    </a:lnTo>
                    <a:lnTo>
                      <a:pt x="4731" y="3121"/>
                    </a:lnTo>
                    <a:moveTo>
                      <a:pt x="4995" y="1825"/>
                    </a:moveTo>
                    <a:lnTo>
                      <a:pt x="4995" y="1825"/>
                    </a:lnTo>
                    <a:lnTo>
                      <a:pt x="5041" y="1872"/>
                    </a:lnTo>
                    <a:moveTo>
                      <a:pt x="5041" y="1825"/>
                    </a:moveTo>
                    <a:lnTo>
                      <a:pt x="5041" y="1825"/>
                    </a:lnTo>
                    <a:lnTo>
                      <a:pt x="4995" y="1872"/>
                    </a:lnTo>
                    <a:moveTo>
                      <a:pt x="5258" y="1287"/>
                    </a:moveTo>
                    <a:lnTo>
                      <a:pt x="5258" y="1287"/>
                    </a:lnTo>
                    <a:lnTo>
                      <a:pt x="5305" y="1334"/>
                    </a:lnTo>
                    <a:moveTo>
                      <a:pt x="5305" y="1287"/>
                    </a:moveTo>
                    <a:lnTo>
                      <a:pt x="5305" y="1287"/>
                    </a:lnTo>
                    <a:lnTo>
                      <a:pt x="5258" y="1334"/>
                    </a:lnTo>
                    <a:moveTo>
                      <a:pt x="5520" y="1306"/>
                    </a:moveTo>
                    <a:lnTo>
                      <a:pt x="5520" y="1306"/>
                    </a:lnTo>
                    <a:lnTo>
                      <a:pt x="5567" y="1353"/>
                    </a:lnTo>
                    <a:moveTo>
                      <a:pt x="5567" y="1306"/>
                    </a:moveTo>
                    <a:lnTo>
                      <a:pt x="5567" y="1306"/>
                    </a:lnTo>
                    <a:lnTo>
                      <a:pt x="5520" y="1353"/>
                    </a:lnTo>
                    <a:moveTo>
                      <a:pt x="5784" y="1195"/>
                    </a:moveTo>
                    <a:lnTo>
                      <a:pt x="5784" y="1195"/>
                    </a:lnTo>
                    <a:lnTo>
                      <a:pt x="5830" y="1242"/>
                    </a:lnTo>
                    <a:moveTo>
                      <a:pt x="5830" y="1195"/>
                    </a:moveTo>
                    <a:lnTo>
                      <a:pt x="5830" y="1195"/>
                    </a:lnTo>
                    <a:lnTo>
                      <a:pt x="5784" y="1242"/>
                    </a:lnTo>
                    <a:moveTo>
                      <a:pt x="6046" y="1804"/>
                    </a:moveTo>
                    <a:lnTo>
                      <a:pt x="6046" y="1804"/>
                    </a:lnTo>
                    <a:lnTo>
                      <a:pt x="6093" y="1851"/>
                    </a:lnTo>
                    <a:moveTo>
                      <a:pt x="6093" y="1804"/>
                    </a:moveTo>
                    <a:lnTo>
                      <a:pt x="6093" y="1804"/>
                    </a:lnTo>
                    <a:lnTo>
                      <a:pt x="6046" y="1851"/>
                    </a:lnTo>
                    <a:moveTo>
                      <a:pt x="6309" y="1990"/>
                    </a:moveTo>
                    <a:lnTo>
                      <a:pt x="6309" y="1990"/>
                    </a:lnTo>
                    <a:lnTo>
                      <a:pt x="6356" y="2036"/>
                    </a:lnTo>
                    <a:moveTo>
                      <a:pt x="6356" y="1990"/>
                    </a:moveTo>
                    <a:lnTo>
                      <a:pt x="6356" y="1990"/>
                    </a:lnTo>
                    <a:lnTo>
                      <a:pt x="6309" y="2036"/>
                    </a:lnTo>
                    <a:moveTo>
                      <a:pt x="6571" y="2367"/>
                    </a:moveTo>
                    <a:lnTo>
                      <a:pt x="6571" y="2367"/>
                    </a:lnTo>
                    <a:lnTo>
                      <a:pt x="6618" y="2414"/>
                    </a:lnTo>
                  </a:path>
                </a:pathLst>
              </a:custGeom>
              <a:noFill/>
              <a:ln w="1588" cap="flat">
                <a:solidFill>
                  <a:srgbClr val="002B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Freeform 110"/>
              <p:cNvSpPr>
                <a:spLocks noEditPoints="1"/>
              </p:cNvSpPr>
              <p:nvPr/>
            </p:nvSpPr>
            <p:spPr bwMode="auto">
              <a:xfrm>
                <a:off x="4759" y="1463"/>
                <a:ext cx="306" cy="388"/>
              </a:xfrm>
              <a:custGeom>
                <a:avLst/>
                <a:gdLst>
                  <a:gd name="T0" fmla="*/ 47 w 1362"/>
                  <a:gd name="T1" fmla="*/ 1260 h 1706"/>
                  <a:gd name="T2" fmla="*/ 47 w 1362"/>
                  <a:gd name="T3" fmla="*/ 1260 h 1706"/>
                  <a:gd name="T4" fmla="*/ 0 w 1362"/>
                  <a:gd name="T5" fmla="*/ 1307 h 1706"/>
                  <a:gd name="T6" fmla="*/ 264 w 1362"/>
                  <a:gd name="T7" fmla="*/ 474 h 1706"/>
                  <a:gd name="T8" fmla="*/ 264 w 1362"/>
                  <a:gd name="T9" fmla="*/ 474 h 1706"/>
                  <a:gd name="T10" fmla="*/ 310 w 1362"/>
                  <a:gd name="T11" fmla="*/ 520 h 1706"/>
                  <a:gd name="T12" fmla="*/ 310 w 1362"/>
                  <a:gd name="T13" fmla="*/ 474 h 1706"/>
                  <a:gd name="T14" fmla="*/ 310 w 1362"/>
                  <a:gd name="T15" fmla="*/ 474 h 1706"/>
                  <a:gd name="T16" fmla="*/ 264 w 1362"/>
                  <a:gd name="T17" fmla="*/ 520 h 1706"/>
                  <a:gd name="T18" fmla="*/ 527 w 1362"/>
                  <a:gd name="T19" fmla="*/ 1659 h 1706"/>
                  <a:gd name="T20" fmla="*/ 527 w 1362"/>
                  <a:gd name="T21" fmla="*/ 1659 h 1706"/>
                  <a:gd name="T22" fmla="*/ 574 w 1362"/>
                  <a:gd name="T23" fmla="*/ 1706 h 1706"/>
                  <a:gd name="T24" fmla="*/ 574 w 1362"/>
                  <a:gd name="T25" fmla="*/ 1659 h 1706"/>
                  <a:gd name="T26" fmla="*/ 574 w 1362"/>
                  <a:gd name="T27" fmla="*/ 1659 h 1706"/>
                  <a:gd name="T28" fmla="*/ 527 w 1362"/>
                  <a:gd name="T29" fmla="*/ 1706 h 1706"/>
                  <a:gd name="T30" fmla="*/ 789 w 1362"/>
                  <a:gd name="T31" fmla="*/ 657 h 1706"/>
                  <a:gd name="T32" fmla="*/ 789 w 1362"/>
                  <a:gd name="T33" fmla="*/ 657 h 1706"/>
                  <a:gd name="T34" fmla="*/ 836 w 1362"/>
                  <a:gd name="T35" fmla="*/ 704 h 1706"/>
                  <a:gd name="T36" fmla="*/ 836 w 1362"/>
                  <a:gd name="T37" fmla="*/ 657 h 1706"/>
                  <a:gd name="T38" fmla="*/ 836 w 1362"/>
                  <a:gd name="T39" fmla="*/ 657 h 1706"/>
                  <a:gd name="T40" fmla="*/ 789 w 1362"/>
                  <a:gd name="T41" fmla="*/ 704 h 1706"/>
                  <a:gd name="T42" fmla="*/ 1053 w 1362"/>
                  <a:gd name="T43" fmla="*/ 1593 h 1706"/>
                  <a:gd name="T44" fmla="*/ 1053 w 1362"/>
                  <a:gd name="T45" fmla="*/ 1593 h 1706"/>
                  <a:gd name="T46" fmla="*/ 1099 w 1362"/>
                  <a:gd name="T47" fmla="*/ 1639 h 1706"/>
                  <a:gd name="T48" fmla="*/ 1099 w 1362"/>
                  <a:gd name="T49" fmla="*/ 1593 h 1706"/>
                  <a:gd name="T50" fmla="*/ 1099 w 1362"/>
                  <a:gd name="T51" fmla="*/ 1593 h 1706"/>
                  <a:gd name="T52" fmla="*/ 1053 w 1362"/>
                  <a:gd name="T53" fmla="*/ 1639 h 1706"/>
                  <a:gd name="T54" fmla="*/ 1315 w 1362"/>
                  <a:gd name="T55" fmla="*/ 0 h 1706"/>
                  <a:gd name="T56" fmla="*/ 1315 w 1362"/>
                  <a:gd name="T57" fmla="*/ 0 h 1706"/>
                  <a:gd name="T58" fmla="*/ 1362 w 1362"/>
                  <a:gd name="T59" fmla="*/ 47 h 1706"/>
                  <a:gd name="T60" fmla="*/ 1362 w 1362"/>
                  <a:gd name="T61" fmla="*/ 0 h 1706"/>
                  <a:gd name="T62" fmla="*/ 1362 w 1362"/>
                  <a:gd name="T63" fmla="*/ 0 h 1706"/>
                  <a:gd name="T64" fmla="*/ 1315 w 1362"/>
                  <a:gd name="T65" fmla="*/ 47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706">
                    <a:moveTo>
                      <a:pt x="47" y="1260"/>
                    </a:moveTo>
                    <a:lnTo>
                      <a:pt x="47" y="1260"/>
                    </a:lnTo>
                    <a:lnTo>
                      <a:pt x="0" y="1307"/>
                    </a:lnTo>
                    <a:moveTo>
                      <a:pt x="264" y="474"/>
                    </a:moveTo>
                    <a:lnTo>
                      <a:pt x="264" y="474"/>
                    </a:lnTo>
                    <a:lnTo>
                      <a:pt x="310" y="520"/>
                    </a:lnTo>
                    <a:moveTo>
                      <a:pt x="310" y="474"/>
                    </a:moveTo>
                    <a:lnTo>
                      <a:pt x="310" y="474"/>
                    </a:lnTo>
                    <a:lnTo>
                      <a:pt x="264" y="520"/>
                    </a:lnTo>
                    <a:moveTo>
                      <a:pt x="527" y="1659"/>
                    </a:moveTo>
                    <a:lnTo>
                      <a:pt x="527" y="1659"/>
                    </a:lnTo>
                    <a:lnTo>
                      <a:pt x="574" y="1706"/>
                    </a:lnTo>
                    <a:moveTo>
                      <a:pt x="574" y="1659"/>
                    </a:moveTo>
                    <a:lnTo>
                      <a:pt x="574" y="1659"/>
                    </a:lnTo>
                    <a:lnTo>
                      <a:pt x="527" y="1706"/>
                    </a:lnTo>
                    <a:moveTo>
                      <a:pt x="789" y="657"/>
                    </a:moveTo>
                    <a:lnTo>
                      <a:pt x="789" y="657"/>
                    </a:lnTo>
                    <a:lnTo>
                      <a:pt x="836" y="704"/>
                    </a:lnTo>
                    <a:moveTo>
                      <a:pt x="836" y="657"/>
                    </a:moveTo>
                    <a:lnTo>
                      <a:pt x="836" y="657"/>
                    </a:lnTo>
                    <a:lnTo>
                      <a:pt x="789" y="704"/>
                    </a:lnTo>
                    <a:moveTo>
                      <a:pt x="1053" y="1593"/>
                    </a:moveTo>
                    <a:lnTo>
                      <a:pt x="1053" y="1593"/>
                    </a:lnTo>
                    <a:lnTo>
                      <a:pt x="1099" y="1639"/>
                    </a:lnTo>
                    <a:moveTo>
                      <a:pt x="1099" y="1593"/>
                    </a:moveTo>
                    <a:lnTo>
                      <a:pt x="1099" y="1593"/>
                    </a:lnTo>
                    <a:lnTo>
                      <a:pt x="1053" y="1639"/>
                    </a:lnTo>
                    <a:moveTo>
                      <a:pt x="1315" y="0"/>
                    </a:moveTo>
                    <a:lnTo>
                      <a:pt x="1315" y="0"/>
                    </a:lnTo>
                    <a:lnTo>
                      <a:pt x="1362" y="47"/>
                    </a:lnTo>
                    <a:moveTo>
                      <a:pt x="1362" y="0"/>
                    </a:moveTo>
                    <a:lnTo>
                      <a:pt x="1362" y="0"/>
                    </a:lnTo>
                    <a:lnTo>
                      <a:pt x="1315" y="47"/>
                    </a:lnTo>
                  </a:path>
                </a:pathLst>
              </a:custGeom>
              <a:noFill/>
              <a:ln w="1588" cap="flat">
                <a:solidFill>
                  <a:srgbClr val="002B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Freeform 111"/>
              <p:cNvSpPr>
                <a:spLocks noEditPoints="1"/>
              </p:cNvSpPr>
              <p:nvPr/>
            </p:nvSpPr>
            <p:spPr bwMode="auto">
              <a:xfrm>
                <a:off x="3278" y="1243"/>
                <a:ext cx="1782" cy="694"/>
              </a:xfrm>
              <a:custGeom>
                <a:avLst/>
                <a:gdLst>
                  <a:gd name="T0" fmla="*/ 297 w 7919"/>
                  <a:gd name="T1" fmla="*/ 901 h 3051"/>
                  <a:gd name="T2" fmla="*/ 1085 w 7919"/>
                  <a:gd name="T3" fmla="*/ 1562 h 3051"/>
                  <a:gd name="T4" fmla="*/ 1874 w 7919"/>
                  <a:gd name="T5" fmla="*/ 2103 h 3051"/>
                  <a:gd name="T6" fmla="*/ 2663 w 7919"/>
                  <a:gd name="T7" fmla="*/ 2605 h 3051"/>
                  <a:gd name="T8" fmla="*/ 3451 w 7919"/>
                  <a:gd name="T9" fmla="*/ 2054 h 3051"/>
                  <a:gd name="T10" fmla="*/ 4239 w 7919"/>
                  <a:gd name="T11" fmla="*/ 33 h 3051"/>
                  <a:gd name="T12" fmla="*/ 5028 w 7919"/>
                  <a:gd name="T13" fmla="*/ 1764 h 3051"/>
                  <a:gd name="T14" fmla="*/ 5817 w 7919"/>
                  <a:gd name="T15" fmla="*/ 923 h 3051"/>
                  <a:gd name="T16" fmla="*/ 6605 w 7919"/>
                  <a:gd name="T17" fmla="*/ 2361 h 3051"/>
                  <a:gd name="T18" fmla="*/ 7394 w 7919"/>
                  <a:gd name="T19" fmla="*/ 1766 h 3051"/>
                  <a:gd name="T20" fmla="*/ 0 w 7919"/>
                  <a:gd name="T21" fmla="*/ 1985 h 3051"/>
                  <a:gd name="T22" fmla="*/ 34 w 7919"/>
                  <a:gd name="T23" fmla="*/ 1952 h 3051"/>
                  <a:gd name="T24" fmla="*/ 264 w 7919"/>
                  <a:gd name="T25" fmla="*/ 901 h 3051"/>
                  <a:gd name="T26" fmla="*/ 297 w 7919"/>
                  <a:gd name="T27" fmla="*/ 867 h 3051"/>
                  <a:gd name="T28" fmla="*/ 526 w 7919"/>
                  <a:gd name="T29" fmla="*/ 746 h 3051"/>
                  <a:gd name="T30" fmla="*/ 559 w 7919"/>
                  <a:gd name="T31" fmla="*/ 713 h 3051"/>
                  <a:gd name="T32" fmla="*/ 789 w 7919"/>
                  <a:gd name="T33" fmla="*/ 2205 h 3051"/>
                  <a:gd name="T34" fmla="*/ 823 w 7919"/>
                  <a:gd name="T35" fmla="*/ 2172 h 3051"/>
                  <a:gd name="T36" fmla="*/ 1051 w 7919"/>
                  <a:gd name="T37" fmla="*/ 1562 h 3051"/>
                  <a:gd name="T38" fmla="*/ 1085 w 7919"/>
                  <a:gd name="T39" fmla="*/ 1529 h 3051"/>
                  <a:gd name="T40" fmla="*/ 1315 w 7919"/>
                  <a:gd name="T41" fmla="*/ 2555 h 3051"/>
                  <a:gd name="T42" fmla="*/ 1348 w 7919"/>
                  <a:gd name="T43" fmla="*/ 2522 h 3051"/>
                  <a:gd name="T44" fmla="*/ 1578 w 7919"/>
                  <a:gd name="T45" fmla="*/ 3017 h 3051"/>
                  <a:gd name="T46" fmla="*/ 1611 w 7919"/>
                  <a:gd name="T47" fmla="*/ 2984 h 3051"/>
                  <a:gd name="T48" fmla="*/ 1840 w 7919"/>
                  <a:gd name="T49" fmla="*/ 2103 h 3051"/>
                  <a:gd name="T50" fmla="*/ 1874 w 7919"/>
                  <a:gd name="T51" fmla="*/ 2070 h 3051"/>
                  <a:gd name="T52" fmla="*/ 2104 w 7919"/>
                  <a:gd name="T53" fmla="*/ 3004 h 3051"/>
                  <a:gd name="T54" fmla="*/ 2137 w 7919"/>
                  <a:gd name="T55" fmla="*/ 2971 h 3051"/>
                  <a:gd name="T56" fmla="*/ 2366 w 7919"/>
                  <a:gd name="T57" fmla="*/ 2540 h 3051"/>
                  <a:gd name="T58" fmla="*/ 2399 w 7919"/>
                  <a:gd name="T59" fmla="*/ 2506 h 3051"/>
                  <a:gd name="T60" fmla="*/ 2629 w 7919"/>
                  <a:gd name="T61" fmla="*/ 2605 h 3051"/>
                  <a:gd name="T62" fmla="*/ 2663 w 7919"/>
                  <a:gd name="T63" fmla="*/ 2572 h 3051"/>
                  <a:gd name="T64" fmla="*/ 2891 w 7919"/>
                  <a:gd name="T65" fmla="*/ 2837 h 3051"/>
                  <a:gd name="T66" fmla="*/ 2925 w 7919"/>
                  <a:gd name="T67" fmla="*/ 2804 h 3051"/>
                  <a:gd name="T68" fmla="*/ 3155 w 7919"/>
                  <a:gd name="T69" fmla="*/ 2600 h 3051"/>
                  <a:gd name="T70" fmla="*/ 3188 w 7919"/>
                  <a:gd name="T71" fmla="*/ 2566 h 3051"/>
                  <a:gd name="T72" fmla="*/ 3418 w 7919"/>
                  <a:gd name="T73" fmla="*/ 2054 h 3051"/>
                  <a:gd name="T74" fmla="*/ 3451 w 7919"/>
                  <a:gd name="T75" fmla="*/ 2021 h 3051"/>
                  <a:gd name="T76" fmla="*/ 3680 w 7919"/>
                  <a:gd name="T77" fmla="*/ 2162 h 3051"/>
                  <a:gd name="T78" fmla="*/ 3714 w 7919"/>
                  <a:gd name="T79" fmla="*/ 2129 h 3051"/>
                  <a:gd name="T80" fmla="*/ 3944 w 7919"/>
                  <a:gd name="T81" fmla="*/ 2561 h 3051"/>
                  <a:gd name="T82" fmla="*/ 3977 w 7919"/>
                  <a:gd name="T83" fmla="*/ 2527 h 3051"/>
                  <a:gd name="T84" fmla="*/ 4206 w 7919"/>
                  <a:gd name="T85" fmla="*/ 33 h 3051"/>
                  <a:gd name="T86" fmla="*/ 4239 w 7919"/>
                  <a:gd name="T87" fmla="*/ 0 h 3051"/>
                  <a:gd name="T88" fmla="*/ 4469 w 7919"/>
                  <a:gd name="T89" fmla="*/ 2311 h 3051"/>
                  <a:gd name="T90" fmla="*/ 4503 w 7919"/>
                  <a:gd name="T91" fmla="*/ 2277 h 3051"/>
                  <a:gd name="T92" fmla="*/ 4731 w 7919"/>
                  <a:gd name="T93" fmla="*/ 3002 h 3051"/>
                  <a:gd name="T94" fmla="*/ 4765 w 7919"/>
                  <a:gd name="T95" fmla="*/ 2969 h 3051"/>
                  <a:gd name="T96" fmla="*/ 4995 w 7919"/>
                  <a:gd name="T97" fmla="*/ 1764 h 3051"/>
                  <a:gd name="T98" fmla="*/ 5028 w 7919"/>
                  <a:gd name="T99" fmla="*/ 1731 h 3051"/>
                  <a:gd name="T100" fmla="*/ 5258 w 7919"/>
                  <a:gd name="T101" fmla="*/ 1170 h 3051"/>
                  <a:gd name="T102" fmla="*/ 5291 w 7919"/>
                  <a:gd name="T103" fmla="*/ 1136 h 3051"/>
                  <a:gd name="T104" fmla="*/ 5520 w 7919"/>
                  <a:gd name="T105" fmla="*/ 1213 h 3051"/>
                  <a:gd name="T106" fmla="*/ 5554 w 7919"/>
                  <a:gd name="T107" fmla="*/ 1180 h 3051"/>
                  <a:gd name="T108" fmla="*/ 5784 w 7919"/>
                  <a:gd name="T109" fmla="*/ 923 h 3051"/>
                  <a:gd name="T110" fmla="*/ 5817 w 7919"/>
                  <a:gd name="T111" fmla="*/ 890 h 3051"/>
                  <a:gd name="T112" fmla="*/ 6046 w 7919"/>
                  <a:gd name="T113" fmla="*/ 1707 h 3051"/>
                  <a:gd name="T114" fmla="*/ 6079 w 7919"/>
                  <a:gd name="T115" fmla="*/ 1674 h 3051"/>
                  <a:gd name="T116" fmla="*/ 6309 w 7919"/>
                  <a:gd name="T117" fmla="*/ 1884 h 3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051">
                    <a:moveTo>
                      <a:pt x="34" y="1985"/>
                    </a:moveTo>
                    <a:lnTo>
                      <a:pt x="34" y="1985"/>
                    </a:lnTo>
                    <a:lnTo>
                      <a:pt x="297" y="901"/>
                    </a:lnTo>
                    <a:lnTo>
                      <a:pt x="559" y="746"/>
                    </a:lnTo>
                    <a:lnTo>
                      <a:pt x="823" y="2205"/>
                    </a:lnTo>
                    <a:lnTo>
                      <a:pt x="1085" y="1562"/>
                    </a:lnTo>
                    <a:lnTo>
                      <a:pt x="1348" y="2555"/>
                    </a:lnTo>
                    <a:lnTo>
                      <a:pt x="1611" y="3017"/>
                    </a:lnTo>
                    <a:lnTo>
                      <a:pt x="1874" y="2103"/>
                    </a:lnTo>
                    <a:lnTo>
                      <a:pt x="2137" y="3004"/>
                    </a:lnTo>
                    <a:lnTo>
                      <a:pt x="2399" y="2540"/>
                    </a:lnTo>
                    <a:lnTo>
                      <a:pt x="2663" y="2605"/>
                    </a:lnTo>
                    <a:lnTo>
                      <a:pt x="2925" y="2837"/>
                    </a:lnTo>
                    <a:lnTo>
                      <a:pt x="3188" y="2600"/>
                    </a:lnTo>
                    <a:lnTo>
                      <a:pt x="3451" y="2054"/>
                    </a:lnTo>
                    <a:lnTo>
                      <a:pt x="3714" y="2162"/>
                    </a:lnTo>
                    <a:lnTo>
                      <a:pt x="3977" y="2561"/>
                    </a:lnTo>
                    <a:lnTo>
                      <a:pt x="4239" y="33"/>
                    </a:lnTo>
                    <a:lnTo>
                      <a:pt x="4503" y="2311"/>
                    </a:lnTo>
                    <a:lnTo>
                      <a:pt x="4765" y="3002"/>
                    </a:lnTo>
                    <a:lnTo>
                      <a:pt x="5028" y="1764"/>
                    </a:lnTo>
                    <a:lnTo>
                      <a:pt x="5291" y="1170"/>
                    </a:lnTo>
                    <a:lnTo>
                      <a:pt x="5554" y="1213"/>
                    </a:lnTo>
                    <a:lnTo>
                      <a:pt x="5817" y="923"/>
                    </a:lnTo>
                    <a:lnTo>
                      <a:pt x="6079" y="1707"/>
                    </a:lnTo>
                    <a:lnTo>
                      <a:pt x="6343" y="1884"/>
                    </a:lnTo>
                    <a:lnTo>
                      <a:pt x="6605" y="2361"/>
                    </a:lnTo>
                    <a:lnTo>
                      <a:pt x="6868" y="1420"/>
                    </a:lnTo>
                    <a:lnTo>
                      <a:pt x="7131" y="2620"/>
                    </a:lnTo>
                    <a:lnTo>
                      <a:pt x="7394" y="1766"/>
                    </a:lnTo>
                    <a:lnTo>
                      <a:pt x="7657" y="2652"/>
                    </a:lnTo>
                    <a:lnTo>
                      <a:pt x="7919" y="1029"/>
                    </a:lnTo>
                    <a:moveTo>
                      <a:pt x="0" y="1985"/>
                    </a:moveTo>
                    <a:lnTo>
                      <a:pt x="0" y="1985"/>
                    </a:lnTo>
                    <a:lnTo>
                      <a:pt x="67" y="1985"/>
                    </a:lnTo>
                    <a:moveTo>
                      <a:pt x="34" y="1952"/>
                    </a:moveTo>
                    <a:lnTo>
                      <a:pt x="34" y="1952"/>
                    </a:lnTo>
                    <a:lnTo>
                      <a:pt x="34" y="2019"/>
                    </a:lnTo>
                    <a:moveTo>
                      <a:pt x="264" y="901"/>
                    </a:moveTo>
                    <a:lnTo>
                      <a:pt x="264" y="901"/>
                    </a:lnTo>
                    <a:lnTo>
                      <a:pt x="330" y="901"/>
                    </a:lnTo>
                    <a:moveTo>
                      <a:pt x="297" y="867"/>
                    </a:moveTo>
                    <a:lnTo>
                      <a:pt x="297" y="867"/>
                    </a:lnTo>
                    <a:lnTo>
                      <a:pt x="297" y="934"/>
                    </a:lnTo>
                    <a:moveTo>
                      <a:pt x="526" y="746"/>
                    </a:moveTo>
                    <a:lnTo>
                      <a:pt x="526" y="746"/>
                    </a:lnTo>
                    <a:lnTo>
                      <a:pt x="593" y="746"/>
                    </a:lnTo>
                    <a:moveTo>
                      <a:pt x="559" y="713"/>
                    </a:moveTo>
                    <a:lnTo>
                      <a:pt x="559" y="713"/>
                    </a:lnTo>
                    <a:lnTo>
                      <a:pt x="559" y="780"/>
                    </a:lnTo>
                    <a:moveTo>
                      <a:pt x="789" y="2205"/>
                    </a:moveTo>
                    <a:lnTo>
                      <a:pt x="789" y="2205"/>
                    </a:lnTo>
                    <a:lnTo>
                      <a:pt x="856" y="2205"/>
                    </a:lnTo>
                    <a:moveTo>
                      <a:pt x="823" y="2172"/>
                    </a:moveTo>
                    <a:lnTo>
                      <a:pt x="823" y="2172"/>
                    </a:lnTo>
                    <a:lnTo>
                      <a:pt x="823" y="2239"/>
                    </a:lnTo>
                    <a:moveTo>
                      <a:pt x="1051" y="1562"/>
                    </a:moveTo>
                    <a:lnTo>
                      <a:pt x="1051" y="1562"/>
                    </a:lnTo>
                    <a:lnTo>
                      <a:pt x="1118" y="1562"/>
                    </a:lnTo>
                    <a:moveTo>
                      <a:pt x="1085" y="1529"/>
                    </a:moveTo>
                    <a:lnTo>
                      <a:pt x="1085" y="1529"/>
                    </a:lnTo>
                    <a:lnTo>
                      <a:pt x="1085" y="1595"/>
                    </a:lnTo>
                    <a:moveTo>
                      <a:pt x="1315" y="2555"/>
                    </a:moveTo>
                    <a:lnTo>
                      <a:pt x="1315" y="2555"/>
                    </a:lnTo>
                    <a:lnTo>
                      <a:pt x="1381" y="2555"/>
                    </a:lnTo>
                    <a:moveTo>
                      <a:pt x="1348" y="2522"/>
                    </a:moveTo>
                    <a:lnTo>
                      <a:pt x="1348" y="2522"/>
                    </a:lnTo>
                    <a:lnTo>
                      <a:pt x="1348" y="2589"/>
                    </a:lnTo>
                    <a:moveTo>
                      <a:pt x="1578" y="3017"/>
                    </a:moveTo>
                    <a:lnTo>
                      <a:pt x="1578" y="3017"/>
                    </a:lnTo>
                    <a:lnTo>
                      <a:pt x="1645" y="3017"/>
                    </a:lnTo>
                    <a:moveTo>
                      <a:pt x="1611" y="2984"/>
                    </a:moveTo>
                    <a:lnTo>
                      <a:pt x="1611" y="2984"/>
                    </a:lnTo>
                    <a:lnTo>
                      <a:pt x="1611" y="3051"/>
                    </a:lnTo>
                    <a:moveTo>
                      <a:pt x="1840" y="2103"/>
                    </a:moveTo>
                    <a:lnTo>
                      <a:pt x="1840" y="2103"/>
                    </a:lnTo>
                    <a:lnTo>
                      <a:pt x="1907" y="2103"/>
                    </a:lnTo>
                    <a:moveTo>
                      <a:pt x="1874" y="2070"/>
                    </a:moveTo>
                    <a:lnTo>
                      <a:pt x="1874" y="2070"/>
                    </a:lnTo>
                    <a:lnTo>
                      <a:pt x="1874" y="2136"/>
                    </a:lnTo>
                    <a:moveTo>
                      <a:pt x="2104" y="3004"/>
                    </a:moveTo>
                    <a:lnTo>
                      <a:pt x="2104" y="3004"/>
                    </a:lnTo>
                    <a:lnTo>
                      <a:pt x="2170" y="3004"/>
                    </a:lnTo>
                    <a:moveTo>
                      <a:pt x="2137" y="2971"/>
                    </a:moveTo>
                    <a:lnTo>
                      <a:pt x="2137" y="2971"/>
                    </a:lnTo>
                    <a:lnTo>
                      <a:pt x="2137" y="3037"/>
                    </a:lnTo>
                    <a:moveTo>
                      <a:pt x="2366" y="2540"/>
                    </a:moveTo>
                    <a:lnTo>
                      <a:pt x="2366" y="2540"/>
                    </a:lnTo>
                    <a:lnTo>
                      <a:pt x="2433" y="2540"/>
                    </a:lnTo>
                    <a:moveTo>
                      <a:pt x="2399" y="2506"/>
                    </a:moveTo>
                    <a:lnTo>
                      <a:pt x="2399" y="2506"/>
                    </a:lnTo>
                    <a:lnTo>
                      <a:pt x="2399" y="2573"/>
                    </a:lnTo>
                    <a:moveTo>
                      <a:pt x="2629" y="2605"/>
                    </a:moveTo>
                    <a:lnTo>
                      <a:pt x="2629" y="2605"/>
                    </a:lnTo>
                    <a:lnTo>
                      <a:pt x="2696" y="2605"/>
                    </a:lnTo>
                    <a:moveTo>
                      <a:pt x="2663" y="2572"/>
                    </a:moveTo>
                    <a:lnTo>
                      <a:pt x="2663" y="2572"/>
                    </a:lnTo>
                    <a:lnTo>
                      <a:pt x="2663" y="2639"/>
                    </a:lnTo>
                    <a:moveTo>
                      <a:pt x="2891" y="2837"/>
                    </a:moveTo>
                    <a:lnTo>
                      <a:pt x="2891" y="2837"/>
                    </a:lnTo>
                    <a:lnTo>
                      <a:pt x="2958" y="2837"/>
                    </a:lnTo>
                    <a:moveTo>
                      <a:pt x="2925" y="2804"/>
                    </a:moveTo>
                    <a:lnTo>
                      <a:pt x="2925" y="2804"/>
                    </a:lnTo>
                    <a:lnTo>
                      <a:pt x="2925" y="2871"/>
                    </a:lnTo>
                    <a:moveTo>
                      <a:pt x="3155" y="2600"/>
                    </a:moveTo>
                    <a:lnTo>
                      <a:pt x="3155" y="2600"/>
                    </a:lnTo>
                    <a:lnTo>
                      <a:pt x="3221" y="2600"/>
                    </a:lnTo>
                    <a:moveTo>
                      <a:pt x="3188" y="2566"/>
                    </a:moveTo>
                    <a:lnTo>
                      <a:pt x="3188" y="2566"/>
                    </a:lnTo>
                    <a:lnTo>
                      <a:pt x="3188" y="2633"/>
                    </a:lnTo>
                    <a:moveTo>
                      <a:pt x="3418" y="2054"/>
                    </a:moveTo>
                    <a:lnTo>
                      <a:pt x="3418" y="2054"/>
                    </a:lnTo>
                    <a:lnTo>
                      <a:pt x="3485" y="2054"/>
                    </a:lnTo>
                    <a:moveTo>
                      <a:pt x="3451" y="2021"/>
                    </a:moveTo>
                    <a:lnTo>
                      <a:pt x="3451" y="2021"/>
                    </a:lnTo>
                    <a:lnTo>
                      <a:pt x="3451" y="2087"/>
                    </a:lnTo>
                    <a:moveTo>
                      <a:pt x="3680" y="2162"/>
                    </a:moveTo>
                    <a:lnTo>
                      <a:pt x="3680" y="2162"/>
                    </a:lnTo>
                    <a:lnTo>
                      <a:pt x="3747" y="2162"/>
                    </a:lnTo>
                    <a:moveTo>
                      <a:pt x="3714" y="2129"/>
                    </a:moveTo>
                    <a:lnTo>
                      <a:pt x="3714" y="2129"/>
                    </a:lnTo>
                    <a:lnTo>
                      <a:pt x="3714" y="2195"/>
                    </a:lnTo>
                    <a:moveTo>
                      <a:pt x="3944" y="2561"/>
                    </a:moveTo>
                    <a:lnTo>
                      <a:pt x="3944" y="2561"/>
                    </a:lnTo>
                    <a:lnTo>
                      <a:pt x="4010" y="2561"/>
                    </a:lnTo>
                    <a:moveTo>
                      <a:pt x="3977" y="2527"/>
                    </a:moveTo>
                    <a:lnTo>
                      <a:pt x="3977" y="2527"/>
                    </a:lnTo>
                    <a:lnTo>
                      <a:pt x="3977" y="2594"/>
                    </a:lnTo>
                    <a:moveTo>
                      <a:pt x="4206" y="33"/>
                    </a:moveTo>
                    <a:lnTo>
                      <a:pt x="4206" y="33"/>
                    </a:lnTo>
                    <a:lnTo>
                      <a:pt x="4273" y="33"/>
                    </a:lnTo>
                    <a:moveTo>
                      <a:pt x="4239" y="0"/>
                    </a:moveTo>
                    <a:lnTo>
                      <a:pt x="4239" y="0"/>
                    </a:lnTo>
                    <a:lnTo>
                      <a:pt x="4239" y="66"/>
                    </a:lnTo>
                    <a:moveTo>
                      <a:pt x="4469" y="2311"/>
                    </a:moveTo>
                    <a:lnTo>
                      <a:pt x="4469" y="2311"/>
                    </a:lnTo>
                    <a:lnTo>
                      <a:pt x="4536" y="2311"/>
                    </a:lnTo>
                    <a:moveTo>
                      <a:pt x="4503" y="2277"/>
                    </a:moveTo>
                    <a:lnTo>
                      <a:pt x="4503" y="2277"/>
                    </a:lnTo>
                    <a:lnTo>
                      <a:pt x="4503" y="2344"/>
                    </a:lnTo>
                    <a:moveTo>
                      <a:pt x="4731" y="3002"/>
                    </a:moveTo>
                    <a:lnTo>
                      <a:pt x="4731" y="3002"/>
                    </a:lnTo>
                    <a:lnTo>
                      <a:pt x="4798" y="3002"/>
                    </a:lnTo>
                    <a:moveTo>
                      <a:pt x="4765" y="2969"/>
                    </a:moveTo>
                    <a:lnTo>
                      <a:pt x="4765" y="2969"/>
                    </a:lnTo>
                    <a:lnTo>
                      <a:pt x="4765" y="3035"/>
                    </a:lnTo>
                    <a:moveTo>
                      <a:pt x="4995" y="1764"/>
                    </a:moveTo>
                    <a:lnTo>
                      <a:pt x="4995" y="1764"/>
                    </a:lnTo>
                    <a:lnTo>
                      <a:pt x="5061" y="1764"/>
                    </a:lnTo>
                    <a:moveTo>
                      <a:pt x="5028" y="1731"/>
                    </a:moveTo>
                    <a:lnTo>
                      <a:pt x="5028" y="1731"/>
                    </a:lnTo>
                    <a:lnTo>
                      <a:pt x="5028" y="1797"/>
                    </a:lnTo>
                    <a:moveTo>
                      <a:pt x="5258" y="1170"/>
                    </a:moveTo>
                    <a:lnTo>
                      <a:pt x="5258" y="1170"/>
                    </a:lnTo>
                    <a:lnTo>
                      <a:pt x="5325" y="1170"/>
                    </a:lnTo>
                    <a:moveTo>
                      <a:pt x="5291" y="1136"/>
                    </a:moveTo>
                    <a:lnTo>
                      <a:pt x="5291" y="1136"/>
                    </a:lnTo>
                    <a:lnTo>
                      <a:pt x="5291" y="1203"/>
                    </a:lnTo>
                    <a:moveTo>
                      <a:pt x="5520" y="1213"/>
                    </a:moveTo>
                    <a:lnTo>
                      <a:pt x="5520" y="1213"/>
                    </a:lnTo>
                    <a:lnTo>
                      <a:pt x="5587" y="1213"/>
                    </a:lnTo>
                    <a:moveTo>
                      <a:pt x="5554" y="1180"/>
                    </a:moveTo>
                    <a:lnTo>
                      <a:pt x="5554" y="1180"/>
                    </a:lnTo>
                    <a:lnTo>
                      <a:pt x="5554" y="1246"/>
                    </a:lnTo>
                    <a:moveTo>
                      <a:pt x="5784" y="923"/>
                    </a:moveTo>
                    <a:lnTo>
                      <a:pt x="5784" y="923"/>
                    </a:lnTo>
                    <a:lnTo>
                      <a:pt x="5850" y="923"/>
                    </a:lnTo>
                    <a:moveTo>
                      <a:pt x="5817" y="890"/>
                    </a:moveTo>
                    <a:lnTo>
                      <a:pt x="5817" y="890"/>
                    </a:lnTo>
                    <a:lnTo>
                      <a:pt x="5817" y="956"/>
                    </a:lnTo>
                    <a:moveTo>
                      <a:pt x="6046" y="1707"/>
                    </a:moveTo>
                    <a:lnTo>
                      <a:pt x="6046" y="1707"/>
                    </a:lnTo>
                    <a:lnTo>
                      <a:pt x="6113" y="1707"/>
                    </a:lnTo>
                    <a:moveTo>
                      <a:pt x="6079" y="1674"/>
                    </a:moveTo>
                    <a:lnTo>
                      <a:pt x="6079" y="1674"/>
                    </a:lnTo>
                    <a:lnTo>
                      <a:pt x="6079" y="1741"/>
                    </a:lnTo>
                    <a:moveTo>
                      <a:pt x="6309" y="1884"/>
                    </a:moveTo>
                    <a:lnTo>
                      <a:pt x="6309" y="1884"/>
                    </a:lnTo>
                    <a:lnTo>
                      <a:pt x="6376" y="1884"/>
                    </a:lnTo>
                  </a:path>
                </a:pathLst>
              </a:custGeom>
              <a:noFill/>
              <a:ln w="1588" cap="flat">
                <a:solidFill>
                  <a:srgbClr val="0055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Freeform 112"/>
              <p:cNvSpPr>
                <a:spLocks noEditPoints="1"/>
              </p:cNvSpPr>
              <p:nvPr/>
            </p:nvSpPr>
            <p:spPr bwMode="auto">
              <a:xfrm>
                <a:off x="3281" y="1245"/>
                <a:ext cx="1787" cy="690"/>
              </a:xfrm>
              <a:custGeom>
                <a:avLst/>
                <a:gdLst>
                  <a:gd name="T0" fmla="*/ 6561 w 7943"/>
                  <a:gd name="T1" fmla="*/ 2351 h 3031"/>
                  <a:gd name="T2" fmla="*/ 6595 w 7943"/>
                  <a:gd name="T3" fmla="*/ 2317 h 3031"/>
                  <a:gd name="T4" fmla="*/ 6891 w 7943"/>
                  <a:gd name="T5" fmla="*/ 1410 h 3031"/>
                  <a:gd name="T6" fmla="*/ 7088 w 7943"/>
                  <a:gd name="T7" fmla="*/ 2610 h 3031"/>
                  <a:gd name="T8" fmla="*/ 7121 w 7943"/>
                  <a:gd name="T9" fmla="*/ 2576 h 3031"/>
                  <a:gd name="T10" fmla="*/ 7417 w 7943"/>
                  <a:gd name="T11" fmla="*/ 1756 h 3031"/>
                  <a:gd name="T12" fmla="*/ 7614 w 7943"/>
                  <a:gd name="T13" fmla="*/ 2642 h 3031"/>
                  <a:gd name="T14" fmla="*/ 7647 w 7943"/>
                  <a:gd name="T15" fmla="*/ 2609 h 3031"/>
                  <a:gd name="T16" fmla="*/ 7943 w 7943"/>
                  <a:gd name="T17" fmla="*/ 1019 h 3031"/>
                  <a:gd name="T18" fmla="*/ 0 w 7943"/>
                  <a:gd name="T19" fmla="*/ 1952 h 3031"/>
                  <a:gd name="T20" fmla="*/ 47 w 7943"/>
                  <a:gd name="T21" fmla="*/ 1952 h 3031"/>
                  <a:gd name="T22" fmla="*/ 310 w 7943"/>
                  <a:gd name="T23" fmla="*/ 914 h 3031"/>
                  <a:gd name="T24" fmla="*/ 526 w 7943"/>
                  <a:gd name="T25" fmla="*/ 713 h 3031"/>
                  <a:gd name="T26" fmla="*/ 573 w 7943"/>
                  <a:gd name="T27" fmla="*/ 713 h 3031"/>
                  <a:gd name="T28" fmla="*/ 836 w 7943"/>
                  <a:gd name="T29" fmla="*/ 2219 h 3031"/>
                  <a:gd name="T30" fmla="*/ 1051 w 7943"/>
                  <a:gd name="T31" fmla="*/ 1529 h 3031"/>
                  <a:gd name="T32" fmla="*/ 1098 w 7943"/>
                  <a:gd name="T33" fmla="*/ 1529 h 3031"/>
                  <a:gd name="T34" fmla="*/ 1361 w 7943"/>
                  <a:gd name="T35" fmla="*/ 2569 h 3031"/>
                  <a:gd name="T36" fmla="*/ 1578 w 7943"/>
                  <a:gd name="T37" fmla="*/ 2984 h 3031"/>
                  <a:gd name="T38" fmla="*/ 1625 w 7943"/>
                  <a:gd name="T39" fmla="*/ 2984 h 3031"/>
                  <a:gd name="T40" fmla="*/ 1887 w 7943"/>
                  <a:gd name="T41" fmla="*/ 2116 h 3031"/>
                  <a:gd name="T42" fmla="*/ 2104 w 7943"/>
                  <a:gd name="T43" fmla="*/ 2971 h 3031"/>
                  <a:gd name="T44" fmla="*/ 2150 w 7943"/>
                  <a:gd name="T45" fmla="*/ 2971 h 3031"/>
                  <a:gd name="T46" fmla="*/ 2413 w 7943"/>
                  <a:gd name="T47" fmla="*/ 2553 h 3031"/>
                  <a:gd name="T48" fmla="*/ 2629 w 7943"/>
                  <a:gd name="T49" fmla="*/ 2572 h 3031"/>
                  <a:gd name="T50" fmla="*/ 2676 w 7943"/>
                  <a:gd name="T51" fmla="*/ 2572 h 3031"/>
                  <a:gd name="T52" fmla="*/ 2938 w 7943"/>
                  <a:gd name="T53" fmla="*/ 2851 h 3031"/>
                  <a:gd name="T54" fmla="*/ 3155 w 7943"/>
                  <a:gd name="T55" fmla="*/ 2566 h 3031"/>
                  <a:gd name="T56" fmla="*/ 3201 w 7943"/>
                  <a:gd name="T57" fmla="*/ 2566 h 3031"/>
                  <a:gd name="T58" fmla="*/ 3465 w 7943"/>
                  <a:gd name="T59" fmla="*/ 2067 h 3031"/>
                  <a:gd name="T60" fmla="*/ 3680 w 7943"/>
                  <a:gd name="T61" fmla="*/ 2129 h 3031"/>
                  <a:gd name="T62" fmla="*/ 3727 w 7943"/>
                  <a:gd name="T63" fmla="*/ 2129 h 3031"/>
                  <a:gd name="T64" fmla="*/ 3990 w 7943"/>
                  <a:gd name="T65" fmla="*/ 2574 h 3031"/>
                  <a:gd name="T66" fmla="*/ 4206 w 7943"/>
                  <a:gd name="T67" fmla="*/ 0 h 3031"/>
                  <a:gd name="T68" fmla="*/ 4253 w 7943"/>
                  <a:gd name="T69" fmla="*/ 0 h 3031"/>
                  <a:gd name="T70" fmla="*/ 4516 w 7943"/>
                  <a:gd name="T71" fmla="*/ 2324 h 3031"/>
                  <a:gd name="T72" fmla="*/ 4731 w 7943"/>
                  <a:gd name="T73" fmla="*/ 2969 h 3031"/>
                  <a:gd name="T74" fmla="*/ 4778 w 7943"/>
                  <a:gd name="T75" fmla="*/ 2969 h 3031"/>
                  <a:gd name="T76" fmla="*/ 5041 w 7943"/>
                  <a:gd name="T77" fmla="*/ 1777 h 3031"/>
                  <a:gd name="T78" fmla="*/ 5258 w 7943"/>
                  <a:gd name="T79" fmla="*/ 1136 h 3031"/>
                  <a:gd name="T80" fmla="*/ 5305 w 7943"/>
                  <a:gd name="T81" fmla="*/ 1136 h 3031"/>
                  <a:gd name="T82" fmla="*/ 5567 w 7943"/>
                  <a:gd name="T83" fmla="*/ 1226 h 3031"/>
                  <a:gd name="T84" fmla="*/ 5784 w 7943"/>
                  <a:gd name="T85" fmla="*/ 890 h 3031"/>
                  <a:gd name="T86" fmla="*/ 5830 w 7943"/>
                  <a:gd name="T87" fmla="*/ 890 h 3031"/>
                  <a:gd name="T88" fmla="*/ 6093 w 7943"/>
                  <a:gd name="T89" fmla="*/ 1721 h 3031"/>
                  <a:gd name="T90" fmla="*/ 6309 w 7943"/>
                  <a:gd name="T91" fmla="*/ 1851 h 3031"/>
                  <a:gd name="T92" fmla="*/ 6356 w 7943"/>
                  <a:gd name="T93" fmla="*/ 1851 h 3031"/>
                  <a:gd name="T94" fmla="*/ 6618 w 7943"/>
                  <a:gd name="T95" fmla="*/ 2374 h 3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031">
                    <a:moveTo>
                      <a:pt x="6333" y="1841"/>
                    </a:moveTo>
                    <a:lnTo>
                      <a:pt x="6333" y="1841"/>
                    </a:lnTo>
                    <a:lnTo>
                      <a:pt x="6333" y="1907"/>
                    </a:lnTo>
                    <a:moveTo>
                      <a:pt x="6561" y="2351"/>
                    </a:moveTo>
                    <a:lnTo>
                      <a:pt x="6561" y="2351"/>
                    </a:lnTo>
                    <a:lnTo>
                      <a:pt x="6628" y="2351"/>
                    </a:lnTo>
                    <a:moveTo>
                      <a:pt x="6595" y="2317"/>
                    </a:moveTo>
                    <a:lnTo>
                      <a:pt x="6595" y="2317"/>
                    </a:lnTo>
                    <a:lnTo>
                      <a:pt x="6595" y="2384"/>
                    </a:lnTo>
                    <a:moveTo>
                      <a:pt x="6825" y="1410"/>
                    </a:moveTo>
                    <a:lnTo>
                      <a:pt x="6825" y="1410"/>
                    </a:lnTo>
                    <a:lnTo>
                      <a:pt x="6891" y="1410"/>
                    </a:lnTo>
                    <a:moveTo>
                      <a:pt x="6858" y="1376"/>
                    </a:moveTo>
                    <a:lnTo>
                      <a:pt x="6858" y="1376"/>
                    </a:lnTo>
                    <a:lnTo>
                      <a:pt x="6858" y="1443"/>
                    </a:lnTo>
                    <a:moveTo>
                      <a:pt x="7088" y="2610"/>
                    </a:moveTo>
                    <a:lnTo>
                      <a:pt x="7088" y="2610"/>
                    </a:lnTo>
                    <a:lnTo>
                      <a:pt x="7155" y="2610"/>
                    </a:lnTo>
                    <a:moveTo>
                      <a:pt x="7121" y="2576"/>
                    </a:moveTo>
                    <a:lnTo>
                      <a:pt x="7121" y="2576"/>
                    </a:lnTo>
                    <a:lnTo>
                      <a:pt x="7121" y="2643"/>
                    </a:lnTo>
                    <a:moveTo>
                      <a:pt x="7350" y="1756"/>
                    </a:moveTo>
                    <a:lnTo>
                      <a:pt x="7350" y="1756"/>
                    </a:lnTo>
                    <a:lnTo>
                      <a:pt x="7417" y="1756"/>
                    </a:lnTo>
                    <a:moveTo>
                      <a:pt x="7384" y="1723"/>
                    </a:moveTo>
                    <a:lnTo>
                      <a:pt x="7384" y="1723"/>
                    </a:lnTo>
                    <a:lnTo>
                      <a:pt x="7384" y="1790"/>
                    </a:lnTo>
                    <a:moveTo>
                      <a:pt x="7614" y="2642"/>
                    </a:moveTo>
                    <a:lnTo>
                      <a:pt x="7614" y="2642"/>
                    </a:lnTo>
                    <a:lnTo>
                      <a:pt x="7680" y="2642"/>
                    </a:lnTo>
                    <a:moveTo>
                      <a:pt x="7647" y="2609"/>
                    </a:moveTo>
                    <a:lnTo>
                      <a:pt x="7647" y="2609"/>
                    </a:lnTo>
                    <a:lnTo>
                      <a:pt x="7647" y="2675"/>
                    </a:lnTo>
                    <a:moveTo>
                      <a:pt x="7876" y="1019"/>
                    </a:moveTo>
                    <a:lnTo>
                      <a:pt x="7876" y="1019"/>
                    </a:lnTo>
                    <a:lnTo>
                      <a:pt x="7943" y="1019"/>
                    </a:lnTo>
                    <a:moveTo>
                      <a:pt x="7909" y="985"/>
                    </a:moveTo>
                    <a:lnTo>
                      <a:pt x="7909" y="985"/>
                    </a:lnTo>
                    <a:lnTo>
                      <a:pt x="7909" y="1052"/>
                    </a:lnTo>
                    <a:moveTo>
                      <a:pt x="0" y="1952"/>
                    </a:moveTo>
                    <a:lnTo>
                      <a:pt x="0" y="1952"/>
                    </a:lnTo>
                    <a:lnTo>
                      <a:pt x="47" y="1999"/>
                    </a:lnTo>
                    <a:moveTo>
                      <a:pt x="47" y="1952"/>
                    </a:moveTo>
                    <a:lnTo>
                      <a:pt x="47" y="1952"/>
                    </a:lnTo>
                    <a:lnTo>
                      <a:pt x="0" y="1999"/>
                    </a:lnTo>
                    <a:moveTo>
                      <a:pt x="264" y="867"/>
                    </a:moveTo>
                    <a:lnTo>
                      <a:pt x="264" y="867"/>
                    </a:lnTo>
                    <a:lnTo>
                      <a:pt x="310" y="914"/>
                    </a:lnTo>
                    <a:moveTo>
                      <a:pt x="310" y="867"/>
                    </a:moveTo>
                    <a:lnTo>
                      <a:pt x="310" y="867"/>
                    </a:lnTo>
                    <a:lnTo>
                      <a:pt x="264" y="914"/>
                    </a:lnTo>
                    <a:moveTo>
                      <a:pt x="526" y="713"/>
                    </a:moveTo>
                    <a:lnTo>
                      <a:pt x="526" y="713"/>
                    </a:lnTo>
                    <a:lnTo>
                      <a:pt x="573" y="760"/>
                    </a:lnTo>
                    <a:moveTo>
                      <a:pt x="573" y="713"/>
                    </a:moveTo>
                    <a:lnTo>
                      <a:pt x="573" y="713"/>
                    </a:lnTo>
                    <a:lnTo>
                      <a:pt x="526" y="760"/>
                    </a:lnTo>
                    <a:moveTo>
                      <a:pt x="789" y="2172"/>
                    </a:moveTo>
                    <a:lnTo>
                      <a:pt x="789" y="2172"/>
                    </a:lnTo>
                    <a:lnTo>
                      <a:pt x="836" y="2219"/>
                    </a:lnTo>
                    <a:moveTo>
                      <a:pt x="836" y="2172"/>
                    </a:moveTo>
                    <a:lnTo>
                      <a:pt x="836" y="2172"/>
                    </a:lnTo>
                    <a:lnTo>
                      <a:pt x="789" y="2219"/>
                    </a:lnTo>
                    <a:moveTo>
                      <a:pt x="1051" y="1529"/>
                    </a:moveTo>
                    <a:lnTo>
                      <a:pt x="1051" y="1529"/>
                    </a:lnTo>
                    <a:lnTo>
                      <a:pt x="1098" y="1575"/>
                    </a:lnTo>
                    <a:moveTo>
                      <a:pt x="1098" y="1529"/>
                    </a:moveTo>
                    <a:lnTo>
                      <a:pt x="1098" y="1529"/>
                    </a:lnTo>
                    <a:lnTo>
                      <a:pt x="1051" y="1575"/>
                    </a:lnTo>
                    <a:moveTo>
                      <a:pt x="1315" y="2522"/>
                    </a:moveTo>
                    <a:lnTo>
                      <a:pt x="1315" y="2522"/>
                    </a:lnTo>
                    <a:lnTo>
                      <a:pt x="1361" y="2569"/>
                    </a:lnTo>
                    <a:moveTo>
                      <a:pt x="1361" y="2522"/>
                    </a:moveTo>
                    <a:lnTo>
                      <a:pt x="1361" y="2522"/>
                    </a:lnTo>
                    <a:lnTo>
                      <a:pt x="1315" y="2569"/>
                    </a:lnTo>
                    <a:moveTo>
                      <a:pt x="1578" y="2984"/>
                    </a:moveTo>
                    <a:lnTo>
                      <a:pt x="1578" y="2984"/>
                    </a:lnTo>
                    <a:lnTo>
                      <a:pt x="1625" y="3031"/>
                    </a:lnTo>
                    <a:moveTo>
                      <a:pt x="1625" y="2984"/>
                    </a:moveTo>
                    <a:lnTo>
                      <a:pt x="1625" y="2984"/>
                    </a:lnTo>
                    <a:lnTo>
                      <a:pt x="1578" y="3031"/>
                    </a:lnTo>
                    <a:moveTo>
                      <a:pt x="1840" y="2070"/>
                    </a:moveTo>
                    <a:lnTo>
                      <a:pt x="1840" y="2070"/>
                    </a:lnTo>
                    <a:lnTo>
                      <a:pt x="1887" y="2116"/>
                    </a:lnTo>
                    <a:moveTo>
                      <a:pt x="1887" y="2070"/>
                    </a:moveTo>
                    <a:lnTo>
                      <a:pt x="1887" y="2070"/>
                    </a:lnTo>
                    <a:lnTo>
                      <a:pt x="1840" y="2116"/>
                    </a:lnTo>
                    <a:moveTo>
                      <a:pt x="2104" y="2971"/>
                    </a:moveTo>
                    <a:lnTo>
                      <a:pt x="2104" y="2971"/>
                    </a:lnTo>
                    <a:lnTo>
                      <a:pt x="2150" y="3017"/>
                    </a:lnTo>
                    <a:moveTo>
                      <a:pt x="2150" y="2971"/>
                    </a:moveTo>
                    <a:lnTo>
                      <a:pt x="2150" y="2971"/>
                    </a:lnTo>
                    <a:lnTo>
                      <a:pt x="2104" y="3017"/>
                    </a:lnTo>
                    <a:moveTo>
                      <a:pt x="2366" y="2506"/>
                    </a:moveTo>
                    <a:lnTo>
                      <a:pt x="2366" y="2506"/>
                    </a:lnTo>
                    <a:lnTo>
                      <a:pt x="2413" y="2553"/>
                    </a:lnTo>
                    <a:moveTo>
                      <a:pt x="2413" y="2506"/>
                    </a:moveTo>
                    <a:lnTo>
                      <a:pt x="2413" y="2506"/>
                    </a:lnTo>
                    <a:lnTo>
                      <a:pt x="2366" y="2553"/>
                    </a:lnTo>
                    <a:moveTo>
                      <a:pt x="2629" y="2572"/>
                    </a:moveTo>
                    <a:lnTo>
                      <a:pt x="2629" y="2572"/>
                    </a:lnTo>
                    <a:lnTo>
                      <a:pt x="2676" y="2619"/>
                    </a:lnTo>
                    <a:moveTo>
                      <a:pt x="2676" y="2572"/>
                    </a:moveTo>
                    <a:lnTo>
                      <a:pt x="2676" y="2572"/>
                    </a:lnTo>
                    <a:lnTo>
                      <a:pt x="2629" y="2619"/>
                    </a:lnTo>
                    <a:moveTo>
                      <a:pt x="2891" y="2804"/>
                    </a:moveTo>
                    <a:lnTo>
                      <a:pt x="2891" y="2804"/>
                    </a:lnTo>
                    <a:lnTo>
                      <a:pt x="2938" y="2851"/>
                    </a:lnTo>
                    <a:moveTo>
                      <a:pt x="2938" y="2804"/>
                    </a:moveTo>
                    <a:lnTo>
                      <a:pt x="2938" y="2804"/>
                    </a:lnTo>
                    <a:lnTo>
                      <a:pt x="2891" y="2851"/>
                    </a:lnTo>
                    <a:moveTo>
                      <a:pt x="3155" y="2566"/>
                    </a:moveTo>
                    <a:lnTo>
                      <a:pt x="3155" y="2566"/>
                    </a:lnTo>
                    <a:lnTo>
                      <a:pt x="3201" y="2613"/>
                    </a:lnTo>
                    <a:moveTo>
                      <a:pt x="3201" y="2566"/>
                    </a:moveTo>
                    <a:lnTo>
                      <a:pt x="3201" y="2566"/>
                    </a:lnTo>
                    <a:lnTo>
                      <a:pt x="3155" y="2613"/>
                    </a:lnTo>
                    <a:moveTo>
                      <a:pt x="3418" y="2021"/>
                    </a:moveTo>
                    <a:lnTo>
                      <a:pt x="3418" y="2021"/>
                    </a:lnTo>
                    <a:lnTo>
                      <a:pt x="3465" y="2067"/>
                    </a:lnTo>
                    <a:moveTo>
                      <a:pt x="3465" y="2021"/>
                    </a:moveTo>
                    <a:lnTo>
                      <a:pt x="3465" y="2021"/>
                    </a:lnTo>
                    <a:lnTo>
                      <a:pt x="3418" y="2067"/>
                    </a:lnTo>
                    <a:moveTo>
                      <a:pt x="3680" y="2129"/>
                    </a:moveTo>
                    <a:lnTo>
                      <a:pt x="3680" y="2129"/>
                    </a:lnTo>
                    <a:lnTo>
                      <a:pt x="3727" y="2175"/>
                    </a:lnTo>
                    <a:moveTo>
                      <a:pt x="3727" y="2129"/>
                    </a:moveTo>
                    <a:lnTo>
                      <a:pt x="3727" y="2129"/>
                    </a:lnTo>
                    <a:lnTo>
                      <a:pt x="3680" y="2175"/>
                    </a:lnTo>
                    <a:moveTo>
                      <a:pt x="3944" y="2527"/>
                    </a:moveTo>
                    <a:lnTo>
                      <a:pt x="3944" y="2527"/>
                    </a:lnTo>
                    <a:lnTo>
                      <a:pt x="3990" y="2574"/>
                    </a:lnTo>
                    <a:moveTo>
                      <a:pt x="3990" y="2527"/>
                    </a:moveTo>
                    <a:lnTo>
                      <a:pt x="3990" y="2527"/>
                    </a:lnTo>
                    <a:lnTo>
                      <a:pt x="3944" y="2574"/>
                    </a:lnTo>
                    <a:moveTo>
                      <a:pt x="4206" y="0"/>
                    </a:moveTo>
                    <a:lnTo>
                      <a:pt x="4206" y="0"/>
                    </a:lnTo>
                    <a:lnTo>
                      <a:pt x="4253" y="46"/>
                    </a:lnTo>
                    <a:moveTo>
                      <a:pt x="4253" y="0"/>
                    </a:moveTo>
                    <a:lnTo>
                      <a:pt x="4253" y="0"/>
                    </a:lnTo>
                    <a:lnTo>
                      <a:pt x="4206" y="46"/>
                    </a:lnTo>
                    <a:moveTo>
                      <a:pt x="4469" y="2277"/>
                    </a:moveTo>
                    <a:lnTo>
                      <a:pt x="4469" y="2277"/>
                    </a:lnTo>
                    <a:lnTo>
                      <a:pt x="4516" y="2324"/>
                    </a:lnTo>
                    <a:moveTo>
                      <a:pt x="4516" y="2277"/>
                    </a:moveTo>
                    <a:lnTo>
                      <a:pt x="4516" y="2277"/>
                    </a:lnTo>
                    <a:lnTo>
                      <a:pt x="4469" y="2324"/>
                    </a:lnTo>
                    <a:moveTo>
                      <a:pt x="4731" y="2969"/>
                    </a:moveTo>
                    <a:lnTo>
                      <a:pt x="4731" y="2969"/>
                    </a:lnTo>
                    <a:lnTo>
                      <a:pt x="4778" y="3015"/>
                    </a:lnTo>
                    <a:moveTo>
                      <a:pt x="4778" y="2969"/>
                    </a:moveTo>
                    <a:lnTo>
                      <a:pt x="4778" y="2969"/>
                    </a:lnTo>
                    <a:lnTo>
                      <a:pt x="4731" y="3015"/>
                    </a:lnTo>
                    <a:moveTo>
                      <a:pt x="4995" y="1731"/>
                    </a:moveTo>
                    <a:lnTo>
                      <a:pt x="4995" y="1731"/>
                    </a:lnTo>
                    <a:lnTo>
                      <a:pt x="5041" y="1777"/>
                    </a:lnTo>
                    <a:moveTo>
                      <a:pt x="5041" y="1731"/>
                    </a:moveTo>
                    <a:lnTo>
                      <a:pt x="5041" y="1731"/>
                    </a:lnTo>
                    <a:lnTo>
                      <a:pt x="4995" y="1777"/>
                    </a:lnTo>
                    <a:moveTo>
                      <a:pt x="5258" y="1136"/>
                    </a:moveTo>
                    <a:lnTo>
                      <a:pt x="5258" y="1136"/>
                    </a:lnTo>
                    <a:lnTo>
                      <a:pt x="5305" y="1183"/>
                    </a:lnTo>
                    <a:moveTo>
                      <a:pt x="5305" y="1136"/>
                    </a:moveTo>
                    <a:lnTo>
                      <a:pt x="5305" y="1136"/>
                    </a:lnTo>
                    <a:lnTo>
                      <a:pt x="5258" y="1183"/>
                    </a:lnTo>
                    <a:moveTo>
                      <a:pt x="5520" y="1180"/>
                    </a:moveTo>
                    <a:lnTo>
                      <a:pt x="5520" y="1180"/>
                    </a:lnTo>
                    <a:lnTo>
                      <a:pt x="5567" y="1226"/>
                    </a:lnTo>
                    <a:moveTo>
                      <a:pt x="5567" y="1180"/>
                    </a:moveTo>
                    <a:lnTo>
                      <a:pt x="5567" y="1180"/>
                    </a:lnTo>
                    <a:lnTo>
                      <a:pt x="5520" y="1226"/>
                    </a:lnTo>
                    <a:moveTo>
                      <a:pt x="5784" y="890"/>
                    </a:moveTo>
                    <a:lnTo>
                      <a:pt x="5784" y="890"/>
                    </a:lnTo>
                    <a:lnTo>
                      <a:pt x="5830" y="936"/>
                    </a:lnTo>
                    <a:moveTo>
                      <a:pt x="5830" y="890"/>
                    </a:moveTo>
                    <a:lnTo>
                      <a:pt x="5830" y="890"/>
                    </a:lnTo>
                    <a:lnTo>
                      <a:pt x="5784" y="936"/>
                    </a:lnTo>
                    <a:moveTo>
                      <a:pt x="6046" y="1674"/>
                    </a:moveTo>
                    <a:lnTo>
                      <a:pt x="6046" y="1674"/>
                    </a:lnTo>
                    <a:lnTo>
                      <a:pt x="6093" y="1721"/>
                    </a:lnTo>
                    <a:moveTo>
                      <a:pt x="6093" y="1674"/>
                    </a:moveTo>
                    <a:lnTo>
                      <a:pt x="6093" y="1674"/>
                    </a:lnTo>
                    <a:lnTo>
                      <a:pt x="6046" y="1721"/>
                    </a:lnTo>
                    <a:moveTo>
                      <a:pt x="6309" y="1851"/>
                    </a:moveTo>
                    <a:lnTo>
                      <a:pt x="6309" y="1851"/>
                    </a:lnTo>
                    <a:lnTo>
                      <a:pt x="6356" y="1897"/>
                    </a:lnTo>
                    <a:moveTo>
                      <a:pt x="6356" y="1851"/>
                    </a:moveTo>
                    <a:lnTo>
                      <a:pt x="6356" y="1851"/>
                    </a:lnTo>
                    <a:lnTo>
                      <a:pt x="6309" y="1897"/>
                    </a:lnTo>
                    <a:moveTo>
                      <a:pt x="6571" y="2327"/>
                    </a:moveTo>
                    <a:lnTo>
                      <a:pt x="6571" y="2327"/>
                    </a:lnTo>
                    <a:lnTo>
                      <a:pt x="6618" y="2374"/>
                    </a:lnTo>
                  </a:path>
                </a:pathLst>
              </a:custGeom>
              <a:noFill/>
              <a:ln w="1588" cap="flat">
                <a:solidFill>
                  <a:srgbClr val="0055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Freeform 113"/>
              <p:cNvSpPr>
                <a:spLocks noEditPoints="1"/>
              </p:cNvSpPr>
              <p:nvPr/>
            </p:nvSpPr>
            <p:spPr bwMode="auto">
              <a:xfrm>
                <a:off x="4759" y="1472"/>
                <a:ext cx="306" cy="380"/>
              </a:xfrm>
              <a:custGeom>
                <a:avLst/>
                <a:gdLst>
                  <a:gd name="T0" fmla="*/ 47 w 1362"/>
                  <a:gd name="T1" fmla="*/ 1332 h 1670"/>
                  <a:gd name="T2" fmla="*/ 47 w 1362"/>
                  <a:gd name="T3" fmla="*/ 1332 h 1670"/>
                  <a:gd name="T4" fmla="*/ 0 w 1362"/>
                  <a:gd name="T5" fmla="*/ 1379 h 1670"/>
                  <a:gd name="T6" fmla="*/ 264 w 1362"/>
                  <a:gd name="T7" fmla="*/ 391 h 1670"/>
                  <a:gd name="T8" fmla="*/ 264 w 1362"/>
                  <a:gd name="T9" fmla="*/ 391 h 1670"/>
                  <a:gd name="T10" fmla="*/ 310 w 1362"/>
                  <a:gd name="T11" fmla="*/ 438 h 1670"/>
                  <a:gd name="T12" fmla="*/ 310 w 1362"/>
                  <a:gd name="T13" fmla="*/ 391 h 1670"/>
                  <a:gd name="T14" fmla="*/ 310 w 1362"/>
                  <a:gd name="T15" fmla="*/ 391 h 1670"/>
                  <a:gd name="T16" fmla="*/ 264 w 1362"/>
                  <a:gd name="T17" fmla="*/ 438 h 1670"/>
                  <a:gd name="T18" fmla="*/ 527 w 1362"/>
                  <a:gd name="T19" fmla="*/ 1591 h 1670"/>
                  <a:gd name="T20" fmla="*/ 527 w 1362"/>
                  <a:gd name="T21" fmla="*/ 1591 h 1670"/>
                  <a:gd name="T22" fmla="*/ 574 w 1362"/>
                  <a:gd name="T23" fmla="*/ 1638 h 1670"/>
                  <a:gd name="T24" fmla="*/ 574 w 1362"/>
                  <a:gd name="T25" fmla="*/ 1591 h 1670"/>
                  <a:gd name="T26" fmla="*/ 574 w 1362"/>
                  <a:gd name="T27" fmla="*/ 1591 h 1670"/>
                  <a:gd name="T28" fmla="*/ 527 w 1362"/>
                  <a:gd name="T29" fmla="*/ 1638 h 1670"/>
                  <a:gd name="T30" fmla="*/ 789 w 1362"/>
                  <a:gd name="T31" fmla="*/ 738 h 1670"/>
                  <a:gd name="T32" fmla="*/ 789 w 1362"/>
                  <a:gd name="T33" fmla="*/ 738 h 1670"/>
                  <a:gd name="T34" fmla="*/ 836 w 1362"/>
                  <a:gd name="T35" fmla="*/ 785 h 1670"/>
                  <a:gd name="T36" fmla="*/ 836 w 1362"/>
                  <a:gd name="T37" fmla="*/ 738 h 1670"/>
                  <a:gd name="T38" fmla="*/ 836 w 1362"/>
                  <a:gd name="T39" fmla="*/ 738 h 1670"/>
                  <a:gd name="T40" fmla="*/ 789 w 1362"/>
                  <a:gd name="T41" fmla="*/ 785 h 1670"/>
                  <a:gd name="T42" fmla="*/ 1053 w 1362"/>
                  <a:gd name="T43" fmla="*/ 1624 h 1670"/>
                  <a:gd name="T44" fmla="*/ 1053 w 1362"/>
                  <a:gd name="T45" fmla="*/ 1624 h 1670"/>
                  <a:gd name="T46" fmla="*/ 1099 w 1362"/>
                  <a:gd name="T47" fmla="*/ 1670 h 1670"/>
                  <a:gd name="T48" fmla="*/ 1099 w 1362"/>
                  <a:gd name="T49" fmla="*/ 1624 h 1670"/>
                  <a:gd name="T50" fmla="*/ 1099 w 1362"/>
                  <a:gd name="T51" fmla="*/ 1624 h 1670"/>
                  <a:gd name="T52" fmla="*/ 1053 w 1362"/>
                  <a:gd name="T53" fmla="*/ 1670 h 1670"/>
                  <a:gd name="T54" fmla="*/ 1315 w 1362"/>
                  <a:gd name="T55" fmla="*/ 0 h 1670"/>
                  <a:gd name="T56" fmla="*/ 1315 w 1362"/>
                  <a:gd name="T57" fmla="*/ 0 h 1670"/>
                  <a:gd name="T58" fmla="*/ 1362 w 1362"/>
                  <a:gd name="T59" fmla="*/ 47 h 1670"/>
                  <a:gd name="T60" fmla="*/ 1362 w 1362"/>
                  <a:gd name="T61" fmla="*/ 0 h 1670"/>
                  <a:gd name="T62" fmla="*/ 1362 w 1362"/>
                  <a:gd name="T63" fmla="*/ 0 h 1670"/>
                  <a:gd name="T64" fmla="*/ 1315 w 1362"/>
                  <a:gd name="T65" fmla="*/ 47 h 1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670">
                    <a:moveTo>
                      <a:pt x="47" y="1332"/>
                    </a:moveTo>
                    <a:lnTo>
                      <a:pt x="47" y="1332"/>
                    </a:lnTo>
                    <a:lnTo>
                      <a:pt x="0" y="1379"/>
                    </a:lnTo>
                    <a:moveTo>
                      <a:pt x="264" y="391"/>
                    </a:moveTo>
                    <a:lnTo>
                      <a:pt x="264" y="391"/>
                    </a:lnTo>
                    <a:lnTo>
                      <a:pt x="310" y="438"/>
                    </a:lnTo>
                    <a:moveTo>
                      <a:pt x="310" y="391"/>
                    </a:moveTo>
                    <a:lnTo>
                      <a:pt x="310" y="391"/>
                    </a:lnTo>
                    <a:lnTo>
                      <a:pt x="264" y="438"/>
                    </a:lnTo>
                    <a:moveTo>
                      <a:pt x="527" y="1591"/>
                    </a:moveTo>
                    <a:lnTo>
                      <a:pt x="527" y="1591"/>
                    </a:lnTo>
                    <a:lnTo>
                      <a:pt x="574" y="1638"/>
                    </a:lnTo>
                    <a:moveTo>
                      <a:pt x="574" y="1591"/>
                    </a:moveTo>
                    <a:lnTo>
                      <a:pt x="574" y="1591"/>
                    </a:lnTo>
                    <a:lnTo>
                      <a:pt x="527" y="1638"/>
                    </a:lnTo>
                    <a:moveTo>
                      <a:pt x="789" y="738"/>
                    </a:moveTo>
                    <a:lnTo>
                      <a:pt x="789" y="738"/>
                    </a:lnTo>
                    <a:lnTo>
                      <a:pt x="836" y="785"/>
                    </a:lnTo>
                    <a:moveTo>
                      <a:pt x="836" y="738"/>
                    </a:moveTo>
                    <a:lnTo>
                      <a:pt x="836" y="738"/>
                    </a:lnTo>
                    <a:lnTo>
                      <a:pt x="789" y="785"/>
                    </a:lnTo>
                    <a:moveTo>
                      <a:pt x="1053" y="1624"/>
                    </a:moveTo>
                    <a:lnTo>
                      <a:pt x="1053" y="1624"/>
                    </a:lnTo>
                    <a:lnTo>
                      <a:pt x="1099" y="1670"/>
                    </a:lnTo>
                    <a:moveTo>
                      <a:pt x="1099" y="1624"/>
                    </a:moveTo>
                    <a:lnTo>
                      <a:pt x="1099" y="1624"/>
                    </a:lnTo>
                    <a:lnTo>
                      <a:pt x="1053" y="1670"/>
                    </a:lnTo>
                    <a:moveTo>
                      <a:pt x="1315" y="0"/>
                    </a:moveTo>
                    <a:lnTo>
                      <a:pt x="1315" y="0"/>
                    </a:lnTo>
                    <a:lnTo>
                      <a:pt x="1362" y="47"/>
                    </a:lnTo>
                    <a:moveTo>
                      <a:pt x="1362" y="0"/>
                    </a:moveTo>
                    <a:lnTo>
                      <a:pt x="1362" y="0"/>
                    </a:lnTo>
                    <a:lnTo>
                      <a:pt x="1315" y="47"/>
                    </a:lnTo>
                  </a:path>
                </a:pathLst>
              </a:custGeom>
              <a:noFill/>
              <a:ln w="1588" cap="flat">
                <a:solidFill>
                  <a:srgbClr val="0055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Freeform 114"/>
              <p:cNvSpPr>
                <a:spLocks noEditPoints="1"/>
              </p:cNvSpPr>
              <p:nvPr/>
            </p:nvSpPr>
            <p:spPr bwMode="auto">
              <a:xfrm>
                <a:off x="3278" y="1225"/>
                <a:ext cx="1782" cy="706"/>
              </a:xfrm>
              <a:custGeom>
                <a:avLst/>
                <a:gdLst>
                  <a:gd name="T0" fmla="*/ 297 w 7919"/>
                  <a:gd name="T1" fmla="*/ 1043 h 3104"/>
                  <a:gd name="T2" fmla="*/ 1085 w 7919"/>
                  <a:gd name="T3" fmla="*/ 1545 h 3104"/>
                  <a:gd name="T4" fmla="*/ 1874 w 7919"/>
                  <a:gd name="T5" fmla="*/ 2262 h 3104"/>
                  <a:gd name="T6" fmla="*/ 2663 w 7919"/>
                  <a:gd name="T7" fmla="*/ 2595 h 3104"/>
                  <a:gd name="T8" fmla="*/ 3451 w 7919"/>
                  <a:gd name="T9" fmla="*/ 2115 h 3104"/>
                  <a:gd name="T10" fmla="*/ 4239 w 7919"/>
                  <a:gd name="T11" fmla="*/ 33 h 3104"/>
                  <a:gd name="T12" fmla="*/ 5028 w 7919"/>
                  <a:gd name="T13" fmla="*/ 1500 h 3104"/>
                  <a:gd name="T14" fmla="*/ 5817 w 7919"/>
                  <a:gd name="T15" fmla="*/ 1083 h 3104"/>
                  <a:gd name="T16" fmla="*/ 6605 w 7919"/>
                  <a:gd name="T17" fmla="*/ 2203 h 3104"/>
                  <a:gd name="T18" fmla="*/ 7394 w 7919"/>
                  <a:gd name="T19" fmla="*/ 1746 h 3104"/>
                  <a:gd name="T20" fmla="*/ 0 w 7919"/>
                  <a:gd name="T21" fmla="*/ 1406 h 3104"/>
                  <a:gd name="T22" fmla="*/ 34 w 7919"/>
                  <a:gd name="T23" fmla="*/ 1373 h 3104"/>
                  <a:gd name="T24" fmla="*/ 264 w 7919"/>
                  <a:gd name="T25" fmla="*/ 1043 h 3104"/>
                  <a:gd name="T26" fmla="*/ 297 w 7919"/>
                  <a:gd name="T27" fmla="*/ 1010 h 3104"/>
                  <a:gd name="T28" fmla="*/ 526 w 7919"/>
                  <a:gd name="T29" fmla="*/ 650 h 3104"/>
                  <a:gd name="T30" fmla="*/ 559 w 7919"/>
                  <a:gd name="T31" fmla="*/ 616 h 3104"/>
                  <a:gd name="T32" fmla="*/ 789 w 7919"/>
                  <a:gd name="T33" fmla="*/ 2280 h 3104"/>
                  <a:gd name="T34" fmla="*/ 823 w 7919"/>
                  <a:gd name="T35" fmla="*/ 2246 h 3104"/>
                  <a:gd name="T36" fmla="*/ 1051 w 7919"/>
                  <a:gd name="T37" fmla="*/ 1545 h 3104"/>
                  <a:gd name="T38" fmla="*/ 1085 w 7919"/>
                  <a:gd name="T39" fmla="*/ 1512 h 3104"/>
                  <a:gd name="T40" fmla="*/ 1315 w 7919"/>
                  <a:gd name="T41" fmla="*/ 2485 h 3104"/>
                  <a:gd name="T42" fmla="*/ 1348 w 7919"/>
                  <a:gd name="T43" fmla="*/ 2452 h 3104"/>
                  <a:gd name="T44" fmla="*/ 1578 w 7919"/>
                  <a:gd name="T45" fmla="*/ 3071 h 3104"/>
                  <a:gd name="T46" fmla="*/ 1611 w 7919"/>
                  <a:gd name="T47" fmla="*/ 3038 h 3104"/>
                  <a:gd name="T48" fmla="*/ 1840 w 7919"/>
                  <a:gd name="T49" fmla="*/ 2262 h 3104"/>
                  <a:gd name="T50" fmla="*/ 1874 w 7919"/>
                  <a:gd name="T51" fmla="*/ 2229 h 3104"/>
                  <a:gd name="T52" fmla="*/ 2104 w 7919"/>
                  <a:gd name="T53" fmla="*/ 3000 h 3104"/>
                  <a:gd name="T54" fmla="*/ 2137 w 7919"/>
                  <a:gd name="T55" fmla="*/ 2966 h 3104"/>
                  <a:gd name="T56" fmla="*/ 2366 w 7919"/>
                  <a:gd name="T57" fmla="*/ 2656 h 3104"/>
                  <a:gd name="T58" fmla="*/ 2399 w 7919"/>
                  <a:gd name="T59" fmla="*/ 2623 h 3104"/>
                  <a:gd name="T60" fmla="*/ 2629 w 7919"/>
                  <a:gd name="T61" fmla="*/ 2595 h 3104"/>
                  <a:gd name="T62" fmla="*/ 2663 w 7919"/>
                  <a:gd name="T63" fmla="*/ 2562 h 3104"/>
                  <a:gd name="T64" fmla="*/ 2891 w 7919"/>
                  <a:gd name="T65" fmla="*/ 2805 h 3104"/>
                  <a:gd name="T66" fmla="*/ 2925 w 7919"/>
                  <a:gd name="T67" fmla="*/ 2772 h 3104"/>
                  <a:gd name="T68" fmla="*/ 3155 w 7919"/>
                  <a:gd name="T69" fmla="*/ 2599 h 3104"/>
                  <a:gd name="T70" fmla="*/ 3188 w 7919"/>
                  <a:gd name="T71" fmla="*/ 2565 h 3104"/>
                  <a:gd name="T72" fmla="*/ 3418 w 7919"/>
                  <a:gd name="T73" fmla="*/ 2115 h 3104"/>
                  <a:gd name="T74" fmla="*/ 3451 w 7919"/>
                  <a:gd name="T75" fmla="*/ 2082 h 3104"/>
                  <a:gd name="T76" fmla="*/ 3680 w 7919"/>
                  <a:gd name="T77" fmla="*/ 2183 h 3104"/>
                  <a:gd name="T78" fmla="*/ 3714 w 7919"/>
                  <a:gd name="T79" fmla="*/ 2150 h 3104"/>
                  <a:gd name="T80" fmla="*/ 3944 w 7919"/>
                  <a:gd name="T81" fmla="*/ 2753 h 3104"/>
                  <a:gd name="T82" fmla="*/ 3977 w 7919"/>
                  <a:gd name="T83" fmla="*/ 2720 h 3104"/>
                  <a:gd name="T84" fmla="*/ 4206 w 7919"/>
                  <a:gd name="T85" fmla="*/ 33 h 3104"/>
                  <a:gd name="T86" fmla="*/ 4239 w 7919"/>
                  <a:gd name="T87" fmla="*/ 0 h 3104"/>
                  <a:gd name="T88" fmla="*/ 4469 w 7919"/>
                  <a:gd name="T89" fmla="*/ 2285 h 3104"/>
                  <a:gd name="T90" fmla="*/ 4503 w 7919"/>
                  <a:gd name="T91" fmla="*/ 2252 h 3104"/>
                  <a:gd name="T92" fmla="*/ 4731 w 7919"/>
                  <a:gd name="T93" fmla="*/ 3058 h 3104"/>
                  <a:gd name="T94" fmla="*/ 4765 w 7919"/>
                  <a:gd name="T95" fmla="*/ 3024 h 3104"/>
                  <a:gd name="T96" fmla="*/ 4995 w 7919"/>
                  <a:gd name="T97" fmla="*/ 1500 h 3104"/>
                  <a:gd name="T98" fmla="*/ 5028 w 7919"/>
                  <a:gd name="T99" fmla="*/ 1466 h 3104"/>
                  <a:gd name="T100" fmla="*/ 5258 w 7919"/>
                  <a:gd name="T101" fmla="*/ 1100 h 3104"/>
                  <a:gd name="T102" fmla="*/ 5291 w 7919"/>
                  <a:gd name="T103" fmla="*/ 1066 h 3104"/>
                  <a:gd name="T104" fmla="*/ 5520 w 7919"/>
                  <a:gd name="T105" fmla="*/ 1278 h 3104"/>
                  <a:gd name="T106" fmla="*/ 5554 w 7919"/>
                  <a:gd name="T107" fmla="*/ 1244 h 3104"/>
                  <a:gd name="T108" fmla="*/ 5784 w 7919"/>
                  <a:gd name="T109" fmla="*/ 1083 h 3104"/>
                  <a:gd name="T110" fmla="*/ 5817 w 7919"/>
                  <a:gd name="T111" fmla="*/ 1050 h 3104"/>
                  <a:gd name="T112" fmla="*/ 6046 w 7919"/>
                  <a:gd name="T113" fmla="*/ 1770 h 3104"/>
                  <a:gd name="T114" fmla="*/ 6079 w 7919"/>
                  <a:gd name="T115" fmla="*/ 1736 h 3104"/>
                  <a:gd name="T116" fmla="*/ 6309 w 7919"/>
                  <a:gd name="T117" fmla="*/ 1943 h 3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104">
                    <a:moveTo>
                      <a:pt x="34" y="1406"/>
                    </a:moveTo>
                    <a:lnTo>
                      <a:pt x="34" y="1406"/>
                    </a:lnTo>
                    <a:lnTo>
                      <a:pt x="297" y="1043"/>
                    </a:lnTo>
                    <a:lnTo>
                      <a:pt x="559" y="650"/>
                    </a:lnTo>
                    <a:lnTo>
                      <a:pt x="823" y="2280"/>
                    </a:lnTo>
                    <a:lnTo>
                      <a:pt x="1085" y="1545"/>
                    </a:lnTo>
                    <a:lnTo>
                      <a:pt x="1348" y="2485"/>
                    </a:lnTo>
                    <a:lnTo>
                      <a:pt x="1611" y="3071"/>
                    </a:lnTo>
                    <a:lnTo>
                      <a:pt x="1874" y="2262"/>
                    </a:lnTo>
                    <a:lnTo>
                      <a:pt x="2137" y="3000"/>
                    </a:lnTo>
                    <a:lnTo>
                      <a:pt x="2399" y="2656"/>
                    </a:lnTo>
                    <a:lnTo>
                      <a:pt x="2663" y="2595"/>
                    </a:lnTo>
                    <a:lnTo>
                      <a:pt x="2925" y="2805"/>
                    </a:lnTo>
                    <a:lnTo>
                      <a:pt x="3188" y="2599"/>
                    </a:lnTo>
                    <a:lnTo>
                      <a:pt x="3451" y="2115"/>
                    </a:lnTo>
                    <a:lnTo>
                      <a:pt x="3714" y="2183"/>
                    </a:lnTo>
                    <a:lnTo>
                      <a:pt x="3977" y="2753"/>
                    </a:lnTo>
                    <a:lnTo>
                      <a:pt x="4239" y="33"/>
                    </a:lnTo>
                    <a:lnTo>
                      <a:pt x="4503" y="2285"/>
                    </a:lnTo>
                    <a:lnTo>
                      <a:pt x="4765" y="3058"/>
                    </a:lnTo>
                    <a:lnTo>
                      <a:pt x="5028" y="1500"/>
                    </a:lnTo>
                    <a:lnTo>
                      <a:pt x="5291" y="1100"/>
                    </a:lnTo>
                    <a:lnTo>
                      <a:pt x="5554" y="1278"/>
                    </a:lnTo>
                    <a:lnTo>
                      <a:pt x="5817" y="1083"/>
                    </a:lnTo>
                    <a:lnTo>
                      <a:pt x="6079" y="1770"/>
                    </a:lnTo>
                    <a:lnTo>
                      <a:pt x="6343" y="1943"/>
                    </a:lnTo>
                    <a:lnTo>
                      <a:pt x="6605" y="2203"/>
                    </a:lnTo>
                    <a:lnTo>
                      <a:pt x="6868" y="1388"/>
                    </a:lnTo>
                    <a:lnTo>
                      <a:pt x="7131" y="2795"/>
                    </a:lnTo>
                    <a:lnTo>
                      <a:pt x="7394" y="1746"/>
                    </a:lnTo>
                    <a:lnTo>
                      <a:pt x="7657" y="2685"/>
                    </a:lnTo>
                    <a:lnTo>
                      <a:pt x="7919" y="1116"/>
                    </a:lnTo>
                    <a:moveTo>
                      <a:pt x="0" y="1406"/>
                    </a:moveTo>
                    <a:lnTo>
                      <a:pt x="0" y="1406"/>
                    </a:lnTo>
                    <a:lnTo>
                      <a:pt x="67" y="1406"/>
                    </a:lnTo>
                    <a:moveTo>
                      <a:pt x="34" y="1373"/>
                    </a:moveTo>
                    <a:lnTo>
                      <a:pt x="34" y="1373"/>
                    </a:lnTo>
                    <a:lnTo>
                      <a:pt x="34" y="1440"/>
                    </a:lnTo>
                    <a:moveTo>
                      <a:pt x="264" y="1043"/>
                    </a:moveTo>
                    <a:lnTo>
                      <a:pt x="264" y="1043"/>
                    </a:lnTo>
                    <a:lnTo>
                      <a:pt x="330" y="1043"/>
                    </a:lnTo>
                    <a:moveTo>
                      <a:pt x="297" y="1010"/>
                    </a:moveTo>
                    <a:lnTo>
                      <a:pt x="297" y="1010"/>
                    </a:lnTo>
                    <a:lnTo>
                      <a:pt x="297" y="1076"/>
                    </a:lnTo>
                    <a:moveTo>
                      <a:pt x="526" y="650"/>
                    </a:moveTo>
                    <a:lnTo>
                      <a:pt x="526" y="650"/>
                    </a:lnTo>
                    <a:lnTo>
                      <a:pt x="593" y="650"/>
                    </a:lnTo>
                    <a:moveTo>
                      <a:pt x="559" y="616"/>
                    </a:moveTo>
                    <a:lnTo>
                      <a:pt x="559" y="616"/>
                    </a:lnTo>
                    <a:lnTo>
                      <a:pt x="559" y="683"/>
                    </a:lnTo>
                    <a:moveTo>
                      <a:pt x="789" y="2280"/>
                    </a:moveTo>
                    <a:lnTo>
                      <a:pt x="789" y="2280"/>
                    </a:lnTo>
                    <a:lnTo>
                      <a:pt x="856" y="2280"/>
                    </a:lnTo>
                    <a:moveTo>
                      <a:pt x="823" y="2246"/>
                    </a:moveTo>
                    <a:lnTo>
                      <a:pt x="823" y="2246"/>
                    </a:lnTo>
                    <a:lnTo>
                      <a:pt x="823" y="2313"/>
                    </a:lnTo>
                    <a:moveTo>
                      <a:pt x="1051" y="1545"/>
                    </a:moveTo>
                    <a:lnTo>
                      <a:pt x="1051" y="1545"/>
                    </a:lnTo>
                    <a:lnTo>
                      <a:pt x="1118" y="1545"/>
                    </a:lnTo>
                    <a:moveTo>
                      <a:pt x="1085" y="1512"/>
                    </a:moveTo>
                    <a:lnTo>
                      <a:pt x="1085" y="1512"/>
                    </a:lnTo>
                    <a:lnTo>
                      <a:pt x="1085" y="1579"/>
                    </a:lnTo>
                    <a:moveTo>
                      <a:pt x="1315" y="2485"/>
                    </a:moveTo>
                    <a:lnTo>
                      <a:pt x="1315" y="2485"/>
                    </a:lnTo>
                    <a:lnTo>
                      <a:pt x="1381" y="2485"/>
                    </a:lnTo>
                    <a:moveTo>
                      <a:pt x="1348" y="2452"/>
                    </a:moveTo>
                    <a:lnTo>
                      <a:pt x="1348" y="2452"/>
                    </a:lnTo>
                    <a:lnTo>
                      <a:pt x="1348" y="2519"/>
                    </a:lnTo>
                    <a:moveTo>
                      <a:pt x="1578" y="3071"/>
                    </a:moveTo>
                    <a:lnTo>
                      <a:pt x="1578" y="3071"/>
                    </a:lnTo>
                    <a:lnTo>
                      <a:pt x="1645" y="3071"/>
                    </a:lnTo>
                    <a:moveTo>
                      <a:pt x="1611" y="3038"/>
                    </a:moveTo>
                    <a:lnTo>
                      <a:pt x="1611" y="3038"/>
                    </a:lnTo>
                    <a:lnTo>
                      <a:pt x="1611" y="3104"/>
                    </a:lnTo>
                    <a:moveTo>
                      <a:pt x="1840" y="2262"/>
                    </a:moveTo>
                    <a:lnTo>
                      <a:pt x="1840" y="2262"/>
                    </a:lnTo>
                    <a:lnTo>
                      <a:pt x="1907" y="2262"/>
                    </a:lnTo>
                    <a:moveTo>
                      <a:pt x="1874" y="2229"/>
                    </a:moveTo>
                    <a:lnTo>
                      <a:pt x="1874" y="2229"/>
                    </a:lnTo>
                    <a:lnTo>
                      <a:pt x="1874" y="2295"/>
                    </a:lnTo>
                    <a:moveTo>
                      <a:pt x="2104" y="3000"/>
                    </a:moveTo>
                    <a:lnTo>
                      <a:pt x="2104" y="3000"/>
                    </a:lnTo>
                    <a:lnTo>
                      <a:pt x="2170" y="3000"/>
                    </a:lnTo>
                    <a:moveTo>
                      <a:pt x="2137" y="2966"/>
                    </a:moveTo>
                    <a:lnTo>
                      <a:pt x="2137" y="2966"/>
                    </a:lnTo>
                    <a:lnTo>
                      <a:pt x="2137" y="3033"/>
                    </a:lnTo>
                    <a:moveTo>
                      <a:pt x="2366" y="2656"/>
                    </a:moveTo>
                    <a:lnTo>
                      <a:pt x="2366" y="2656"/>
                    </a:lnTo>
                    <a:lnTo>
                      <a:pt x="2433" y="2656"/>
                    </a:lnTo>
                    <a:moveTo>
                      <a:pt x="2399" y="2623"/>
                    </a:moveTo>
                    <a:lnTo>
                      <a:pt x="2399" y="2623"/>
                    </a:lnTo>
                    <a:lnTo>
                      <a:pt x="2399" y="2690"/>
                    </a:lnTo>
                    <a:moveTo>
                      <a:pt x="2629" y="2595"/>
                    </a:moveTo>
                    <a:lnTo>
                      <a:pt x="2629" y="2595"/>
                    </a:lnTo>
                    <a:lnTo>
                      <a:pt x="2696" y="2595"/>
                    </a:lnTo>
                    <a:moveTo>
                      <a:pt x="2663" y="2562"/>
                    </a:moveTo>
                    <a:lnTo>
                      <a:pt x="2663" y="2562"/>
                    </a:lnTo>
                    <a:lnTo>
                      <a:pt x="2663" y="2629"/>
                    </a:lnTo>
                    <a:moveTo>
                      <a:pt x="2891" y="2805"/>
                    </a:moveTo>
                    <a:lnTo>
                      <a:pt x="2891" y="2805"/>
                    </a:lnTo>
                    <a:lnTo>
                      <a:pt x="2958" y="2805"/>
                    </a:lnTo>
                    <a:moveTo>
                      <a:pt x="2925" y="2772"/>
                    </a:moveTo>
                    <a:lnTo>
                      <a:pt x="2925" y="2772"/>
                    </a:lnTo>
                    <a:lnTo>
                      <a:pt x="2925" y="2839"/>
                    </a:lnTo>
                    <a:moveTo>
                      <a:pt x="3155" y="2599"/>
                    </a:moveTo>
                    <a:lnTo>
                      <a:pt x="3155" y="2599"/>
                    </a:lnTo>
                    <a:lnTo>
                      <a:pt x="3221" y="2599"/>
                    </a:lnTo>
                    <a:moveTo>
                      <a:pt x="3188" y="2565"/>
                    </a:moveTo>
                    <a:lnTo>
                      <a:pt x="3188" y="2565"/>
                    </a:lnTo>
                    <a:lnTo>
                      <a:pt x="3188" y="2632"/>
                    </a:lnTo>
                    <a:moveTo>
                      <a:pt x="3418" y="2115"/>
                    </a:moveTo>
                    <a:lnTo>
                      <a:pt x="3418" y="2115"/>
                    </a:lnTo>
                    <a:lnTo>
                      <a:pt x="3485" y="2115"/>
                    </a:lnTo>
                    <a:moveTo>
                      <a:pt x="3451" y="2082"/>
                    </a:moveTo>
                    <a:lnTo>
                      <a:pt x="3451" y="2082"/>
                    </a:lnTo>
                    <a:lnTo>
                      <a:pt x="3451" y="2149"/>
                    </a:lnTo>
                    <a:moveTo>
                      <a:pt x="3680" y="2183"/>
                    </a:moveTo>
                    <a:lnTo>
                      <a:pt x="3680" y="2183"/>
                    </a:lnTo>
                    <a:lnTo>
                      <a:pt x="3747" y="2183"/>
                    </a:lnTo>
                    <a:moveTo>
                      <a:pt x="3714" y="2150"/>
                    </a:moveTo>
                    <a:lnTo>
                      <a:pt x="3714" y="2150"/>
                    </a:lnTo>
                    <a:lnTo>
                      <a:pt x="3714" y="2216"/>
                    </a:lnTo>
                    <a:moveTo>
                      <a:pt x="3944" y="2753"/>
                    </a:moveTo>
                    <a:lnTo>
                      <a:pt x="3944" y="2753"/>
                    </a:lnTo>
                    <a:lnTo>
                      <a:pt x="4010" y="2753"/>
                    </a:lnTo>
                    <a:moveTo>
                      <a:pt x="3977" y="2720"/>
                    </a:moveTo>
                    <a:lnTo>
                      <a:pt x="3977" y="2720"/>
                    </a:lnTo>
                    <a:lnTo>
                      <a:pt x="3977" y="2786"/>
                    </a:lnTo>
                    <a:moveTo>
                      <a:pt x="4206" y="33"/>
                    </a:moveTo>
                    <a:lnTo>
                      <a:pt x="4206" y="33"/>
                    </a:lnTo>
                    <a:lnTo>
                      <a:pt x="4273" y="33"/>
                    </a:lnTo>
                    <a:moveTo>
                      <a:pt x="4239" y="0"/>
                    </a:moveTo>
                    <a:lnTo>
                      <a:pt x="4239" y="0"/>
                    </a:lnTo>
                    <a:lnTo>
                      <a:pt x="4239" y="66"/>
                    </a:lnTo>
                    <a:moveTo>
                      <a:pt x="4469" y="2285"/>
                    </a:moveTo>
                    <a:lnTo>
                      <a:pt x="4469" y="2285"/>
                    </a:lnTo>
                    <a:lnTo>
                      <a:pt x="4536" y="2285"/>
                    </a:lnTo>
                    <a:moveTo>
                      <a:pt x="4503" y="2252"/>
                    </a:moveTo>
                    <a:lnTo>
                      <a:pt x="4503" y="2252"/>
                    </a:lnTo>
                    <a:lnTo>
                      <a:pt x="4503" y="2319"/>
                    </a:lnTo>
                    <a:moveTo>
                      <a:pt x="4731" y="3058"/>
                    </a:moveTo>
                    <a:lnTo>
                      <a:pt x="4731" y="3058"/>
                    </a:lnTo>
                    <a:lnTo>
                      <a:pt x="4798" y="3058"/>
                    </a:lnTo>
                    <a:moveTo>
                      <a:pt x="4765" y="3024"/>
                    </a:moveTo>
                    <a:lnTo>
                      <a:pt x="4765" y="3024"/>
                    </a:lnTo>
                    <a:lnTo>
                      <a:pt x="4765" y="3091"/>
                    </a:lnTo>
                    <a:moveTo>
                      <a:pt x="4995" y="1500"/>
                    </a:moveTo>
                    <a:lnTo>
                      <a:pt x="4995" y="1500"/>
                    </a:lnTo>
                    <a:lnTo>
                      <a:pt x="5061" y="1500"/>
                    </a:lnTo>
                    <a:moveTo>
                      <a:pt x="5028" y="1466"/>
                    </a:moveTo>
                    <a:lnTo>
                      <a:pt x="5028" y="1466"/>
                    </a:lnTo>
                    <a:lnTo>
                      <a:pt x="5028" y="1533"/>
                    </a:lnTo>
                    <a:moveTo>
                      <a:pt x="5258" y="1100"/>
                    </a:moveTo>
                    <a:lnTo>
                      <a:pt x="5258" y="1100"/>
                    </a:lnTo>
                    <a:lnTo>
                      <a:pt x="5325" y="1100"/>
                    </a:lnTo>
                    <a:moveTo>
                      <a:pt x="5291" y="1066"/>
                    </a:moveTo>
                    <a:lnTo>
                      <a:pt x="5291" y="1066"/>
                    </a:lnTo>
                    <a:lnTo>
                      <a:pt x="5291" y="1133"/>
                    </a:lnTo>
                    <a:moveTo>
                      <a:pt x="5520" y="1278"/>
                    </a:moveTo>
                    <a:lnTo>
                      <a:pt x="5520" y="1278"/>
                    </a:lnTo>
                    <a:lnTo>
                      <a:pt x="5587" y="1278"/>
                    </a:lnTo>
                    <a:moveTo>
                      <a:pt x="5554" y="1244"/>
                    </a:moveTo>
                    <a:lnTo>
                      <a:pt x="5554" y="1244"/>
                    </a:lnTo>
                    <a:lnTo>
                      <a:pt x="5554" y="1311"/>
                    </a:lnTo>
                    <a:moveTo>
                      <a:pt x="5784" y="1083"/>
                    </a:moveTo>
                    <a:lnTo>
                      <a:pt x="5784" y="1083"/>
                    </a:lnTo>
                    <a:lnTo>
                      <a:pt x="5850" y="1083"/>
                    </a:lnTo>
                    <a:moveTo>
                      <a:pt x="5817" y="1050"/>
                    </a:moveTo>
                    <a:lnTo>
                      <a:pt x="5817" y="1050"/>
                    </a:lnTo>
                    <a:lnTo>
                      <a:pt x="5817" y="1116"/>
                    </a:lnTo>
                    <a:moveTo>
                      <a:pt x="6046" y="1770"/>
                    </a:moveTo>
                    <a:lnTo>
                      <a:pt x="6046" y="1770"/>
                    </a:lnTo>
                    <a:lnTo>
                      <a:pt x="6113" y="1770"/>
                    </a:lnTo>
                    <a:moveTo>
                      <a:pt x="6079" y="1736"/>
                    </a:moveTo>
                    <a:lnTo>
                      <a:pt x="6079" y="1736"/>
                    </a:lnTo>
                    <a:lnTo>
                      <a:pt x="6079" y="1803"/>
                    </a:lnTo>
                    <a:moveTo>
                      <a:pt x="6309" y="1943"/>
                    </a:moveTo>
                    <a:lnTo>
                      <a:pt x="6309" y="1943"/>
                    </a:lnTo>
                    <a:lnTo>
                      <a:pt x="6376" y="1943"/>
                    </a:lnTo>
                  </a:path>
                </a:pathLst>
              </a:custGeom>
              <a:noFill/>
              <a:ln w="1588" cap="flat">
                <a:solidFill>
                  <a:srgbClr val="008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Freeform 115"/>
              <p:cNvSpPr>
                <a:spLocks noEditPoints="1"/>
              </p:cNvSpPr>
              <p:nvPr/>
            </p:nvSpPr>
            <p:spPr bwMode="auto">
              <a:xfrm>
                <a:off x="3281" y="1227"/>
                <a:ext cx="1787" cy="702"/>
              </a:xfrm>
              <a:custGeom>
                <a:avLst/>
                <a:gdLst>
                  <a:gd name="T0" fmla="*/ 6561 w 7943"/>
                  <a:gd name="T1" fmla="*/ 2193 h 3084"/>
                  <a:gd name="T2" fmla="*/ 6595 w 7943"/>
                  <a:gd name="T3" fmla="*/ 2160 h 3084"/>
                  <a:gd name="T4" fmla="*/ 6891 w 7943"/>
                  <a:gd name="T5" fmla="*/ 1378 h 3084"/>
                  <a:gd name="T6" fmla="*/ 7088 w 7943"/>
                  <a:gd name="T7" fmla="*/ 2785 h 3084"/>
                  <a:gd name="T8" fmla="*/ 7121 w 7943"/>
                  <a:gd name="T9" fmla="*/ 2752 h 3084"/>
                  <a:gd name="T10" fmla="*/ 7417 w 7943"/>
                  <a:gd name="T11" fmla="*/ 1736 h 3084"/>
                  <a:gd name="T12" fmla="*/ 7614 w 7943"/>
                  <a:gd name="T13" fmla="*/ 2675 h 3084"/>
                  <a:gd name="T14" fmla="*/ 7647 w 7943"/>
                  <a:gd name="T15" fmla="*/ 2642 h 3084"/>
                  <a:gd name="T16" fmla="*/ 7943 w 7943"/>
                  <a:gd name="T17" fmla="*/ 1106 h 3084"/>
                  <a:gd name="T18" fmla="*/ 0 w 7943"/>
                  <a:gd name="T19" fmla="*/ 1373 h 3084"/>
                  <a:gd name="T20" fmla="*/ 47 w 7943"/>
                  <a:gd name="T21" fmla="*/ 1373 h 3084"/>
                  <a:gd name="T22" fmla="*/ 310 w 7943"/>
                  <a:gd name="T23" fmla="*/ 1056 h 3084"/>
                  <a:gd name="T24" fmla="*/ 526 w 7943"/>
                  <a:gd name="T25" fmla="*/ 616 h 3084"/>
                  <a:gd name="T26" fmla="*/ 573 w 7943"/>
                  <a:gd name="T27" fmla="*/ 616 h 3084"/>
                  <a:gd name="T28" fmla="*/ 836 w 7943"/>
                  <a:gd name="T29" fmla="*/ 2293 h 3084"/>
                  <a:gd name="T30" fmla="*/ 1051 w 7943"/>
                  <a:gd name="T31" fmla="*/ 1512 h 3084"/>
                  <a:gd name="T32" fmla="*/ 1098 w 7943"/>
                  <a:gd name="T33" fmla="*/ 1512 h 3084"/>
                  <a:gd name="T34" fmla="*/ 1361 w 7943"/>
                  <a:gd name="T35" fmla="*/ 2499 h 3084"/>
                  <a:gd name="T36" fmla="*/ 1578 w 7943"/>
                  <a:gd name="T37" fmla="*/ 3038 h 3084"/>
                  <a:gd name="T38" fmla="*/ 1625 w 7943"/>
                  <a:gd name="T39" fmla="*/ 3038 h 3084"/>
                  <a:gd name="T40" fmla="*/ 1887 w 7943"/>
                  <a:gd name="T41" fmla="*/ 2275 h 3084"/>
                  <a:gd name="T42" fmla="*/ 2104 w 7943"/>
                  <a:gd name="T43" fmla="*/ 2966 h 3084"/>
                  <a:gd name="T44" fmla="*/ 2150 w 7943"/>
                  <a:gd name="T45" fmla="*/ 2966 h 3084"/>
                  <a:gd name="T46" fmla="*/ 2413 w 7943"/>
                  <a:gd name="T47" fmla="*/ 2670 h 3084"/>
                  <a:gd name="T48" fmla="*/ 2629 w 7943"/>
                  <a:gd name="T49" fmla="*/ 2562 h 3084"/>
                  <a:gd name="T50" fmla="*/ 2676 w 7943"/>
                  <a:gd name="T51" fmla="*/ 2562 h 3084"/>
                  <a:gd name="T52" fmla="*/ 2938 w 7943"/>
                  <a:gd name="T53" fmla="*/ 2819 h 3084"/>
                  <a:gd name="T54" fmla="*/ 3155 w 7943"/>
                  <a:gd name="T55" fmla="*/ 2565 h 3084"/>
                  <a:gd name="T56" fmla="*/ 3201 w 7943"/>
                  <a:gd name="T57" fmla="*/ 2565 h 3084"/>
                  <a:gd name="T58" fmla="*/ 3465 w 7943"/>
                  <a:gd name="T59" fmla="*/ 2129 h 3084"/>
                  <a:gd name="T60" fmla="*/ 3680 w 7943"/>
                  <a:gd name="T61" fmla="*/ 2150 h 3084"/>
                  <a:gd name="T62" fmla="*/ 3727 w 7943"/>
                  <a:gd name="T63" fmla="*/ 2150 h 3084"/>
                  <a:gd name="T64" fmla="*/ 3990 w 7943"/>
                  <a:gd name="T65" fmla="*/ 2766 h 3084"/>
                  <a:gd name="T66" fmla="*/ 4206 w 7943"/>
                  <a:gd name="T67" fmla="*/ 0 h 3084"/>
                  <a:gd name="T68" fmla="*/ 4253 w 7943"/>
                  <a:gd name="T69" fmla="*/ 0 h 3084"/>
                  <a:gd name="T70" fmla="*/ 4516 w 7943"/>
                  <a:gd name="T71" fmla="*/ 2299 h 3084"/>
                  <a:gd name="T72" fmla="*/ 4731 w 7943"/>
                  <a:gd name="T73" fmla="*/ 3024 h 3084"/>
                  <a:gd name="T74" fmla="*/ 4778 w 7943"/>
                  <a:gd name="T75" fmla="*/ 3024 h 3084"/>
                  <a:gd name="T76" fmla="*/ 5041 w 7943"/>
                  <a:gd name="T77" fmla="*/ 1513 h 3084"/>
                  <a:gd name="T78" fmla="*/ 5258 w 7943"/>
                  <a:gd name="T79" fmla="*/ 1066 h 3084"/>
                  <a:gd name="T80" fmla="*/ 5305 w 7943"/>
                  <a:gd name="T81" fmla="*/ 1066 h 3084"/>
                  <a:gd name="T82" fmla="*/ 5567 w 7943"/>
                  <a:gd name="T83" fmla="*/ 1291 h 3084"/>
                  <a:gd name="T84" fmla="*/ 5784 w 7943"/>
                  <a:gd name="T85" fmla="*/ 1050 h 3084"/>
                  <a:gd name="T86" fmla="*/ 5830 w 7943"/>
                  <a:gd name="T87" fmla="*/ 1050 h 3084"/>
                  <a:gd name="T88" fmla="*/ 6093 w 7943"/>
                  <a:gd name="T89" fmla="*/ 1783 h 3084"/>
                  <a:gd name="T90" fmla="*/ 6309 w 7943"/>
                  <a:gd name="T91" fmla="*/ 1910 h 3084"/>
                  <a:gd name="T92" fmla="*/ 6356 w 7943"/>
                  <a:gd name="T93" fmla="*/ 1910 h 3084"/>
                  <a:gd name="T94" fmla="*/ 6618 w 7943"/>
                  <a:gd name="T95" fmla="*/ 2216 h 3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084">
                    <a:moveTo>
                      <a:pt x="6333" y="1900"/>
                    </a:moveTo>
                    <a:lnTo>
                      <a:pt x="6333" y="1900"/>
                    </a:lnTo>
                    <a:lnTo>
                      <a:pt x="6333" y="1966"/>
                    </a:lnTo>
                    <a:moveTo>
                      <a:pt x="6561" y="2193"/>
                    </a:moveTo>
                    <a:lnTo>
                      <a:pt x="6561" y="2193"/>
                    </a:lnTo>
                    <a:lnTo>
                      <a:pt x="6628" y="2193"/>
                    </a:lnTo>
                    <a:moveTo>
                      <a:pt x="6595" y="2160"/>
                    </a:moveTo>
                    <a:lnTo>
                      <a:pt x="6595" y="2160"/>
                    </a:lnTo>
                    <a:lnTo>
                      <a:pt x="6595" y="2226"/>
                    </a:lnTo>
                    <a:moveTo>
                      <a:pt x="6825" y="1378"/>
                    </a:moveTo>
                    <a:lnTo>
                      <a:pt x="6825" y="1378"/>
                    </a:lnTo>
                    <a:lnTo>
                      <a:pt x="6891" y="1378"/>
                    </a:lnTo>
                    <a:moveTo>
                      <a:pt x="6858" y="1344"/>
                    </a:moveTo>
                    <a:lnTo>
                      <a:pt x="6858" y="1344"/>
                    </a:lnTo>
                    <a:lnTo>
                      <a:pt x="6858" y="1411"/>
                    </a:lnTo>
                    <a:moveTo>
                      <a:pt x="7088" y="2785"/>
                    </a:moveTo>
                    <a:lnTo>
                      <a:pt x="7088" y="2785"/>
                    </a:lnTo>
                    <a:lnTo>
                      <a:pt x="7155" y="2785"/>
                    </a:lnTo>
                    <a:moveTo>
                      <a:pt x="7121" y="2752"/>
                    </a:moveTo>
                    <a:lnTo>
                      <a:pt x="7121" y="2752"/>
                    </a:lnTo>
                    <a:lnTo>
                      <a:pt x="7121" y="2819"/>
                    </a:lnTo>
                    <a:moveTo>
                      <a:pt x="7350" y="1736"/>
                    </a:moveTo>
                    <a:lnTo>
                      <a:pt x="7350" y="1736"/>
                    </a:lnTo>
                    <a:lnTo>
                      <a:pt x="7417" y="1736"/>
                    </a:lnTo>
                    <a:moveTo>
                      <a:pt x="7384" y="1703"/>
                    </a:moveTo>
                    <a:lnTo>
                      <a:pt x="7384" y="1703"/>
                    </a:lnTo>
                    <a:lnTo>
                      <a:pt x="7384" y="1770"/>
                    </a:lnTo>
                    <a:moveTo>
                      <a:pt x="7614" y="2675"/>
                    </a:moveTo>
                    <a:lnTo>
                      <a:pt x="7614" y="2675"/>
                    </a:lnTo>
                    <a:lnTo>
                      <a:pt x="7680" y="2675"/>
                    </a:lnTo>
                    <a:moveTo>
                      <a:pt x="7647" y="2642"/>
                    </a:moveTo>
                    <a:lnTo>
                      <a:pt x="7647" y="2642"/>
                    </a:lnTo>
                    <a:lnTo>
                      <a:pt x="7647" y="2709"/>
                    </a:lnTo>
                    <a:moveTo>
                      <a:pt x="7876" y="1106"/>
                    </a:moveTo>
                    <a:lnTo>
                      <a:pt x="7876" y="1106"/>
                    </a:lnTo>
                    <a:lnTo>
                      <a:pt x="7943" y="1106"/>
                    </a:lnTo>
                    <a:moveTo>
                      <a:pt x="7909" y="1073"/>
                    </a:moveTo>
                    <a:lnTo>
                      <a:pt x="7909" y="1073"/>
                    </a:lnTo>
                    <a:lnTo>
                      <a:pt x="7909" y="1140"/>
                    </a:lnTo>
                    <a:moveTo>
                      <a:pt x="0" y="1373"/>
                    </a:moveTo>
                    <a:lnTo>
                      <a:pt x="0" y="1373"/>
                    </a:lnTo>
                    <a:lnTo>
                      <a:pt x="47" y="1420"/>
                    </a:lnTo>
                    <a:moveTo>
                      <a:pt x="47" y="1373"/>
                    </a:moveTo>
                    <a:lnTo>
                      <a:pt x="47" y="1373"/>
                    </a:lnTo>
                    <a:lnTo>
                      <a:pt x="0" y="1420"/>
                    </a:lnTo>
                    <a:moveTo>
                      <a:pt x="264" y="1010"/>
                    </a:moveTo>
                    <a:lnTo>
                      <a:pt x="264" y="1010"/>
                    </a:lnTo>
                    <a:lnTo>
                      <a:pt x="310" y="1056"/>
                    </a:lnTo>
                    <a:moveTo>
                      <a:pt x="310" y="1010"/>
                    </a:moveTo>
                    <a:lnTo>
                      <a:pt x="310" y="1010"/>
                    </a:lnTo>
                    <a:lnTo>
                      <a:pt x="264" y="1056"/>
                    </a:lnTo>
                    <a:moveTo>
                      <a:pt x="526" y="616"/>
                    </a:moveTo>
                    <a:lnTo>
                      <a:pt x="526" y="616"/>
                    </a:lnTo>
                    <a:lnTo>
                      <a:pt x="573" y="663"/>
                    </a:lnTo>
                    <a:moveTo>
                      <a:pt x="573" y="616"/>
                    </a:moveTo>
                    <a:lnTo>
                      <a:pt x="573" y="616"/>
                    </a:lnTo>
                    <a:lnTo>
                      <a:pt x="526" y="663"/>
                    </a:lnTo>
                    <a:moveTo>
                      <a:pt x="789" y="2246"/>
                    </a:moveTo>
                    <a:lnTo>
                      <a:pt x="789" y="2246"/>
                    </a:lnTo>
                    <a:lnTo>
                      <a:pt x="836" y="2293"/>
                    </a:lnTo>
                    <a:moveTo>
                      <a:pt x="836" y="2246"/>
                    </a:moveTo>
                    <a:lnTo>
                      <a:pt x="836" y="2246"/>
                    </a:lnTo>
                    <a:lnTo>
                      <a:pt x="789" y="2293"/>
                    </a:lnTo>
                    <a:moveTo>
                      <a:pt x="1051" y="1512"/>
                    </a:moveTo>
                    <a:lnTo>
                      <a:pt x="1051" y="1512"/>
                    </a:lnTo>
                    <a:lnTo>
                      <a:pt x="1098" y="1559"/>
                    </a:lnTo>
                    <a:moveTo>
                      <a:pt x="1098" y="1512"/>
                    </a:moveTo>
                    <a:lnTo>
                      <a:pt x="1098" y="1512"/>
                    </a:lnTo>
                    <a:lnTo>
                      <a:pt x="1051" y="1559"/>
                    </a:lnTo>
                    <a:moveTo>
                      <a:pt x="1315" y="2452"/>
                    </a:moveTo>
                    <a:lnTo>
                      <a:pt x="1315" y="2452"/>
                    </a:lnTo>
                    <a:lnTo>
                      <a:pt x="1361" y="2499"/>
                    </a:lnTo>
                    <a:moveTo>
                      <a:pt x="1361" y="2452"/>
                    </a:moveTo>
                    <a:lnTo>
                      <a:pt x="1361" y="2452"/>
                    </a:lnTo>
                    <a:lnTo>
                      <a:pt x="1315" y="2499"/>
                    </a:lnTo>
                    <a:moveTo>
                      <a:pt x="1578" y="3038"/>
                    </a:moveTo>
                    <a:lnTo>
                      <a:pt x="1578" y="3038"/>
                    </a:lnTo>
                    <a:lnTo>
                      <a:pt x="1625" y="3084"/>
                    </a:lnTo>
                    <a:moveTo>
                      <a:pt x="1625" y="3038"/>
                    </a:moveTo>
                    <a:lnTo>
                      <a:pt x="1625" y="3038"/>
                    </a:lnTo>
                    <a:lnTo>
                      <a:pt x="1578" y="3084"/>
                    </a:lnTo>
                    <a:moveTo>
                      <a:pt x="1840" y="2229"/>
                    </a:moveTo>
                    <a:lnTo>
                      <a:pt x="1840" y="2229"/>
                    </a:lnTo>
                    <a:lnTo>
                      <a:pt x="1887" y="2275"/>
                    </a:lnTo>
                    <a:moveTo>
                      <a:pt x="1887" y="2229"/>
                    </a:moveTo>
                    <a:lnTo>
                      <a:pt x="1887" y="2229"/>
                    </a:lnTo>
                    <a:lnTo>
                      <a:pt x="1840" y="2275"/>
                    </a:lnTo>
                    <a:moveTo>
                      <a:pt x="2104" y="2966"/>
                    </a:moveTo>
                    <a:lnTo>
                      <a:pt x="2104" y="2966"/>
                    </a:lnTo>
                    <a:lnTo>
                      <a:pt x="2150" y="3013"/>
                    </a:lnTo>
                    <a:moveTo>
                      <a:pt x="2150" y="2966"/>
                    </a:moveTo>
                    <a:lnTo>
                      <a:pt x="2150" y="2966"/>
                    </a:lnTo>
                    <a:lnTo>
                      <a:pt x="2104" y="3013"/>
                    </a:lnTo>
                    <a:moveTo>
                      <a:pt x="2366" y="2623"/>
                    </a:moveTo>
                    <a:lnTo>
                      <a:pt x="2366" y="2623"/>
                    </a:lnTo>
                    <a:lnTo>
                      <a:pt x="2413" y="2670"/>
                    </a:lnTo>
                    <a:moveTo>
                      <a:pt x="2413" y="2623"/>
                    </a:moveTo>
                    <a:lnTo>
                      <a:pt x="2413" y="2623"/>
                    </a:lnTo>
                    <a:lnTo>
                      <a:pt x="2366" y="2670"/>
                    </a:lnTo>
                    <a:moveTo>
                      <a:pt x="2629" y="2562"/>
                    </a:moveTo>
                    <a:lnTo>
                      <a:pt x="2629" y="2562"/>
                    </a:lnTo>
                    <a:lnTo>
                      <a:pt x="2676" y="2609"/>
                    </a:lnTo>
                    <a:moveTo>
                      <a:pt x="2676" y="2562"/>
                    </a:moveTo>
                    <a:lnTo>
                      <a:pt x="2676" y="2562"/>
                    </a:lnTo>
                    <a:lnTo>
                      <a:pt x="2629" y="2609"/>
                    </a:lnTo>
                    <a:moveTo>
                      <a:pt x="2891" y="2772"/>
                    </a:moveTo>
                    <a:lnTo>
                      <a:pt x="2891" y="2772"/>
                    </a:lnTo>
                    <a:lnTo>
                      <a:pt x="2938" y="2819"/>
                    </a:lnTo>
                    <a:moveTo>
                      <a:pt x="2938" y="2772"/>
                    </a:moveTo>
                    <a:lnTo>
                      <a:pt x="2938" y="2772"/>
                    </a:lnTo>
                    <a:lnTo>
                      <a:pt x="2891" y="2819"/>
                    </a:lnTo>
                    <a:moveTo>
                      <a:pt x="3155" y="2565"/>
                    </a:moveTo>
                    <a:lnTo>
                      <a:pt x="3155" y="2565"/>
                    </a:lnTo>
                    <a:lnTo>
                      <a:pt x="3201" y="2612"/>
                    </a:lnTo>
                    <a:moveTo>
                      <a:pt x="3201" y="2565"/>
                    </a:moveTo>
                    <a:lnTo>
                      <a:pt x="3201" y="2565"/>
                    </a:lnTo>
                    <a:lnTo>
                      <a:pt x="3155" y="2612"/>
                    </a:lnTo>
                    <a:moveTo>
                      <a:pt x="3418" y="2082"/>
                    </a:moveTo>
                    <a:lnTo>
                      <a:pt x="3418" y="2082"/>
                    </a:lnTo>
                    <a:lnTo>
                      <a:pt x="3465" y="2129"/>
                    </a:lnTo>
                    <a:moveTo>
                      <a:pt x="3465" y="2082"/>
                    </a:moveTo>
                    <a:lnTo>
                      <a:pt x="3465" y="2082"/>
                    </a:lnTo>
                    <a:lnTo>
                      <a:pt x="3418" y="2129"/>
                    </a:lnTo>
                    <a:moveTo>
                      <a:pt x="3680" y="2150"/>
                    </a:moveTo>
                    <a:lnTo>
                      <a:pt x="3680" y="2150"/>
                    </a:lnTo>
                    <a:lnTo>
                      <a:pt x="3727" y="2196"/>
                    </a:lnTo>
                    <a:moveTo>
                      <a:pt x="3727" y="2150"/>
                    </a:moveTo>
                    <a:lnTo>
                      <a:pt x="3727" y="2150"/>
                    </a:lnTo>
                    <a:lnTo>
                      <a:pt x="3680" y="2196"/>
                    </a:lnTo>
                    <a:moveTo>
                      <a:pt x="3944" y="2720"/>
                    </a:moveTo>
                    <a:lnTo>
                      <a:pt x="3944" y="2720"/>
                    </a:lnTo>
                    <a:lnTo>
                      <a:pt x="3990" y="2766"/>
                    </a:lnTo>
                    <a:moveTo>
                      <a:pt x="3990" y="2720"/>
                    </a:moveTo>
                    <a:lnTo>
                      <a:pt x="3990" y="2720"/>
                    </a:lnTo>
                    <a:lnTo>
                      <a:pt x="3944" y="2766"/>
                    </a:lnTo>
                    <a:moveTo>
                      <a:pt x="4206" y="0"/>
                    </a:moveTo>
                    <a:lnTo>
                      <a:pt x="4206" y="0"/>
                    </a:lnTo>
                    <a:lnTo>
                      <a:pt x="4253" y="46"/>
                    </a:lnTo>
                    <a:moveTo>
                      <a:pt x="4253" y="0"/>
                    </a:moveTo>
                    <a:lnTo>
                      <a:pt x="4253" y="0"/>
                    </a:lnTo>
                    <a:lnTo>
                      <a:pt x="4206" y="46"/>
                    </a:lnTo>
                    <a:moveTo>
                      <a:pt x="4469" y="2252"/>
                    </a:moveTo>
                    <a:lnTo>
                      <a:pt x="4469" y="2252"/>
                    </a:lnTo>
                    <a:lnTo>
                      <a:pt x="4516" y="2299"/>
                    </a:lnTo>
                    <a:moveTo>
                      <a:pt x="4516" y="2252"/>
                    </a:moveTo>
                    <a:lnTo>
                      <a:pt x="4516" y="2252"/>
                    </a:lnTo>
                    <a:lnTo>
                      <a:pt x="4469" y="2299"/>
                    </a:lnTo>
                    <a:moveTo>
                      <a:pt x="4731" y="3024"/>
                    </a:moveTo>
                    <a:lnTo>
                      <a:pt x="4731" y="3024"/>
                    </a:lnTo>
                    <a:lnTo>
                      <a:pt x="4778" y="3071"/>
                    </a:lnTo>
                    <a:moveTo>
                      <a:pt x="4778" y="3024"/>
                    </a:moveTo>
                    <a:lnTo>
                      <a:pt x="4778" y="3024"/>
                    </a:lnTo>
                    <a:lnTo>
                      <a:pt x="4731" y="3071"/>
                    </a:lnTo>
                    <a:moveTo>
                      <a:pt x="4995" y="1466"/>
                    </a:moveTo>
                    <a:lnTo>
                      <a:pt x="4995" y="1466"/>
                    </a:lnTo>
                    <a:lnTo>
                      <a:pt x="5041" y="1513"/>
                    </a:lnTo>
                    <a:moveTo>
                      <a:pt x="5041" y="1466"/>
                    </a:moveTo>
                    <a:lnTo>
                      <a:pt x="5041" y="1466"/>
                    </a:lnTo>
                    <a:lnTo>
                      <a:pt x="4995" y="1513"/>
                    </a:lnTo>
                    <a:moveTo>
                      <a:pt x="5258" y="1066"/>
                    </a:moveTo>
                    <a:lnTo>
                      <a:pt x="5258" y="1066"/>
                    </a:lnTo>
                    <a:lnTo>
                      <a:pt x="5305" y="1113"/>
                    </a:lnTo>
                    <a:moveTo>
                      <a:pt x="5305" y="1066"/>
                    </a:moveTo>
                    <a:lnTo>
                      <a:pt x="5305" y="1066"/>
                    </a:lnTo>
                    <a:lnTo>
                      <a:pt x="5258" y="1113"/>
                    </a:lnTo>
                    <a:moveTo>
                      <a:pt x="5520" y="1244"/>
                    </a:moveTo>
                    <a:lnTo>
                      <a:pt x="5520" y="1244"/>
                    </a:lnTo>
                    <a:lnTo>
                      <a:pt x="5567" y="1291"/>
                    </a:lnTo>
                    <a:moveTo>
                      <a:pt x="5567" y="1244"/>
                    </a:moveTo>
                    <a:lnTo>
                      <a:pt x="5567" y="1244"/>
                    </a:lnTo>
                    <a:lnTo>
                      <a:pt x="5520" y="1291"/>
                    </a:lnTo>
                    <a:moveTo>
                      <a:pt x="5784" y="1050"/>
                    </a:moveTo>
                    <a:lnTo>
                      <a:pt x="5784" y="1050"/>
                    </a:lnTo>
                    <a:lnTo>
                      <a:pt x="5830" y="1096"/>
                    </a:lnTo>
                    <a:moveTo>
                      <a:pt x="5830" y="1050"/>
                    </a:moveTo>
                    <a:lnTo>
                      <a:pt x="5830" y="1050"/>
                    </a:lnTo>
                    <a:lnTo>
                      <a:pt x="5784" y="1096"/>
                    </a:lnTo>
                    <a:moveTo>
                      <a:pt x="6046" y="1736"/>
                    </a:moveTo>
                    <a:lnTo>
                      <a:pt x="6046" y="1736"/>
                    </a:lnTo>
                    <a:lnTo>
                      <a:pt x="6093" y="1783"/>
                    </a:lnTo>
                    <a:moveTo>
                      <a:pt x="6093" y="1736"/>
                    </a:moveTo>
                    <a:lnTo>
                      <a:pt x="6093" y="1736"/>
                    </a:lnTo>
                    <a:lnTo>
                      <a:pt x="6046" y="1783"/>
                    </a:lnTo>
                    <a:moveTo>
                      <a:pt x="6309" y="1910"/>
                    </a:moveTo>
                    <a:lnTo>
                      <a:pt x="6309" y="1910"/>
                    </a:lnTo>
                    <a:lnTo>
                      <a:pt x="6356" y="1956"/>
                    </a:lnTo>
                    <a:moveTo>
                      <a:pt x="6356" y="1910"/>
                    </a:moveTo>
                    <a:lnTo>
                      <a:pt x="6356" y="1910"/>
                    </a:lnTo>
                    <a:lnTo>
                      <a:pt x="6309" y="1956"/>
                    </a:lnTo>
                    <a:moveTo>
                      <a:pt x="6571" y="2170"/>
                    </a:moveTo>
                    <a:lnTo>
                      <a:pt x="6571" y="2170"/>
                    </a:lnTo>
                    <a:lnTo>
                      <a:pt x="6618" y="2216"/>
                    </a:lnTo>
                  </a:path>
                </a:pathLst>
              </a:custGeom>
              <a:noFill/>
              <a:ln w="1588" cap="flat">
                <a:solidFill>
                  <a:srgbClr val="008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Freeform 116"/>
              <p:cNvSpPr>
                <a:spLocks noEditPoints="1"/>
              </p:cNvSpPr>
              <p:nvPr/>
            </p:nvSpPr>
            <p:spPr bwMode="auto">
              <a:xfrm>
                <a:off x="4759" y="1474"/>
                <a:ext cx="306" cy="393"/>
              </a:xfrm>
              <a:custGeom>
                <a:avLst/>
                <a:gdLst>
                  <a:gd name="T0" fmla="*/ 47 w 1362"/>
                  <a:gd name="T1" fmla="*/ 1087 h 1726"/>
                  <a:gd name="T2" fmla="*/ 47 w 1362"/>
                  <a:gd name="T3" fmla="*/ 1087 h 1726"/>
                  <a:gd name="T4" fmla="*/ 0 w 1362"/>
                  <a:gd name="T5" fmla="*/ 1133 h 1726"/>
                  <a:gd name="T6" fmla="*/ 264 w 1362"/>
                  <a:gd name="T7" fmla="*/ 271 h 1726"/>
                  <a:gd name="T8" fmla="*/ 264 w 1362"/>
                  <a:gd name="T9" fmla="*/ 271 h 1726"/>
                  <a:gd name="T10" fmla="*/ 310 w 1362"/>
                  <a:gd name="T11" fmla="*/ 318 h 1726"/>
                  <a:gd name="T12" fmla="*/ 310 w 1362"/>
                  <a:gd name="T13" fmla="*/ 271 h 1726"/>
                  <a:gd name="T14" fmla="*/ 310 w 1362"/>
                  <a:gd name="T15" fmla="*/ 271 h 1726"/>
                  <a:gd name="T16" fmla="*/ 264 w 1362"/>
                  <a:gd name="T17" fmla="*/ 318 h 1726"/>
                  <a:gd name="T18" fmla="*/ 527 w 1362"/>
                  <a:gd name="T19" fmla="*/ 1679 h 1726"/>
                  <a:gd name="T20" fmla="*/ 527 w 1362"/>
                  <a:gd name="T21" fmla="*/ 1679 h 1726"/>
                  <a:gd name="T22" fmla="*/ 574 w 1362"/>
                  <a:gd name="T23" fmla="*/ 1726 h 1726"/>
                  <a:gd name="T24" fmla="*/ 574 w 1362"/>
                  <a:gd name="T25" fmla="*/ 1679 h 1726"/>
                  <a:gd name="T26" fmla="*/ 574 w 1362"/>
                  <a:gd name="T27" fmla="*/ 1679 h 1726"/>
                  <a:gd name="T28" fmla="*/ 527 w 1362"/>
                  <a:gd name="T29" fmla="*/ 1726 h 1726"/>
                  <a:gd name="T30" fmla="*/ 789 w 1362"/>
                  <a:gd name="T31" fmla="*/ 630 h 1726"/>
                  <a:gd name="T32" fmla="*/ 789 w 1362"/>
                  <a:gd name="T33" fmla="*/ 630 h 1726"/>
                  <a:gd name="T34" fmla="*/ 836 w 1362"/>
                  <a:gd name="T35" fmla="*/ 677 h 1726"/>
                  <a:gd name="T36" fmla="*/ 836 w 1362"/>
                  <a:gd name="T37" fmla="*/ 630 h 1726"/>
                  <a:gd name="T38" fmla="*/ 836 w 1362"/>
                  <a:gd name="T39" fmla="*/ 630 h 1726"/>
                  <a:gd name="T40" fmla="*/ 789 w 1362"/>
                  <a:gd name="T41" fmla="*/ 677 h 1726"/>
                  <a:gd name="T42" fmla="*/ 1053 w 1362"/>
                  <a:gd name="T43" fmla="*/ 1569 h 1726"/>
                  <a:gd name="T44" fmla="*/ 1053 w 1362"/>
                  <a:gd name="T45" fmla="*/ 1569 h 1726"/>
                  <a:gd name="T46" fmla="*/ 1099 w 1362"/>
                  <a:gd name="T47" fmla="*/ 1616 h 1726"/>
                  <a:gd name="T48" fmla="*/ 1099 w 1362"/>
                  <a:gd name="T49" fmla="*/ 1569 h 1726"/>
                  <a:gd name="T50" fmla="*/ 1099 w 1362"/>
                  <a:gd name="T51" fmla="*/ 1569 h 1726"/>
                  <a:gd name="T52" fmla="*/ 1053 w 1362"/>
                  <a:gd name="T53" fmla="*/ 1616 h 1726"/>
                  <a:gd name="T54" fmla="*/ 1315 w 1362"/>
                  <a:gd name="T55" fmla="*/ 0 h 1726"/>
                  <a:gd name="T56" fmla="*/ 1315 w 1362"/>
                  <a:gd name="T57" fmla="*/ 0 h 1726"/>
                  <a:gd name="T58" fmla="*/ 1362 w 1362"/>
                  <a:gd name="T59" fmla="*/ 47 h 1726"/>
                  <a:gd name="T60" fmla="*/ 1362 w 1362"/>
                  <a:gd name="T61" fmla="*/ 0 h 1726"/>
                  <a:gd name="T62" fmla="*/ 1362 w 1362"/>
                  <a:gd name="T63" fmla="*/ 0 h 1726"/>
                  <a:gd name="T64" fmla="*/ 1315 w 1362"/>
                  <a:gd name="T65" fmla="*/ 47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726">
                    <a:moveTo>
                      <a:pt x="47" y="1087"/>
                    </a:moveTo>
                    <a:lnTo>
                      <a:pt x="47" y="1087"/>
                    </a:lnTo>
                    <a:lnTo>
                      <a:pt x="0" y="1133"/>
                    </a:lnTo>
                    <a:moveTo>
                      <a:pt x="264" y="271"/>
                    </a:moveTo>
                    <a:lnTo>
                      <a:pt x="264" y="271"/>
                    </a:lnTo>
                    <a:lnTo>
                      <a:pt x="310" y="318"/>
                    </a:lnTo>
                    <a:moveTo>
                      <a:pt x="310" y="271"/>
                    </a:moveTo>
                    <a:lnTo>
                      <a:pt x="310" y="271"/>
                    </a:lnTo>
                    <a:lnTo>
                      <a:pt x="264" y="318"/>
                    </a:lnTo>
                    <a:moveTo>
                      <a:pt x="527" y="1679"/>
                    </a:moveTo>
                    <a:lnTo>
                      <a:pt x="527" y="1679"/>
                    </a:lnTo>
                    <a:lnTo>
                      <a:pt x="574" y="1726"/>
                    </a:lnTo>
                    <a:moveTo>
                      <a:pt x="574" y="1679"/>
                    </a:moveTo>
                    <a:lnTo>
                      <a:pt x="574" y="1679"/>
                    </a:lnTo>
                    <a:lnTo>
                      <a:pt x="527" y="1726"/>
                    </a:lnTo>
                    <a:moveTo>
                      <a:pt x="789" y="630"/>
                    </a:moveTo>
                    <a:lnTo>
                      <a:pt x="789" y="630"/>
                    </a:lnTo>
                    <a:lnTo>
                      <a:pt x="836" y="677"/>
                    </a:lnTo>
                    <a:moveTo>
                      <a:pt x="836" y="630"/>
                    </a:moveTo>
                    <a:lnTo>
                      <a:pt x="836" y="630"/>
                    </a:lnTo>
                    <a:lnTo>
                      <a:pt x="789" y="677"/>
                    </a:lnTo>
                    <a:moveTo>
                      <a:pt x="1053" y="1569"/>
                    </a:moveTo>
                    <a:lnTo>
                      <a:pt x="1053" y="1569"/>
                    </a:lnTo>
                    <a:lnTo>
                      <a:pt x="1099" y="1616"/>
                    </a:lnTo>
                    <a:moveTo>
                      <a:pt x="1099" y="1569"/>
                    </a:moveTo>
                    <a:lnTo>
                      <a:pt x="1099" y="1569"/>
                    </a:lnTo>
                    <a:lnTo>
                      <a:pt x="1053" y="1616"/>
                    </a:lnTo>
                    <a:moveTo>
                      <a:pt x="1315" y="0"/>
                    </a:moveTo>
                    <a:lnTo>
                      <a:pt x="1315" y="0"/>
                    </a:lnTo>
                    <a:lnTo>
                      <a:pt x="1362" y="47"/>
                    </a:lnTo>
                    <a:moveTo>
                      <a:pt x="1362" y="0"/>
                    </a:moveTo>
                    <a:lnTo>
                      <a:pt x="1362" y="0"/>
                    </a:lnTo>
                    <a:lnTo>
                      <a:pt x="1315" y="47"/>
                    </a:lnTo>
                  </a:path>
                </a:pathLst>
              </a:custGeom>
              <a:noFill/>
              <a:ln w="1588" cap="flat">
                <a:solidFill>
                  <a:srgbClr val="008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117"/>
              <p:cNvSpPr>
                <a:spLocks noEditPoints="1"/>
              </p:cNvSpPr>
              <p:nvPr/>
            </p:nvSpPr>
            <p:spPr bwMode="auto">
              <a:xfrm>
                <a:off x="3278" y="995"/>
                <a:ext cx="1782" cy="824"/>
              </a:xfrm>
              <a:custGeom>
                <a:avLst/>
                <a:gdLst>
                  <a:gd name="T0" fmla="*/ 297 w 7919"/>
                  <a:gd name="T1" fmla="*/ 3082 h 3617"/>
                  <a:gd name="T2" fmla="*/ 1085 w 7919"/>
                  <a:gd name="T3" fmla="*/ 1809 h 3617"/>
                  <a:gd name="T4" fmla="*/ 1874 w 7919"/>
                  <a:gd name="T5" fmla="*/ 2961 h 3617"/>
                  <a:gd name="T6" fmla="*/ 2663 w 7919"/>
                  <a:gd name="T7" fmla="*/ 2872 h 3617"/>
                  <a:gd name="T8" fmla="*/ 3451 w 7919"/>
                  <a:gd name="T9" fmla="*/ 2816 h 3617"/>
                  <a:gd name="T10" fmla="*/ 4239 w 7919"/>
                  <a:gd name="T11" fmla="*/ 33 h 3617"/>
                  <a:gd name="T12" fmla="*/ 5028 w 7919"/>
                  <a:gd name="T13" fmla="*/ 2319 h 3617"/>
                  <a:gd name="T14" fmla="*/ 5817 w 7919"/>
                  <a:gd name="T15" fmla="*/ 2388 h 3617"/>
                  <a:gd name="T16" fmla="*/ 6605 w 7919"/>
                  <a:gd name="T17" fmla="*/ 2403 h 3617"/>
                  <a:gd name="T18" fmla="*/ 7394 w 7919"/>
                  <a:gd name="T19" fmla="*/ 3337 h 3617"/>
                  <a:gd name="T20" fmla="*/ 0 w 7919"/>
                  <a:gd name="T21" fmla="*/ 1671 h 3617"/>
                  <a:gd name="T22" fmla="*/ 34 w 7919"/>
                  <a:gd name="T23" fmla="*/ 1638 h 3617"/>
                  <a:gd name="T24" fmla="*/ 264 w 7919"/>
                  <a:gd name="T25" fmla="*/ 3082 h 3617"/>
                  <a:gd name="T26" fmla="*/ 297 w 7919"/>
                  <a:gd name="T27" fmla="*/ 3049 h 3617"/>
                  <a:gd name="T28" fmla="*/ 526 w 7919"/>
                  <a:gd name="T29" fmla="*/ 943 h 3617"/>
                  <a:gd name="T30" fmla="*/ 559 w 7919"/>
                  <a:gd name="T31" fmla="*/ 910 h 3617"/>
                  <a:gd name="T32" fmla="*/ 789 w 7919"/>
                  <a:gd name="T33" fmla="*/ 3440 h 3617"/>
                  <a:gd name="T34" fmla="*/ 823 w 7919"/>
                  <a:gd name="T35" fmla="*/ 3407 h 3617"/>
                  <a:gd name="T36" fmla="*/ 1051 w 7919"/>
                  <a:gd name="T37" fmla="*/ 1809 h 3617"/>
                  <a:gd name="T38" fmla="*/ 1085 w 7919"/>
                  <a:gd name="T39" fmla="*/ 1776 h 3617"/>
                  <a:gd name="T40" fmla="*/ 1315 w 7919"/>
                  <a:gd name="T41" fmla="*/ 2491 h 3617"/>
                  <a:gd name="T42" fmla="*/ 1348 w 7919"/>
                  <a:gd name="T43" fmla="*/ 2458 h 3617"/>
                  <a:gd name="T44" fmla="*/ 1578 w 7919"/>
                  <a:gd name="T45" fmla="*/ 3583 h 3617"/>
                  <a:gd name="T46" fmla="*/ 1611 w 7919"/>
                  <a:gd name="T47" fmla="*/ 3550 h 3617"/>
                  <a:gd name="T48" fmla="*/ 1840 w 7919"/>
                  <a:gd name="T49" fmla="*/ 2961 h 3617"/>
                  <a:gd name="T50" fmla="*/ 1874 w 7919"/>
                  <a:gd name="T51" fmla="*/ 2928 h 3617"/>
                  <a:gd name="T52" fmla="*/ 2104 w 7919"/>
                  <a:gd name="T53" fmla="*/ 2875 h 3617"/>
                  <a:gd name="T54" fmla="*/ 2137 w 7919"/>
                  <a:gd name="T55" fmla="*/ 2841 h 3617"/>
                  <a:gd name="T56" fmla="*/ 2366 w 7919"/>
                  <a:gd name="T57" fmla="*/ 3350 h 3617"/>
                  <a:gd name="T58" fmla="*/ 2399 w 7919"/>
                  <a:gd name="T59" fmla="*/ 3317 h 3617"/>
                  <a:gd name="T60" fmla="*/ 2629 w 7919"/>
                  <a:gd name="T61" fmla="*/ 2872 h 3617"/>
                  <a:gd name="T62" fmla="*/ 2663 w 7919"/>
                  <a:gd name="T63" fmla="*/ 2839 h 3617"/>
                  <a:gd name="T64" fmla="*/ 2891 w 7919"/>
                  <a:gd name="T65" fmla="*/ 3389 h 3617"/>
                  <a:gd name="T66" fmla="*/ 2925 w 7919"/>
                  <a:gd name="T67" fmla="*/ 3356 h 3617"/>
                  <a:gd name="T68" fmla="*/ 3155 w 7919"/>
                  <a:gd name="T69" fmla="*/ 3413 h 3617"/>
                  <a:gd name="T70" fmla="*/ 3188 w 7919"/>
                  <a:gd name="T71" fmla="*/ 3380 h 3617"/>
                  <a:gd name="T72" fmla="*/ 3418 w 7919"/>
                  <a:gd name="T73" fmla="*/ 2816 h 3617"/>
                  <a:gd name="T74" fmla="*/ 3451 w 7919"/>
                  <a:gd name="T75" fmla="*/ 2782 h 3617"/>
                  <a:gd name="T76" fmla="*/ 3680 w 7919"/>
                  <a:gd name="T77" fmla="*/ 2350 h 3617"/>
                  <a:gd name="T78" fmla="*/ 3714 w 7919"/>
                  <a:gd name="T79" fmla="*/ 2317 h 3617"/>
                  <a:gd name="T80" fmla="*/ 3944 w 7919"/>
                  <a:gd name="T81" fmla="*/ 3287 h 3617"/>
                  <a:gd name="T82" fmla="*/ 3977 w 7919"/>
                  <a:gd name="T83" fmla="*/ 3253 h 3617"/>
                  <a:gd name="T84" fmla="*/ 4206 w 7919"/>
                  <a:gd name="T85" fmla="*/ 33 h 3617"/>
                  <a:gd name="T86" fmla="*/ 4239 w 7919"/>
                  <a:gd name="T87" fmla="*/ 0 h 3617"/>
                  <a:gd name="T88" fmla="*/ 4469 w 7919"/>
                  <a:gd name="T89" fmla="*/ 3126 h 3617"/>
                  <a:gd name="T90" fmla="*/ 4503 w 7919"/>
                  <a:gd name="T91" fmla="*/ 3092 h 3617"/>
                  <a:gd name="T92" fmla="*/ 4731 w 7919"/>
                  <a:gd name="T93" fmla="*/ 3395 h 3617"/>
                  <a:gd name="T94" fmla="*/ 4765 w 7919"/>
                  <a:gd name="T95" fmla="*/ 3361 h 3617"/>
                  <a:gd name="T96" fmla="*/ 4995 w 7919"/>
                  <a:gd name="T97" fmla="*/ 2319 h 3617"/>
                  <a:gd name="T98" fmla="*/ 5028 w 7919"/>
                  <a:gd name="T99" fmla="*/ 2286 h 3617"/>
                  <a:gd name="T100" fmla="*/ 5258 w 7919"/>
                  <a:gd name="T101" fmla="*/ 1917 h 3617"/>
                  <a:gd name="T102" fmla="*/ 5291 w 7919"/>
                  <a:gd name="T103" fmla="*/ 1883 h 3617"/>
                  <a:gd name="T104" fmla="*/ 5520 w 7919"/>
                  <a:gd name="T105" fmla="*/ 1775 h 3617"/>
                  <a:gd name="T106" fmla="*/ 5554 w 7919"/>
                  <a:gd name="T107" fmla="*/ 1741 h 3617"/>
                  <a:gd name="T108" fmla="*/ 5784 w 7919"/>
                  <a:gd name="T109" fmla="*/ 2388 h 3617"/>
                  <a:gd name="T110" fmla="*/ 5817 w 7919"/>
                  <a:gd name="T111" fmla="*/ 2355 h 3617"/>
                  <a:gd name="T112" fmla="*/ 6046 w 7919"/>
                  <a:gd name="T113" fmla="*/ 1770 h 3617"/>
                  <a:gd name="T114" fmla="*/ 6079 w 7919"/>
                  <a:gd name="T115" fmla="*/ 1737 h 3617"/>
                  <a:gd name="T116" fmla="*/ 6309 w 7919"/>
                  <a:gd name="T117" fmla="*/ 2479 h 3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617">
                    <a:moveTo>
                      <a:pt x="34" y="1671"/>
                    </a:moveTo>
                    <a:lnTo>
                      <a:pt x="34" y="1671"/>
                    </a:lnTo>
                    <a:lnTo>
                      <a:pt x="297" y="3082"/>
                    </a:lnTo>
                    <a:lnTo>
                      <a:pt x="559" y="943"/>
                    </a:lnTo>
                    <a:lnTo>
                      <a:pt x="823" y="3440"/>
                    </a:lnTo>
                    <a:lnTo>
                      <a:pt x="1085" y="1809"/>
                    </a:lnTo>
                    <a:lnTo>
                      <a:pt x="1348" y="2491"/>
                    </a:lnTo>
                    <a:lnTo>
                      <a:pt x="1611" y="3583"/>
                    </a:lnTo>
                    <a:lnTo>
                      <a:pt x="1874" y="2961"/>
                    </a:lnTo>
                    <a:lnTo>
                      <a:pt x="2137" y="2875"/>
                    </a:lnTo>
                    <a:lnTo>
                      <a:pt x="2399" y="3350"/>
                    </a:lnTo>
                    <a:lnTo>
                      <a:pt x="2663" y="2872"/>
                    </a:lnTo>
                    <a:lnTo>
                      <a:pt x="2925" y="3389"/>
                    </a:lnTo>
                    <a:lnTo>
                      <a:pt x="3188" y="3413"/>
                    </a:lnTo>
                    <a:lnTo>
                      <a:pt x="3451" y="2816"/>
                    </a:lnTo>
                    <a:lnTo>
                      <a:pt x="3714" y="2350"/>
                    </a:lnTo>
                    <a:lnTo>
                      <a:pt x="3977" y="3287"/>
                    </a:lnTo>
                    <a:lnTo>
                      <a:pt x="4239" y="33"/>
                    </a:lnTo>
                    <a:lnTo>
                      <a:pt x="4503" y="3126"/>
                    </a:lnTo>
                    <a:lnTo>
                      <a:pt x="4765" y="3395"/>
                    </a:lnTo>
                    <a:lnTo>
                      <a:pt x="5028" y="2319"/>
                    </a:lnTo>
                    <a:lnTo>
                      <a:pt x="5291" y="1917"/>
                    </a:lnTo>
                    <a:lnTo>
                      <a:pt x="5554" y="1775"/>
                    </a:lnTo>
                    <a:lnTo>
                      <a:pt x="5817" y="2388"/>
                    </a:lnTo>
                    <a:lnTo>
                      <a:pt x="6079" y="1770"/>
                    </a:lnTo>
                    <a:lnTo>
                      <a:pt x="6343" y="2479"/>
                    </a:lnTo>
                    <a:lnTo>
                      <a:pt x="6605" y="2403"/>
                    </a:lnTo>
                    <a:lnTo>
                      <a:pt x="6868" y="2330"/>
                    </a:lnTo>
                    <a:lnTo>
                      <a:pt x="7131" y="3066"/>
                    </a:lnTo>
                    <a:lnTo>
                      <a:pt x="7394" y="3337"/>
                    </a:lnTo>
                    <a:lnTo>
                      <a:pt x="7657" y="2863"/>
                    </a:lnTo>
                    <a:lnTo>
                      <a:pt x="7919" y="1849"/>
                    </a:lnTo>
                    <a:moveTo>
                      <a:pt x="0" y="1671"/>
                    </a:moveTo>
                    <a:lnTo>
                      <a:pt x="0" y="1671"/>
                    </a:lnTo>
                    <a:lnTo>
                      <a:pt x="67" y="1671"/>
                    </a:lnTo>
                    <a:moveTo>
                      <a:pt x="34" y="1638"/>
                    </a:moveTo>
                    <a:lnTo>
                      <a:pt x="34" y="1638"/>
                    </a:lnTo>
                    <a:lnTo>
                      <a:pt x="34" y="1705"/>
                    </a:lnTo>
                    <a:moveTo>
                      <a:pt x="264" y="3082"/>
                    </a:moveTo>
                    <a:lnTo>
                      <a:pt x="264" y="3082"/>
                    </a:lnTo>
                    <a:lnTo>
                      <a:pt x="330" y="3082"/>
                    </a:lnTo>
                    <a:moveTo>
                      <a:pt x="297" y="3049"/>
                    </a:moveTo>
                    <a:lnTo>
                      <a:pt x="297" y="3049"/>
                    </a:lnTo>
                    <a:lnTo>
                      <a:pt x="297" y="3116"/>
                    </a:lnTo>
                    <a:moveTo>
                      <a:pt x="526" y="943"/>
                    </a:moveTo>
                    <a:lnTo>
                      <a:pt x="526" y="943"/>
                    </a:lnTo>
                    <a:lnTo>
                      <a:pt x="593" y="943"/>
                    </a:lnTo>
                    <a:moveTo>
                      <a:pt x="559" y="910"/>
                    </a:moveTo>
                    <a:lnTo>
                      <a:pt x="559" y="910"/>
                    </a:lnTo>
                    <a:lnTo>
                      <a:pt x="559" y="977"/>
                    </a:lnTo>
                    <a:moveTo>
                      <a:pt x="789" y="3440"/>
                    </a:moveTo>
                    <a:lnTo>
                      <a:pt x="789" y="3440"/>
                    </a:lnTo>
                    <a:lnTo>
                      <a:pt x="856" y="3440"/>
                    </a:lnTo>
                    <a:moveTo>
                      <a:pt x="823" y="3407"/>
                    </a:moveTo>
                    <a:lnTo>
                      <a:pt x="823" y="3407"/>
                    </a:lnTo>
                    <a:lnTo>
                      <a:pt x="823" y="3473"/>
                    </a:lnTo>
                    <a:moveTo>
                      <a:pt x="1051" y="1809"/>
                    </a:moveTo>
                    <a:lnTo>
                      <a:pt x="1051" y="1809"/>
                    </a:lnTo>
                    <a:lnTo>
                      <a:pt x="1118" y="1809"/>
                    </a:lnTo>
                    <a:moveTo>
                      <a:pt x="1085" y="1776"/>
                    </a:moveTo>
                    <a:lnTo>
                      <a:pt x="1085" y="1776"/>
                    </a:lnTo>
                    <a:lnTo>
                      <a:pt x="1085" y="1842"/>
                    </a:lnTo>
                    <a:moveTo>
                      <a:pt x="1315" y="2491"/>
                    </a:moveTo>
                    <a:lnTo>
                      <a:pt x="1315" y="2491"/>
                    </a:lnTo>
                    <a:lnTo>
                      <a:pt x="1381" y="2491"/>
                    </a:lnTo>
                    <a:moveTo>
                      <a:pt x="1348" y="2458"/>
                    </a:moveTo>
                    <a:lnTo>
                      <a:pt x="1348" y="2458"/>
                    </a:lnTo>
                    <a:lnTo>
                      <a:pt x="1348" y="2525"/>
                    </a:lnTo>
                    <a:moveTo>
                      <a:pt x="1578" y="3583"/>
                    </a:moveTo>
                    <a:lnTo>
                      <a:pt x="1578" y="3583"/>
                    </a:lnTo>
                    <a:lnTo>
                      <a:pt x="1645" y="3583"/>
                    </a:lnTo>
                    <a:moveTo>
                      <a:pt x="1611" y="3550"/>
                    </a:moveTo>
                    <a:lnTo>
                      <a:pt x="1611" y="3550"/>
                    </a:lnTo>
                    <a:lnTo>
                      <a:pt x="1611" y="3617"/>
                    </a:lnTo>
                    <a:moveTo>
                      <a:pt x="1840" y="2961"/>
                    </a:moveTo>
                    <a:lnTo>
                      <a:pt x="1840" y="2961"/>
                    </a:lnTo>
                    <a:lnTo>
                      <a:pt x="1907" y="2961"/>
                    </a:lnTo>
                    <a:moveTo>
                      <a:pt x="1874" y="2928"/>
                    </a:moveTo>
                    <a:lnTo>
                      <a:pt x="1874" y="2928"/>
                    </a:lnTo>
                    <a:lnTo>
                      <a:pt x="1874" y="2995"/>
                    </a:lnTo>
                    <a:moveTo>
                      <a:pt x="2104" y="2875"/>
                    </a:moveTo>
                    <a:lnTo>
                      <a:pt x="2104" y="2875"/>
                    </a:lnTo>
                    <a:lnTo>
                      <a:pt x="2170" y="2875"/>
                    </a:lnTo>
                    <a:moveTo>
                      <a:pt x="2137" y="2841"/>
                    </a:moveTo>
                    <a:lnTo>
                      <a:pt x="2137" y="2841"/>
                    </a:lnTo>
                    <a:lnTo>
                      <a:pt x="2137" y="2908"/>
                    </a:lnTo>
                    <a:moveTo>
                      <a:pt x="2366" y="3350"/>
                    </a:moveTo>
                    <a:lnTo>
                      <a:pt x="2366" y="3350"/>
                    </a:lnTo>
                    <a:lnTo>
                      <a:pt x="2433" y="3350"/>
                    </a:lnTo>
                    <a:moveTo>
                      <a:pt x="2399" y="3317"/>
                    </a:moveTo>
                    <a:lnTo>
                      <a:pt x="2399" y="3317"/>
                    </a:lnTo>
                    <a:lnTo>
                      <a:pt x="2399" y="3383"/>
                    </a:lnTo>
                    <a:moveTo>
                      <a:pt x="2629" y="2872"/>
                    </a:moveTo>
                    <a:lnTo>
                      <a:pt x="2629" y="2872"/>
                    </a:lnTo>
                    <a:lnTo>
                      <a:pt x="2696" y="2872"/>
                    </a:lnTo>
                    <a:moveTo>
                      <a:pt x="2663" y="2839"/>
                    </a:moveTo>
                    <a:lnTo>
                      <a:pt x="2663" y="2839"/>
                    </a:lnTo>
                    <a:lnTo>
                      <a:pt x="2663" y="2906"/>
                    </a:lnTo>
                    <a:moveTo>
                      <a:pt x="2891" y="3389"/>
                    </a:moveTo>
                    <a:lnTo>
                      <a:pt x="2891" y="3389"/>
                    </a:lnTo>
                    <a:lnTo>
                      <a:pt x="2958" y="3389"/>
                    </a:lnTo>
                    <a:moveTo>
                      <a:pt x="2925" y="3356"/>
                    </a:moveTo>
                    <a:lnTo>
                      <a:pt x="2925" y="3356"/>
                    </a:lnTo>
                    <a:lnTo>
                      <a:pt x="2925" y="3422"/>
                    </a:lnTo>
                    <a:moveTo>
                      <a:pt x="3155" y="3413"/>
                    </a:moveTo>
                    <a:lnTo>
                      <a:pt x="3155" y="3413"/>
                    </a:lnTo>
                    <a:lnTo>
                      <a:pt x="3221" y="3413"/>
                    </a:lnTo>
                    <a:moveTo>
                      <a:pt x="3188" y="3380"/>
                    </a:moveTo>
                    <a:lnTo>
                      <a:pt x="3188" y="3380"/>
                    </a:lnTo>
                    <a:lnTo>
                      <a:pt x="3188" y="3447"/>
                    </a:lnTo>
                    <a:moveTo>
                      <a:pt x="3418" y="2816"/>
                    </a:moveTo>
                    <a:lnTo>
                      <a:pt x="3418" y="2816"/>
                    </a:lnTo>
                    <a:lnTo>
                      <a:pt x="3485" y="2816"/>
                    </a:lnTo>
                    <a:moveTo>
                      <a:pt x="3451" y="2782"/>
                    </a:moveTo>
                    <a:lnTo>
                      <a:pt x="3451" y="2782"/>
                    </a:lnTo>
                    <a:lnTo>
                      <a:pt x="3451" y="2849"/>
                    </a:lnTo>
                    <a:moveTo>
                      <a:pt x="3680" y="2350"/>
                    </a:moveTo>
                    <a:lnTo>
                      <a:pt x="3680" y="2350"/>
                    </a:lnTo>
                    <a:lnTo>
                      <a:pt x="3747" y="2350"/>
                    </a:lnTo>
                    <a:moveTo>
                      <a:pt x="3714" y="2317"/>
                    </a:moveTo>
                    <a:lnTo>
                      <a:pt x="3714" y="2317"/>
                    </a:lnTo>
                    <a:lnTo>
                      <a:pt x="3714" y="2383"/>
                    </a:lnTo>
                    <a:moveTo>
                      <a:pt x="3944" y="3287"/>
                    </a:moveTo>
                    <a:lnTo>
                      <a:pt x="3944" y="3287"/>
                    </a:lnTo>
                    <a:lnTo>
                      <a:pt x="4010" y="3287"/>
                    </a:lnTo>
                    <a:moveTo>
                      <a:pt x="3977" y="3253"/>
                    </a:moveTo>
                    <a:lnTo>
                      <a:pt x="3977" y="3253"/>
                    </a:lnTo>
                    <a:lnTo>
                      <a:pt x="3977" y="3320"/>
                    </a:lnTo>
                    <a:moveTo>
                      <a:pt x="4206" y="33"/>
                    </a:moveTo>
                    <a:lnTo>
                      <a:pt x="4206" y="33"/>
                    </a:lnTo>
                    <a:lnTo>
                      <a:pt x="4273" y="33"/>
                    </a:lnTo>
                    <a:moveTo>
                      <a:pt x="4239" y="0"/>
                    </a:moveTo>
                    <a:lnTo>
                      <a:pt x="4239" y="0"/>
                    </a:lnTo>
                    <a:lnTo>
                      <a:pt x="4239" y="67"/>
                    </a:lnTo>
                    <a:moveTo>
                      <a:pt x="4469" y="3126"/>
                    </a:moveTo>
                    <a:lnTo>
                      <a:pt x="4469" y="3126"/>
                    </a:lnTo>
                    <a:lnTo>
                      <a:pt x="4536" y="3126"/>
                    </a:lnTo>
                    <a:moveTo>
                      <a:pt x="4503" y="3092"/>
                    </a:moveTo>
                    <a:lnTo>
                      <a:pt x="4503" y="3092"/>
                    </a:lnTo>
                    <a:lnTo>
                      <a:pt x="4503" y="3159"/>
                    </a:lnTo>
                    <a:moveTo>
                      <a:pt x="4731" y="3395"/>
                    </a:moveTo>
                    <a:lnTo>
                      <a:pt x="4731" y="3395"/>
                    </a:lnTo>
                    <a:lnTo>
                      <a:pt x="4798" y="3395"/>
                    </a:lnTo>
                    <a:moveTo>
                      <a:pt x="4765" y="3361"/>
                    </a:moveTo>
                    <a:lnTo>
                      <a:pt x="4765" y="3361"/>
                    </a:lnTo>
                    <a:lnTo>
                      <a:pt x="4765" y="3428"/>
                    </a:lnTo>
                    <a:moveTo>
                      <a:pt x="4995" y="2319"/>
                    </a:moveTo>
                    <a:lnTo>
                      <a:pt x="4995" y="2319"/>
                    </a:lnTo>
                    <a:lnTo>
                      <a:pt x="5061" y="2319"/>
                    </a:lnTo>
                    <a:moveTo>
                      <a:pt x="5028" y="2286"/>
                    </a:moveTo>
                    <a:lnTo>
                      <a:pt x="5028" y="2286"/>
                    </a:lnTo>
                    <a:lnTo>
                      <a:pt x="5028" y="2352"/>
                    </a:lnTo>
                    <a:moveTo>
                      <a:pt x="5258" y="1917"/>
                    </a:moveTo>
                    <a:lnTo>
                      <a:pt x="5258" y="1917"/>
                    </a:lnTo>
                    <a:lnTo>
                      <a:pt x="5325" y="1917"/>
                    </a:lnTo>
                    <a:moveTo>
                      <a:pt x="5291" y="1883"/>
                    </a:moveTo>
                    <a:lnTo>
                      <a:pt x="5291" y="1883"/>
                    </a:lnTo>
                    <a:lnTo>
                      <a:pt x="5291" y="1950"/>
                    </a:lnTo>
                    <a:moveTo>
                      <a:pt x="5520" y="1775"/>
                    </a:moveTo>
                    <a:lnTo>
                      <a:pt x="5520" y="1775"/>
                    </a:lnTo>
                    <a:lnTo>
                      <a:pt x="5587" y="1775"/>
                    </a:lnTo>
                    <a:moveTo>
                      <a:pt x="5554" y="1741"/>
                    </a:moveTo>
                    <a:lnTo>
                      <a:pt x="5554" y="1741"/>
                    </a:lnTo>
                    <a:lnTo>
                      <a:pt x="5554" y="1808"/>
                    </a:lnTo>
                    <a:moveTo>
                      <a:pt x="5784" y="2388"/>
                    </a:moveTo>
                    <a:lnTo>
                      <a:pt x="5784" y="2388"/>
                    </a:lnTo>
                    <a:lnTo>
                      <a:pt x="5850" y="2388"/>
                    </a:lnTo>
                    <a:moveTo>
                      <a:pt x="5817" y="2355"/>
                    </a:moveTo>
                    <a:lnTo>
                      <a:pt x="5817" y="2355"/>
                    </a:lnTo>
                    <a:lnTo>
                      <a:pt x="5817" y="2421"/>
                    </a:lnTo>
                    <a:moveTo>
                      <a:pt x="6046" y="1770"/>
                    </a:moveTo>
                    <a:lnTo>
                      <a:pt x="6046" y="1770"/>
                    </a:lnTo>
                    <a:lnTo>
                      <a:pt x="6113" y="1770"/>
                    </a:lnTo>
                    <a:moveTo>
                      <a:pt x="6079" y="1737"/>
                    </a:moveTo>
                    <a:lnTo>
                      <a:pt x="6079" y="1737"/>
                    </a:lnTo>
                    <a:lnTo>
                      <a:pt x="6079" y="1803"/>
                    </a:lnTo>
                    <a:moveTo>
                      <a:pt x="6309" y="2479"/>
                    </a:moveTo>
                    <a:lnTo>
                      <a:pt x="6309" y="2479"/>
                    </a:lnTo>
                    <a:lnTo>
                      <a:pt x="6376" y="2479"/>
                    </a:lnTo>
                  </a:path>
                </a:pathLst>
              </a:custGeom>
              <a:noFill/>
              <a:ln w="1588" cap="flat">
                <a:solidFill>
                  <a:srgbClr val="00AA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Freeform 118"/>
              <p:cNvSpPr>
                <a:spLocks noEditPoints="1"/>
              </p:cNvSpPr>
              <p:nvPr/>
            </p:nvSpPr>
            <p:spPr bwMode="auto">
              <a:xfrm>
                <a:off x="3281" y="998"/>
                <a:ext cx="1787" cy="819"/>
              </a:xfrm>
              <a:custGeom>
                <a:avLst/>
                <a:gdLst>
                  <a:gd name="T0" fmla="*/ 6561 w 7943"/>
                  <a:gd name="T1" fmla="*/ 2393 h 3597"/>
                  <a:gd name="T2" fmla="*/ 6595 w 7943"/>
                  <a:gd name="T3" fmla="*/ 2360 h 3597"/>
                  <a:gd name="T4" fmla="*/ 6891 w 7943"/>
                  <a:gd name="T5" fmla="*/ 2320 h 3597"/>
                  <a:gd name="T6" fmla="*/ 7088 w 7943"/>
                  <a:gd name="T7" fmla="*/ 3056 h 3597"/>
                  <a:gd name="T8" fmla="*/ 7121 w 7943"/>
                  <a:gd name="T9" fmla="*/ 3022 h 3597"/>
                  <a:gd name="T10" fmla="*/ 7417 w 7943"/>
                  <a:gd name="T11" fmla="*/ 3327 h 3597"/>
                  <a:gd name="T12" fmla="*/ 7614 w 7943"/>
                  <a:gd name="T13" fmla="*/ 2853 h 3597"/>
                  <a:gd name="T14" fmla="*/ 7647 w 7943"/>
                  <a:gd name="T15" fmla="*/ 2820 h 3597"/>
                  <a:gd name="T16" fmla="*/ 7943 w 7943"/>
                  <a:gd name="T17" fmla="*/ 1839 h 3597"/>
                  <a:gd name="T18" fmla="*/ 0 w 7943"/>
                  <a:gd name="T19" fmla="*/ 1638 h 3597"/>
                  <a:gd name="T20" fmla="*/ 47 w 7943"/>
                  <a:gd name="T21" fmla="*/ 1638 h 3597"/>
                  <a:gd name="T22" fmla="*/ 310 w 7943"/>
                  <a:gd name="T23" fmla="*/ 3096 h 3597"/>
                  <a:gd name="T24" fmla="*/ 526 w 7943"/>
                  <a:gd name="T25" fmla="*/ 910 h 3597"/>
                  <a:gd name="T26" fmla="*/ 573 w 7943"/>
                  <a:gd name="T27" fmla="*/ 910 h 3597"/>
                  <a:gd name="T28" fmla="*/ 836 w 7943"/>
                  <a:gd name="T29" fmla="*/ 3453 h 3597"/>
                  <a:gd name="T30" fmla="*/ 1051 w 7943"/>
                  <a:gd name="T31" fmla="*/ 1776 h 3597"/>
                  <a:gd name="T32" fmla="*/ 1098 w 7943"/>
                  <a:gd name="T33" fmla="*/ 1776 h 3597"/>
                  <a:gd name="T34" fmla="*/ 1361 w 7943"/>
                  <a:gd name="T35" fmla="*/ 2505 h 3597"/>
                  <a:gd name="T36" fmla="*/ 1578 w 7943"/>
                  <a:gd name="T37" fmla="*/ 3550 h 3597"/>
                  <a:gd name="T38" fmla="*/ 1625 w 7943"/>
                  <a:gd name="T39" fmla="*/ 3550 h 3597"/>
                  <a:gd name="T40" fmla="*/ 1887 w 7943"/>
                  <a:gd name="T41" fmla="*/ 2975 h 3597"/>
                  <a:gd name="T42" fmla="*/ 2104 w 7943"/>
                  <a:gd name="T43" fmla="*/ 2841 h 3597"/>
                  <a:gd name="T44" fmla="*/ 2150 w 7943"/>
                  <a:gd name="T45" fmla="*/ 2841 h 3597"/>
                  <a:gd name="T46" fmla="*/ 2413 w 7943"/>
                  <a:gd name="T47" fmla="*/ 3363 h 3597"/>
                  <a:gd name="T48" fmla="*/ 2629 w 7943"/>
                  <a:gd name="T49" fmla="*/ 2839 h 3597"/>
                  <a:gd name="T50" fmla="*/ 2676 w 7943"/>
                  <a:gd name="T51" fmla="*/ 2839 h 3597"/>
                  <a:gd name="T52" fmla="*/ 2938 w 7943"/>
                  <a:gd name="T53" fmla="*/ 3402 h 3597"/>
                  <a:gd name="T54" fmla="*/ 3155 w 7943"/>
                  <a:gd name="T55" fmla="*/ 3380 h 3597"/>
                  <a:gd name="T56" fmla="*/ 3201 w 7943"/>
                  <a:gd name="T57" fmla="*/ 3380 h 3597"/>
                  <a:gd name="T58" fmla="*/ 3465 w 7943"/>
                  <a:gd name="T59" fmla="*/ 2829 h 3597"/>
                  <a:gd name="T60" fmla="*/ 3680 w 7943"/>
                  <a:gd name="T61" fmla="*/ 2317 h 3597"/>
                  <a:gd name="T62" fmla="*/ 3727 w 7943"/>
                  <a:gd name="T63" fmla="*/ 2317 h 3597"/>
                  <a:gd name="T64" fmla="*/ 3990 w 7943"/>
                  <a:gd name="T65" fmla="*/ 3300 h 3597"/>
                  <a:gd name="T66" fmla="*/ 4206 w 7943"/>
                  <a:gd name="T67" fmla="*/ 0 h 3597"/>
                  <a:gd name="T68" fmla="*/ 4253 w 7943"/>
                  <a:gd name="T69" fmla="*/ 0 h 3597"/>
                  <a:gd name="T70" fmla="*/ 4516 w 7943"/>
                  <a:gd name="T71" fmla="*/ 3139 h 3597"/>
                  <a:gd name="T72" fmla="*/ 4731 w 7943"/>
                  <a:gd name="T73" fmla="*/ 3361 h 3597"/>
                  <a:gd name="T74" fmla="*/ 4778 w 7943"/>
                  <a:gd name="T75" fmla="*/ 3361 h 3597"/>
                  <a:gd name="T76" fmla="*/ 5041 w 7943"/>
                  <a:gd name="T77" fmla="*/ 2332 h 3597"/>
                  <a:gd name="T78" fmla="*/ 5258 w 7943"/>
                  <a:gd name="T79" fmla="*/ 1883 h 3597"/>
                  <a:gd name="T80" fmla="*/ 5305 w 7943"/>
                  <a:gd name="T81" fmla="*/ 1883 h 3597"/>
                  <a:gd name="T82" fmla="*/ 5567 w 7943"/>
                  <a:gd name="T83" fmla="*/ 1788 h 3597"/>
                  <a:gd name="T84" fmla="*/ 5784 w 7943"/>
                  <a:gd name="T85" fmla="*/ 2355 h 3597"/>
                  <a:gd name="T86" fmla="*/ 5830 w 7943"/>
                  <a:gd name="T87" fmla="*/ 2355 h 3597"/>
                  <a:gd name="T88" fmla="*/ 6093 w 7943"/>
                  <a:gd name="T89" fmla="*/ 1783 h 3597"/>
                  <a:gd name="T90" fmla="*/ 6309 w 7943"/>
                  <a:gd name="T91" fmla="*/ 2446 h 3597"/>
                  <a:gd name="T92" fmla="*/ 6356 w 7943"/>
                  <a:gd name="T93" fmla="*/ 2446 h 3597"/>
                  <a:gd name="T94" fmla="*/ 6618 w 7943"/>
                  <a:gd name="T95" fmla="*/ 2417 h 3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597">
                    <a:moveTo>
                      <a:pt x="6333" y="2436"/>
                    </a:moveTo>
                    <a:lnTo>
                      <a:pt x="6333" y="2436"/>
                    </a:lnTo>
                    <a:lnTo>
                      <a:pt x="6333" y="2502"/>
                    </a:lnTo>
                    <a:moveTo>
                      <a:pt x="6561" y="2393"/>
                    </a:moveTo>
                    <a:lnTo>
                      <a:pt x="6561" y="2393"/>
                    </a:lnTo>
                    <a:lnTo>
                      <a:pt x="6628" y="2393"/>
                    </a:lnTo>
                    <a:moveTo>
                      <a:pt x="6595" y="2360"/>
                    </a:moveTo>
                    <a:lnTo>
                      <a:pt x="6595" y="2360"/>
                    </a:lnTo>
                    <a:lnTo>
                      <a:pt x="6595" y="2427"/>
                    </a:lnTo>
                    <a:moveTo>
                      <a:pt x="6825" y="2320"/>
                    </a:moveTo>
                    <a:lnTo>
                      <a:pt x="6825" y="2320"/>
                    </a:lnTo>
                    <a:lnTo>
                      <a:pt x="6891" y="2320"/>
                    </a:lnTo>
                    <a:moveTo>
                      <a:pt x="6858" y="2287"/>
                    </a:moveTo>
                    <a:lnTo>
                      <a:pt x="6858" y="2287"/>
                    </a:lnTo>
                    <a:lnTo>
                      <a:pt x="6858" y="2353"/>
                    </a:lnTo>
                    <a:moveTo>
                      <a:pt x="7088" y="3056"/>
                    </a:moveTo>
                    <a:lnTo>
                      <a:pt x="7088" y="3056"/>
                    </a:lnTo>
                    <a:lnTo>
                      <a:pt x="7155" y="3056"/>
                    </a:lnTo>
                    <a:moveTo>
                      <a:pt x="7121" y="3022"/>
                    </a:moveTo>
                    <a:lnTo>
                      <a:pt x="7121" y="3022"/>
                    </a:lnTo>
                    <a:lnTo>
                      <a:pt x="7121" y="3089"/>
                    </a:lnTo>
                    <a:moveTo>
                      <a:pt x="7350" y="3327"/>
                    </a:moveTo>
                    <a:lnTo>
                      <a:pt x="7350" y="3327"/>
                    </a:lnTo>
                    <a:lnTo>
                      <a:pt x="7417" y="3327"/>
                    </a:lnTo>
                    <a:moveTo>
                      <a:pt x="7384" y="3293"/>
                    </a:moveTo>
                    <a:lnTo>
                      <a:pt x="7384" y="3293"/>
                    </a:lnTo>
                    <a:lnTo>
                      <a:pt x="7384" y="3360"/>
                    </a:lnTo>
                    <a:moveTo>
                      <a:pt x="7614" y="2853"/>
                    </a:moveTo>
                    <a:lnTo>
                      <a:pt x="7614" y="2853"/>
                    </a:lnTo>
                    <a:lnTo>
                      <a:pt x="7680" y="2853"/>
                    </a:lnTo>
                    <a:moveTo>
                      <a:pt x="7647" y="2820"/>
                    </a:moveTo>
                    <a:lnTo>
                      <a:pt x="7647" y="2820"/>
                    </a:lnTo>
                    <a:lnTo>
                      <a:pt x="7647" y="2887"/>
                    </a:lnTo>
                    <a:moveTo>
                      <a:pt x="7876" y="1839"/>
                    </a:moveTo>
                    <a:lnTo>
                      <a:pt x="7876" y="1839"/>
                    </a:lnTo>
                    <a:lnTo>
                      <a:pt x="7943" y="1839"/>
                    </a:lnTo>
                    <a:moveTo>
                      <a:pt x="7909" y="1806"/>
                    </a:moveTo>
                    <a:lnTo>
                      <a:pt x="7909" y="1806"/>
                    </a:lnTo>
                    <a:lnTo>
                      <a:pt x="7909" y="1872"/>
                    </a:lnTo>
                    <a:moveTo>
                      <a:pt x="0" y="1638"/>
                    </a:moveTo>
                    <a:lnTo>
                      <a:pt x="0" y="1638"/>
                    </a:lnTo>
                    <a:lnTo>
                      <a:pt x="47" y="1685"/>
                    </a:lnTo>
                    <a:moveTo>
                      <a:pt x="47" y="1638"/>
                    </a:moveTo>
                    <a:lnTo>
                      <a:pt x="47" y="1638"/>
                    </a:lnTo>
                    <a:lnTo>
                      <a:pt x="0" y="1685"/>
                    </a:lnTo>
                    <a:moveTo>
                      <a:pt x="264" y="3049"/>
                    </a:moveTo>
                    <a:lnTo>
                      <a:pt x="264" y="3049"/>
                    </a:lnTo>
                    <a:lnTo>
                      <a:pt x="310" y="3096"/>
                    </a:lnTo>
                    <a:moveTo>
                      <a:pt x="310" y="3049"/>
                    </a:moveTo>
                    <a:lnTo>
                      <a:pt x="310" y="3049"/>
                    </a:lnTo>
                    <a:lnTo>
                      <a:pt x="264" y="3096"/>
                    </a:lnTo>
                    <a:moveTo>
                      <a:pt x="526" y="910"/>
                    </a:moveTo>
                    <a:lnTo>
                      <a:pt x="526" y="910"/>
                    </a:lnTo>
                    <a:lnTo>
                      <a:pt x="573" y="957"/>
                    </a:lnTo>
                    <a:moveTo>
                      <a:pt x="573" y="910"/>
                    </a:moveTo>
                    <a:lnTo>
                      <a:pt x="573" y="910"/>
                    </a:lnTo>
                    <a:lnTo>
                      <a:pt x="526" y="957"/>
                    </a:lnTo>
                    <a:moveTo>
                      <a:pt x="789" y="3407"/>
                    </a:moveTo>
                    <a:lnTo>
                      <a:pt x="789" y="3407"/>
                    </a:lnTo>
                    <a:lnTo>
                      <a:pt x="836" y="3453"/>
                    </a:lnTo>
                    <a:moveTo>
                      <a:pt x="836" y="3407"/>
                    </a:moveTo>
                    <a:lnTo>
                      <a:pt x="836" y="3407"/>
                    </a:lnTo>
                    <a:lnTo>
                      <a:pt x="789" y="3453"/>
                    </a:lnTo>
                    <a:moveTo>
                      <a:pt x="1051" y="1776"/>
                    </a:moveTo>
                    <a:lnTo>
                      <a:pt x="1051" y="1776"/>
                    </a:lnTo>
                    <a:lnTo>
                      <a:pt x="1098" y="1822"/>
                    </a:lnTo>
                    <a:moveTo>
                      <a:pt x="1098" y="1776"/>
                    </a:moveTo>
                    <a:lnTo>
                      <a:pt x="1098" y="1776"/>
                    </a:lnTo>
                    <a:lnTo>
                      <a:pt x="1051" y="1822"/>
                    </a:lnTo>
                    <a:moveTo>
                      <a:pt x="1315" y="2458"/>
                    </a:moveTo>
                    <a:lnTo>
                      <a:pt x="1315" y="2458"/>
                    </a:lnTo>
                    <a:lnTo>
                      <a:pt x="1361" y="2505"/>
                    </a:lnTo>
                    <a:moveTo>
                      <a:pt x="1361" y="2458"/>
                    </a:moveTo>
                    <a:lnTo>
                      <a:pt x="1361" y="2458"/>
                    </a:lnTo>
                    <a:lnTo>
                      <a:pt x="1315" y="2505"/>
                    </a:lnTo>
                    <a:moveTo>
                      <a:pt x="1578" y="3550"/>
                    </a:moveTo>
                    <a:lnTo>
                      <a:pt x="1578" y="3550"/>
                    </a:lnTo>
                    <a:lnTo>
                      <a:pt x="1625" y="3597"/>
                    </a:lnTo>
                    <a:moveTo>
                      <a:pt x="1625" y="3550"/>
                    </a:moveTo>
                    <a:lnTo>
                      <a:pt x="1625" y="3550"/>
                    </a:lnTo>
                    <a:lnTo>
                      <a:pt x="1578" y="3597"/>
                    </a:lnTo>
                    <a:moveTo>
                      <a:pt x="1840" y="2928"/>
                    </a:moveTo>
                    <a:lnTo>
                      <a:pt x="1840" y="2928"/>
                    </a:lnTo>
                    <a:lnTo>
                      <a:pt x="1887" y="2975"/>
                    </a:lnTo>
                    <a:moveTo>
                      <a:pt x="1887" y="2928"/>
                    </a:moveTo>
                    <a:lnTo>
                      <a:pt x="1887" y="2928"/>
                    </a:lnTo>
                    <a:lnTo>
                      <a:pt x="1840" y="2975"/>
                    </a:lnTo>
                    <a:moveTo>
                      <a:pt x="2104" y="2841"/>
                    </a:moveTo>
                    <a:lnTo>
                      <a:pt x="2104" y="2841"/>
                    </a:lnTo>
                    <a:lnTo>
                      <a:pt x="2150" y="2888"/>
                    </a:lnTo>
                    <a:moveTo>
                      <a:pt x="2150" y="2841"/>
                    </a:moveTo>
                    <a:lnTo>
                      <a:pt x="2150" y="2841"/>
                    </a:lnTo>
                    <a:lnTo>
                      <a:pt x="2104" y="2888"/>
                    </a:lnTo>
                    <a:moveTo>
                      <a:pt x="2366" y="3317"/>
                    </a:moveTo>
                    <a:lnTo>
                      <a:pt x="2366" y="3317"/>
                    </a:lnTo>
                    <a:lnTo>
                      <a:pt x="2413" y="3363"/>
                    </a:lnTo>
                    <a:moveTo>
                      <a:pt x="2413" y="3317"/>
                    </a:moveTo>
                    <a:lnTo>
                      <a:pt x="2413" y="3317"/>
                    </a:lnTo>
                    <a:lnTo>
                      <a:pt x="2366" y="3363"/>
                    </a:lnTo>
                    <a:moveTo>
                      <a:pt x="2629" y="2839"/>
                    </a:moveTo>
                    <a:lnTo>
                      <a:pt x="2629" y="2839"/>
                    </a:lnTo>
                    <a:lnTo>
                      <a:pt x="2676" y="2886"/>
                    </a:lnTo>
                    <a:moveTo>
                      <a:pt x="2676" y="2839"/>
                    </a:moveTo>
                    <a:lnTo>
                      <a:pt x="2676" y="2839"/>
                    </a:lnTo>
                    <a:lnTo>
                      <a:pt x="2629" y="2886"/>
                    </a:lnTo>
                    <a:moveTo>
                      <a:pt x="2891" y="3356"/>
                    </a:moveTo>
                    <a:lnTo>
                      <a:pt x="2891" y="3356"/>
                    </a:lnTo>
                    <a:lnTo>
                      <a:pt x="2938" y="3402"/>
                    </a:lnTo>
                    <a:moveTo>
                      <a:pt x="2938" y="3356"/>
                    </a:moveTo>
                    <a:lnTo>
                      <a:pt x="2938" y="3356"/>
                    </a:lnTo>
                    <a:lnTo>
                      <a:pt x="2891" y="3402"/>
                    </a:lnTo>
                    <a:moveTo>
                      <a:pt x="3155" y="3380"/>
                    </a:moveTo>
                    <a:lnTo>
                      <a:pt x="3155" y="3380"/>
                    </a:lnTo>
                    <a:lnTo>
                      <a:pt x="3201" y="3427"/>
                    </a:lnTo>
                    <a:moveTo>
                      <a:pt x="3201" y="3380"/>
                    </a:moveTo>
                    <a:lnTo>
                      <a:pt x="3201" y="3380"/>
                    </a:lnTo>
                    <a:lnTo>
                      <a:pt x="3155" y="3427"/>
                    </a:lnTo>
                    <a:moveTo>
                      <a:pt x="3418" y="2782"/>
                    </a:moveTo>
                    <a:lnTo>
                      <a:pt x="3418" y="2782"/>
                    </a:lnTo>
                    <a:lnTo>
                      <a:pt x="3465" y="2829"/>
                    </a:lnTo>
                    <a:moveTo>
                      <a:pt x="3465" y="2782"/>
                    </a:moveTo>
                    <a:lnTo>
                      <a:pt x="3465" y="2782"/>
                    </a:lnTo>
                    <a:lnTo>
                      <a:pt x="3418" y="2829"/>
                    </a:lnTo>
                    <a:moveTo>
                      <a:pt x="3680" y="2317"/>
                    </a:moveTo>
                    <a:lnTo>
                      <a:pt x="3680" y="2317"/>
                    </a:lnTo>
                    <a:lnTo>
                      <a:pt x="3727" y="2363"/>
                    </a:lnTo>
                    <a:moveTo>
                      <a:pt x="3727" y="2317"/>
                    </a:moveTo>
                    <a:lnTo>
                      <a:pt x="3727" y="2317"/>
                    </a:lnTo>
                    <a:lnTo>
                      <a:pt x="3680" y="2363"/>
                    </a:lnTo>
                    <a:moveTo>
                      <a:pt x="3944" y="3253"/>
                    </a:moveTo>
                    <a:lnTo>
                      <a:pt x="3944" y="3253"/>
                    </a:lnTo>
                    <a:lnTo>
                      <a:pt x="3990" y="3300"/>
                    </a:lnTo>
                    <a:moveTo>
                      <a:pt x="3990" y="3253"/>
                    </a:moveTo>
                    <a:lnTo>
                      <a:pt x="3990" y="3253"/>
                    </a:lnTo>
                    <a:lnTo>
                      <a:pt x="3944" y="3300"/>
                    </a:lnTo>
                    <a:moveTo>
                      <a:pt x="4206" y="0"/>
                    </a:moveTo>
                    <a:lnTo>
                      <a:pt x="4206" y="0"/>
                    </a:lnTo>
                    <a:lnTo>
                      <a:pt x="4253" y="47"/>
                    </a:lnTo>
                    <a:moveTo>
                      <a:pt x="4253" y="0"/>
                    </a:moveTo>
                    <a:lnTo>
                      <a:pt x="4253" y="0"/>
                    </a:lnTo>
                    <a:lnTo>
                      <a:pt x="4206" y="47"/>
                    </a:lnTo>
                    <a:moveTo>
                      <a:pt x="4469" y="3092"/>
                    </a:moveTo>
                    <a:lnTo>
                      <a:pt x="4469" y="3092"/>
                    </a:lnTo>
                    <a:lnTo>
                      <a:pt x="4516" y="3139"/>
                    </a:lnTo>
                    <a:moveTo>
                      <a:pt x="4516" y="3092"/>
                    </a:moveTo>
                    <a:lnTo>
                      <a:pt x="4516" y="3092"/>
                    </a:lnTo>
                    <a:lnTo>
                      <a:pt x="4469" y="3139"/>
                    </a:lnTo>
                    <a:moveTo>
                      <a:pt x="4731" y="3361"/>
                    </a:moveTo>
                    <a:lnTo>
                      <a:pt x="4731" y="3361"/>
                    </a:lnTo>
                    <a:lnTo>
                      <a:pt x="4778" y="3408"/>
                    </a:lnTo>
                    <a:moveTo>
                      <a:pt x="4778" y="3361"/>
                    </a:moveTo>
                    <a:lnTo>
                      <a:pt x="4778" y="3361"/>
                    </a:lnTo>
                    <a:lnTo>
                      <a:pt x="4731" y="3408"/>
                    </a:lnTo>
                    <a:moveTo>
                      <a:pt x="4995" y="2286"/>
                    </a:moveTo>
                    <a:lnTo>
                      <a:pt x="4995" y="2286"/>
                    </a:lnTo>
                    <a:lnTo>
                      <a:pt x="5041" y="2332"/>
                    </a:lnTo>
                    <a:moveTo>
                      <a:pt x="5041" y="2286"/>
                    </a:moveTo>
                    <a:lnTo>
                      <a:pt x="5041" y="2286"/>
                    </a:lnTo>
                    <a:lnTo>
                      <a:pt x="4995" y="2332"/>
                    </a:lnTo>
                    <a:moveTo>
                      <a:pt x="5258" y="1883"/>
                    </a:moveTo>
                    <a:lnTo>
                      <a:pt x="5258" y="1883"/>
                    </a:lnTo>
                    <a:lnTo>
                      <a:pt x="5305" y="1930"/>
                    </a:lnTo>
                    <a:moveTo>
                      <a:pt x="5305" y="1883"/>
                    </a:moveTo>
                    <a:lnTo>
                      <a:pt x="5305" y="1883"/>
                    </a:lnTo>
                    <a:lnTo>
                      <a:pt x="5258" y="1930"/>
                    </a:lnTo>
                    <a:moveTo>
                      <a:pt x="5520" y="1741"/>
                    </a:moveTo>
                    <a:lnTo>
                      <a:pt x="5520" y="1741"/>
                    </a:lnTo>
                    <a:lnTo>
                      <a:pt x="5567" y="1788"/>
                    </a:lnTo>
                    <a:moveTo>
                      <a:pt x="5567" y="1741"/>
                    </a:moveTo>
                    <a:lnTo>
                      <a:pt x="5567" y="1741"/>
                    </a:lnTo>
                    <a:lnTo>
                      <a:pt x="5520" y="1788"/>
                    </a:lnTo>
                    <a:moveTo>
                      <a:pt x="5784" y="2355"/>
                    </a:moveTo>
                    <a:lnTo>
                      <a:pt x="5784" y="2355"/>
                    </a:lnTo>
                    <a:lnTo>
                      <a:pt x="5830" y="2401"/>
                    </a:lnTo>
                    <a:moveTo>
                      <a:pt x="5830" y="2355"/>
                    </a:moveTo>
                    <a:lnTo>
                      <a:pt x="5830" y="2355"/>
                    </a:lnTo>
                    <a:lnTo>
                      <a:pt x="5784" y="2401"/>
                    </a:lnTo>
                    <a:moveTo>
                      <a:pt x="6046" y="1737"/>
                    </a:moveTo>
                    <a:lnTo>
                      <a:pt x="6046" y="1737"/>
                    </a:lnTo>
                    <a:lnTo>
                      <a:pt x="6093" y="1783"/>
                    </a:lnTo>
                    <a:moveTo>
                      <a:pt x="6093" y="1737"/>
                    </a:moveTo>
                    <a:lnTo>
                      <a:pt x="6093" y="1737"/>
                    </a:lnTo>
                    <a:lnTo>
                      <a:pt x="6046" y="1783"/>
                    </a:lnTo>
                    <a:moveTo>
                      <a:pt x="6309" y="2446"/>
                    </a:moveTo>
                    <a:lnTo>
                      <a:pt x="6309" y="2446"/>
                    </a:lnTo>
                    <a:lnTo>
                      <a:pt x="6356" y="2492"/>
                    </a:lnTo>
                    <a:moveTo>
                      <a:pt x="6356" y="2446"/>
                    </a:moveTo>
                    <a:lnTo>
                      <a:pt x="6356" y="2446"/>
                    </a:lnTo>
                    <a:lnTo>
                      <a:pt x="6309" y="2492"/>
                    </a:lnTo>
                    <a:moveTo>
                      <a:pt x="6571" y="2370"/>
                    </a:moveTo>
                    <a:lnTo>
                      <a:pt x="6571" y="2370"/>
                    </a:lnTo>
                    <a:lnTo>
                      <a:pt x="6618" y="2417"/>
                    </a:lnTo>
                  </a:path>
                </a:pathLst>
              </a:custGeom>
              <a:noFill/>
              <a:ln w="1588" cap="flat">
                <a:solidFill>
                  <a:srgbClr val="00AA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Freeform 119"/>
              <p:cNvSpPr>
                <a:spLocks noEditPoints="1"/>
              </p:cNvSpPr>
              <p:nvPr/>
            </p:nvSpPr>
            <p:spPr bwMode="auto">
              <a:xfrm>
                <a:off x="4759" y="1411"/>
                <a:ext cx="306" cy="349"/>
              </a:xfrm>
              <a:custGeom>
                <a:avLst/>
                <a:gdLst>
                  <a:gd name="T0" fmla="*/ 47 w 1362"/>
                  <a:gd name="T1" fmla="*/ 554 h 1534"/>
                  <a:gd name="T2" fmla="*/ 47 w 1362"/>
                  <a:gd name="T3" fmla="*/ 554 h 1534"/>
                  <a:gd name="T4" fmla="*/ 0 w 1362"/>
                  <a:gd name="T5" fmla="*/ 601 h 1534"/>
                  <a:gd name="T6" fmla="*/ 264 w 1362"/>
                  <a:gd name="T7" fmla="*/ 481 h 1534"/>
                  <a:gd name="T8" fmla="*/ 264 w 1362"/>
                  <a:gd name="T9" fmla="*/ 481 h 1534"/>
                  <a:gd name="T10" fmla="*/ 310 w 1362"/>
                  <a:gd name="T11" fmla="*/ 527 h 1534"/>
                  <a:gd name="T12" fmla="*/ 310 w 1362"/>
                  <a:gd name="T13" fmla="*/ 481 h 1534"/>
                  <a:gd name="T14" fmla="*/ 310 w 1362"/>
                  <a:gd name="T15" fmla="*/ 481 h 1534"/>
                  <a:gd name="T16" fmla="*/ 264 w 1362"/>
                  <a:gd name="T17" fmla="*/ 527 h 1534"/>
                  <a:gd name="T18" fmla="*/ 527 w 1362"/>
                  <a:gd name="T19" fmla="*/ 1216 h 1534"/>
                  <a:gd name="T20" fmla="*/ 527 w 1362"/>
                  <a:gd name="T21" fmla="*/ 1216 h 1534"/>
                  <a:gd name="T22" fmla="*/ 574 w 1362"/>
                  <a:gd name="T23" fmla="*/ 1263 h 1534"/>
                  <a:gd name="T24" fmla="*/ 574 w 1362"/>
                  <a:gd name="T25" fmla="*/ 1216 h 1534"/>
                  <a:gd name="T26" fmla="*/ 574 w 1362"/>
                  <a:gd name="T27" fmla="*/ 1216 h 1534"/>
                  <a:gd name="T28" fmla="*/ 527 w 1362"/>
                  <a:gd name="T29" fmla="*/ 1263 h 1534"/>
                  <a:gd name="T30" fmla="*/ 789 w 1362"/>
                  <a:gd name="T31" fmla="*/ 1487 h 1534"/>
                  <a:gd name="T32" fmla="*/ 789 w 1362"/>
                  <a:gd name="T33" fmla="*/ 1487 h 1534"/>
                  <a:gd name="T34" fmla="*/ 836 w 1362"/>
                  <a:gd name="T35" fmla="*/ 1534 h 1534"/>
                  <a:gd name="T36" fmla="*/ 836 w 1362"/>
                  <a:gd name="T37" fmla="*/ 1487 h 1534"/>
                  <a:gd name="T38" fmla="*/ 836 w 1362"/>
                  <a:gd name="T39" fmla="*/ 1487 h 1534"/>
                  <a:gd name="T40" fmla="*/ 789 w 1362"/>
                  <a:gd name="T41" fmla="*/ 1534 h 1534"/>
                  <a:gd name="T42" fmla="*/ 1053 w 1362"/>
                  <a:gd name="T43" fmla="*/ 1014 h 1534"/>
                  <a:gd name="T44" fmla="*/ 1053 w 1362"/>
                  <a:gd name="T45" fmla="*/ 1014 h 1534"/>
                  <a:gd name="T46" fmla="*/ 1099 w 1362"/>
                  <a:gd name="T47" fmla="*/ 1061 h 1534"/>
                  <a:gd name="T48" fmla="*/ 1099 w 1362"/>
                  <a:gd name="T49" fmla="*/ 1014 h 1534"/>
                  <a:gd name="T50" fmla="*/ 1099 w 1362"/>
                  <a:gd name="T51" fmla="*/ 1014 h 1534"/>
                  <a:gd name="T52" fmla="*/ 1053 w 1362"/>
                  <a:gd name="T53" fmla="*/ 1061 h 1534"/>
                  <a:gd name="T54" fmla="*/ 1315 w 1362"/>
                  <a:gd name="T55" fmla="*/ 0 h 1534"/>
                  <a:gd name="T56" fmla="*/ 1315 w 1362"/>
                  <a:gd name="T57" fmla="*/ 0 h 1534"/>
                  <a:gd name="T58" fmla="*/ 1362 w 1362"/>
                  <a:gd name="T59" fmla="*/ 46 h 1534"/>
                  <a:gd name="T60" fmla="*/ 1362 w 1362"/>
                  <a:gd name="T61" fmla="*/ 0 h 1534"/>
                  <a:gd name="T62" fmla="*/ 1362 w 1362"/>
                  <a:gd name="T63" fmla="*/ 0 h 1534"/>
                  <a:gd name="T64" fmla="*/ 1315 w 1362"/>
                  <a:gd name="T65" fmla="*/ 4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534">
                    <a:moveTo>
                      <a:pt x="47" y="554"/>
                    </a:moveTo>
                    <a:lnTo>
                      <a:pt x="47" y="554"/>
                    </a:lnTo>
                    <a:lnTo>
                      <a:pt x="0" y="601"/>
                    </a:lnTo>
                    <a:moveTo>
                      <a:pt x="264" y="481"/>
                    </a:moveTo>
                    <a:lnTo>
                      <a:pt x="264" y="481"/>
                    </a:lnTo>
                    <a:lnTo>
                      <a:pt x="310" y="527"/>
                    </a:lnTo>
                    <a:moveTo>
                      <a:pt x="310" y="481"/>
                    </a:moveTo>
                    <a:lnTo>
                      <a:pt x="310" y="481"/>
                    </a:lnTo>
                    <a:lnTo>
                      <a:pt x="264" y="527"/>
                    </a:lnTo>
                    <a:moveTo>
                      <a:pt x="527" y="1216"/>
                    </a:moveTo>
                    <a:lnTo>
                      <a:pt x="527" y="1216"/>
                    </a:lnTo>
                    <a:lnTo>
                      <a:pt x="574" y="1263"/>
                    </a:lnTo>
                    <a:moveTo>
                      <a:pt x="574" y="1216"/>
                    </a:moveTo>
                    <a:lnTo>
                      <a:pt x="574" y="1216"/>
                    </a:lnTo>
                    <a:lnTo>
                      <a:pt x="527" y="1263"/>
                    </a:lnTo>
                    <a:moveTo>
                      <a:pt x="789" y="1487"/>
                    </a:moveTo>
                    <a:lnTo>
                      <a:pt x="789" y="1487"/>
                    </a:lnTo>
                    <a:lnTo>
                      <a:pt x="836" y="1534"/>
                    </a:lnTo>
                    <a:moveTo>
                      <a:pt x="836" y="1487"/>
                    </a:moveTo>
                    <a:lnTo>
                      <a:pt x="836" y="1487"/>
                    </a:lnTo>
                    <a:lnTo>
                      <a:pt x="789" y="1534"/>
                    </a:lnTo>
                    <a:moveTo>
                      <a:pt x="1053" y="1014"/>
                    </a:moveTo>
                    <a:lnTo>
                      <a:pt x="1053" y="1014"/>
                    </a:lnTo>
                    <a:lnTo>
                      <a:pt x="1099" y="1061"/>
                    </a:lnTo>
                    <a:moveTo>
                      <a:pt x="1099" y="1014"/>
                    </a:moveTo>
                    <a:lnTo>
                      <a:pt x="1099" y="1014"/>
                    </a:lnTo>
                    <a:lnTo>
                      <a:pt x="1053" y="1061"/>
                    </a:lnTo>
                    <a:moveTo>
                      <a:pt x="1315" y="0"/>
                    </a:moveTo>
                    <a:lnTo>
                      <a:pt x="1315" y="0"/>
                    </a:lnTo>
                    <a:lnTo>
                      <a:pt x="1362" y="46"/>
                    </a:lnTo>
                    <a:moveTo>
                      <a:pt x="1362" y="0"/>
                    </a:moveTo>
                    <a:lnTo>
                      <a:pt x="1362" y="0"/>
                    </a:lnTo>
                    <a:lnTo>
                      <a:pt x="1315" y="46"/>
                    </a:lnTo>
                  </a:path>
                </a:pathLst>
              </a:custGeom>
              <a:noFill/>
              <a:ln w="1588" cap="flat">
                <a:solidFill>
                  <a:srgbClr val="00AA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Freeform 120"/>
              <p:cNvSpPr>
                <a:spLocks noEditPoints="1"/>
              </p:cNvSpPr>
              <p:nvPr/>
            </p:nvSpPr>
            <p:spPr bwMode="auto">
              <a:xfrm>
                <a:off x="3278" y="1048"/>
                <a:ext cx="1782" cy="776"/>
              </a:xfrm>
              <a:custGeom>
                <a:avLst/>
                <a:gdLst>
                  <a:gd name="T0" fmla="*/ 297 w 7919"/>
                  <a:gd name="T1" fmla="*/ 2771 h 3408"/>
                  <a:gd name="T2" fmla="*/ 1085 w 7919"/>
                  <a:gd name="T3" fmla="*/ 1658 h 3408"/>
                  <a:gd name="T4" fmla="*/ 1874 w 7919"/>
                  <a:gd name="T5" fmla="*/ 2661 h 3408"/>
                  <a:gd name="T6" fmla="*/ 2663 w 7919"/>
                  <a:gd name="T7" fmla="*/ 2725 h 3408"/>
                  <a:gd name="T8" fmla="*/ 3451 w 7919"/>
                  <a:gd name="T9" fmla="*/ 2612 h 3408"/>
                  <a:gd name="T10" fmla="*/ 4239 w 7919"/>
                  <a:gd name="T11" fmla="*/ 34 h 3408"/>
                  <a:gd name="T12" fmla="*/ 5028 w 7919"/>
                  <a:gd name="T13" fmla="*/ 2196 h 3408"/>
                  <a:gd name="T14" fmla="*/ 5817 w 7919"/>
                  <a:gd name="T15" fmla="*/ 2159 h 3408"/>
                  <a:gd name="T16" fmla="*/ 6605 w 7919"/>
                  <a:gd name="T17" fmla="*/ 2250 h 3408"/>
                  <a:gd name="T18" fmla="*/ 7394 w 7919"/>
                  <a:gd name="T19" fmla="*/ 3167 h 3408"/>
                  <a:gd name="T20" fmla="*/ 0 w 7919"/>
                  <a:gd name="T21" fmla="*/ 1630 h 3408"/>
                  <a:gd name="T22" fmla="*/ 34 w 7919"/>
                  <a:gd name="T23" fmla="*/ 1597 h 3408"/>
                  <a:gd name="T24" fmla="*/ 264 w 7919"/>
                  <a:gd name="T25" fmla="*/ 2771 h 3408"/>
                  <a:gd name="T26" fmla="*/ 297 w 7919"/>
                  <a:gd name="T27" fmla="*/ 2738 h 3408"/>
                  <a:gd name="T28" fmla="*/ 526 w 7919"/>
                  <a:gd name="T29" fmla="*/ 717 h 3408"/>
                  <a:gd name="T30" fmla="*/ 559 w 7919"/>
                  <a:gd name="T31" fmla="*/ 684 h 3408"/>
                  <a:gd name="T32" fmla="*/ 789 w 7919"/>
                  <a:gd name="T33" fmla="*/ 3194 h 3408"/>
                  <a:gd name="T34" fmla="*/ 823 w 7919"/>
                  <a:gd name="T35" fmla="*/ 3160 h 3408"/>
                  <a:gd name="T36" fmla="*/ 1051 w 7919"/>
                  <a:gd name="T37" fmla="*/ 1658 h 3408"/>
                  <a:gd name="T38" fmla="*/ 1085 w 7919"/>
                  <a:gd name="T39" fmla="*/ 1625 h 3408"/>
                  <a:gd name="T40" fmla="*/ 1315 w 7919"/>
                  <a:gd name="T41" fmla="*/ 2401 h 3408"/>
                  <a:gd name="T42" fmla="*/ 1348 w 7919"/>
                  <a:gd name="T43" fmla="*/ 2368 h 3408"/>
                  <a:gd name="T44" fmla="*/ 1578 w 7919"/>
                  <a:gd name="T45" fmla="*/ 3375 h 3408"/>
                  <a:gd name="T46" fmla="*/ 1611 w 7919"/>
                  <a:gd name="T47" fmla="*/ 3341 h 3408"/>
                  <a:gd name="T48" fmla="*/ 1840 w 7919"/>
                  <a:gd name="T49" fmla="*/ 2661 h 3408"/>
                  <a:gd name="T50" fmla="*/ 1874 w 7919"/>
                  <a:gd name="T51" fmla="*/ 2628 h 3408"/>
                  <a:gd name="T52" fmla="*/ 2104 w 7919"/>
                  <a:gd name="T53" fmla="*/ 2645 h 3408"/>
                  <a:gd name="T54" fmla="*/ 2137 w 7919"/>
                  <a:gd name="T55" fmla="*/ 2611 h 3408"/>
                  <a:gd name="T56" fmla="*/ 2366 w 7919"/>
                  <a:gd name="T57" fmla="*/ 3201 h 3408"/>
                  <a:gd name="T58" fmla="*/ 2399 w 7919"/>
                  <a:gd name="T59" fmla="*/ 3168 h 3408"/>
                  <a:gd name="T60" fmla="*/ 2629 w 7919"/>
                  <a:gd name="T61" fmla="*/ 2725 h 3408"/>
                  <a:gd name="T62" fmla="*/ 2663 w 7919"/>
                  <a:gd name="T63" fmla="*/ 2691 h 3408"/>
                  <a:gd name="T64" fmla="*/ 2891 w 7919"/>
                  <a:gd name="T65" fmla="*/ 3205 h 3408"/>
                  <a:gd name="T66" fmla="*/ 2925 w 7919"/>
                  <a:gd name="T67" fmla="*/ 3171 h 3408"/>
                  <a:gd name="T68" fmla="*/ 3155 w 7919"/>
                  <a:gd name="T69" fmla="*/ 3280 h 3408"/>
                  <a:gd name="T70" fmla="*/ 3188 w 7919"/>
                  <a:gd name="T71" fmla="*/ 3247 h 3408"/>
                  <a:gd name="T72" fmla="*/ 3418 w 7919"/>
                  <a:gd name="T73" fmla="*/ 2612 h 3408"/>
                  <a:gd name="T74" fmla="*/ 3451 w 7919"/>
                  <a:gd name="T75" fmla="*/ 2579 h 3408"/>
                  <a:gd name="T76" fmla="*/ 3680 w 7919"/>
                  <a:gd name="T77" fmla="*/ 2157 h 3408"/>
                  <a:gd name="T78" fmla="*/ 3714 w 7919"/>
                  <a:gd name="T79" fmla="*/ 2124 h 3408"/>
                  <a:gd name="T80" fmla="*/ 3944 w 7919"/>
                  <a:gd name="T81" fmla="*/ 3100 h 3408"/>
                  <a:gd name="T82" fmla="*/ 3977 w 7919"/>
                  <a:gd name="T83" fmla="*/ 3067 h 3408"/>
                  <a:gd name="T84" fmla="*/ 4206 w 7919"/>
                  <a:gd name="T85" fmla="*/ 34 h 3408"/>
                  <a:gd name="T86" fmla="*/ 4239 w 7919"/>
                  <a:gd name="T87" fmla="*/ 0 h 3408"/>
                  <a:gd name="T88" fmla="*/ 4469 w 7919"/>
                  <a:gd name="T89" fmla="*/ 2887 h 3408"/>
                  <a:gd name="T90" fmla="*/ 4503 w 7919"/>
                  <a:gd name="T91" fmla="*/ 2854 h 3408"/>
                  <a:gd name="T92" fmla="*/ 4731 w 7919"/>
                  <a:gd name="T93" fmla="*/ 3149 h 3408"/>
                  <a:gd name="T94" fmla="*/ 4765 w 7919"/>
                  <a:gd name="T95" fmla="*/ 3116 h 3408"/>
                  <a:gd name="T96" fmla="*/ 4995 w 7919"/>
                  <a:gd name="T97" fmla="*/ 2196 h 3408"/>
                  <a:gd name="T98" fmla="*/ 5028 w 7919"/>
                  <a:gd name="T99" fmla="*/ 2162 h 3408"/>
                  <a:gd name="T100" fmla="*/ 5258 w 7919"/>
                  <a:gd name="T101" fmla="*/ 1735 h 3408"/>
                  <a:gd name="T102" fmla="*/ 5291 w 7919"/>
                  <a:gd name="T103" fmla="*/ 1701 h 3408"/>
                  <a:gd name="T104" fmla="*/ 5520 w 7919"/>
                  <a:gd name="T105" fmla="*/ 1538 h 3408"/>
                  <a:gd name="T106" fmla="*/ 5554 w 7919"/>
                  <a:gd name="T107" fmla="*/ 1505 h 3408"/>
                  <a:gd name="T108" fmla="*/ 5784 w 7919"/>
                  <a:gd name="T109" fmla="*/ 2159 h 3408"/>
                  <a:gd name="T110" fmla="*/ 5817 w 7919"/>
                  <a:gd name="T111" fmla="*/ 2126 h 3408"/>
                  <a:gd name="T112" fmla="*/ 6046 w 7919"/>
                  <a:gd name="T113" fmla="*/ 1641 h 3408"/>
                  <a:gd name="T114" fmla="*/ 6079 w 7919"/>
                  <a:gd name="T115" fmla="*/ 1608 h 3408"/>
                  <a:gd name="T116" fmla="*/ 6309 w 7919"/>
                  <a:gd name="T117" fmla="*/ 2315 h 3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408">
                    <a:moveTo>
                      <a:pt x="34" y="1630"/>
                    </a:moveTo>
                    <a:lnTo>
                      <a:pt x="34" y="1630"/>
                    </a:lnTo>
                    <a:lnTo>
                      <a:pt x="297" y="2771"/>
                    </a:lnTo>
                    <a:lnTo>
                      <a:pt x="559" y="717"/>
                    </a:lnTo>
                    <a:lnTo>
                      <a:pt x="823" y="3194"/>
                    </a:lnTo>
                    <a:lnTo>
                      <a:pt x="1085" y="1658"/>
                    </a:lnTo>
                    <a:lnTo>
                      <a:pt x="1348" y="2401"/>
                    </a:lnTo>
                    <a:lnTo>
                      <a:pt x="1611" y="3375"/>
                    </a:lnTo>
                    <a:lnTo>
                      <a:pt x="1874" y="2661"/>
                    </a:lnTo>
                    <a:lnTo>
                      <a:pt x="2137" y="2645"/>
                    </a:lnTo>
                    <a:lnTo>
                      <a:pt x="2399" y="3201"/>
                    </a:lnTo>
                    <a:lnTo>
                      <a:pt x="2663" y="2725"/>
                    </a:lnTo>
                    <a:lnTo>
                      <a:pt x="2925" y="3205"/>
                    </a:lnTo>
                    <a:lnTo>
                      <a:pt x="3188" y="3280"/>
                    </a:lnTo>
                    <a:lnTo>
                      <a:pt x="3451" y="2612"/>
                    </a:lnTo>
                    <a:lnTo>
                      <a:pt x="3714" y="2157"/>
                    </a:lnTo>
                    <a:lnTo>
                      <a:pt x="3977" y="3100"/>
                    </a:lnTo>
                    <a:lnTo>
                      <a:pt x="4239" y="34"/>
                    </a:lnTo>
                    <a:lnTo>
                      <a:pt x="4503" y="2887"/>
                    </a:lnTo>
                    <a:lnTo>
                      <a:pt x="4765" y="3149"/>
                    </a:lnTo>
                    <a:lnTo>
                      <a:pt x="5028" y="2196"/>
                    </a:lnTo>
                    <a:lnTo>
                      <a:pt x="5291" y="1735"/>
                    </a:lnTo>
                    <a:lnTo>
                      <a:pt x="5554" y="1538"/>
                    </a:lnTo>
                    <a:lnTo>
                      <a:pt x="5817" y="2159"/>
                    </a:lnTo>
                    <a:lnTo>
                      <a:pt x="6079" y="1641"/>
                    </a:lnTo>
                    <a:lnTo>
                      <a:pt x="6343" y="2315"/>
                    </a:lnTo>
                    <a:lnTo>
                      <a:pt x="6605" y="2250"/>
                    </a:lnTo>
                    <a:lnTo>
                      <a:pt x="6868" y="2038"/>
                    </a:lnTo>
                    <a:lnTo>
                      <a:pt x="7131" y="2849"/>
                    </a:lnTo>
                    <a:lnTo>
                      <a:pt x="7394" y="3167"/>
                    </a:lnTo>
                    <a:lnTo>
                      <a:pt x="7657" y="2667"/>
                    </a:lnTo>
                    <a:lnTo>
                      <a:pt x="7919" y="1571"/>
                    </a:lnTo>
                    <a:moveTo>
                      <a:pt x="0" y="1630"/>
                    </a:moveTo>
                    <a:lnTo>
                      <a:pt x="0" y="1630"/>
                    </a:lnTo>
                    <a:lnTo>
                      <a:pt x="67" y="1630"/>
                    </a:lnTo>
                    <a:moveTo>
                      <a:pt x="34" y="1597"/>
                    </a:moveTo>
                    <a:lnTo>
                      <a:pt x="34" y="1597"/>
                    </a:lnTo>
                    <a:lnTo>
                      <a:pt x="34" y="1664"/>
                    </a:lnTo>
                    <a:moveTo>
                      <a:pt x="264" y="2771"/>
                    </a:moveTo>
                    <a:lnTo>
                      <a:pt x="264" y="2771"/>
                    </a:lnTo>
                    <a:lnTo>
                      <a:pt x="330" y="2771"/>
                    </a:lnTo>
                    <a:moveTo>
                      <a:pt x="297" y="2738"/>
                    </a:moveTo>
                    <a:lnTo>
                      <a:pt x="297" y="2738"/>
                    </a:lnTo>
                    <a:lnTo>
                      <a:pt x="297" y="2805"/>
                    </a:lnTo>
                    <a:moveTo>
                      <a:pt x="526" y="717"/>
                    </a:moveTo>
                    <a:lnTo>
                      <a:pt x="526" y="717"/>
                    </a:lnTo>
                    <a:lnTo>
                      <a:pt x="593" y="717"/>
                    </a:lnTo>
                    <a:moveTo>
                      <a:pt x="559" y="684"/>
                    </a:moveTo>
                    <a:lnTo>
                      <a:pt x="559" y="684"/>
                    </a:lnTo>
                    <a:lnTo>
                      <a:pt x="559" y="750"/>
                    </a:lnTo>
                    <a:moveTo>
                      <a:pt x="789" y="3194"/>
                    </a:moveTo>
                    <a:lnTo>
                      <a:pt x="789" y="3194"/>
                    </a:lnTo>
                    <a:lnTo>
                      <a:pt x="856" y="3194"/>
                    </a:lnTo>
                    <a:moveTo>
                      <a:pt x="823" y="3160"/>
                    </a:moveTo>
                    <a:lnTo>
                      <a:pt x="823" y="3160"/>
                    </a:lnTo>
                    <a:lnTo>
                      <a:pt x="823" y="3227"/>
                    </a:lnTo>
                    <a:moveTo>
                      <a:pt x="1051" y="1658"/>
                    </a:moveTo>
                    <a:lnTo>
                      <a:pt x="1051" y="1658"/>
                    </a:lnTo>
                    <a:lnTo>
                      <a:pt x="1118" y="1658"/>
                    </a:lnTo>
                    <a:moveTo>
                      <a:pt x="1085" y="1625"/>
                    </a:moveTo>
                    <a:lnTo>
                      <a:pt x="1085" y="1625"/>
                    </a:lnTo>
                    <a:lnTo>
                      <a:pt x="1085" y="1691"/>
                    </a:lnTo>
                    <a:moveTo>
                      <a:pt x="1315" y="2401"/>
                    </a:moveTo>
                    <a:lnTo>
                      <a:pt x="1315" y="2401"/>
                    </a:lnTo>
                    <a:lnTo>
                      <a:pt x="1381" y="2401"/>
                    </a:lnTo>
                    <a:moveTo>
                      <a:pt x="1348" y="2368"/>
                    </a:moveTo>
                    <a:lnTo>
                      <a:pt x="1348" y="2368"/>
                    </a:lnTo>
                    <a:lnTo>
                      <a:pt x="1348" y="2435"/>
                    </a:lnTo>
                    <a:moveTo>
                      <a:pt x="1578" y="3375"/>
                    </a:moveTo>
                    <a:lnTo>
                      <a:pt x="1578" y="3375"/>
                    </a:lnTo>
                    <a:lnTo>
                      <a:pt x="1645" y="3375"/>
                    </a:lnTo>
                    <a:moveTo>
                      <a:pt x="1611" y="3341"/>
                    </a:moveTo>
                    <a:lnTo>
                      <a:pt x="1611" y="3341"/>
                    </a:lnTo>
                    <a:lnTo>
                      <a:pt x="1611" y="3408"/>
                    </a:lnTo>
                    <a:moveTo>
                      <a:pt x="1840" y="2661"/>
                    </a:moveTo>
                    <a:lnTo>
                      <a:pt x="1840" y="2661"/>
                    </a:lnTo>
                    <a:lnTo>
                      <a:pt x="1907" y="2661"/>
                    </a:lnTo>
                    <a:moveTo>
                      <a:pt x="1874" y="2628"/>
                    </a:moveTo>
                    <a:lnTo>
                      <a:pt x="1874" y="2628"/>
                    </a:lnTo>
                    <a:lnTo>
                      <a:pt x="1874" y="2695"/>
                    </a:lnTo>
                    <a:moveTo>
                      <a:pt x="2104" y="2645"/>
                    </a:moveTo>
                    <a:lnTo>
                      <a:pt x="2104" y="2645"/>
                    </a:lnTo>
                    <a:lnTo>
                      <a:pt x="2170" y="2645"/>
                    </a:lnTo>
                    <a:moveTo>
                      <a:pt x="2137" y="2611"/>
                    </a:moveTo>
                    <a:lnTo>
                      <a:pt x="2137" y="2611"/>
                    </a:lnTo>
                    <a:lnTo>
                      <a:pt x="2137" y="2678"/>
                    </a:lnTo>
                    <a:moveTo>
                      <a:pt x="2366" y="3201"/>
                    </a:moveTo>
                    <a:lnTo>
                      <a:pt x="2366" y="3201"/>
                    </a:lnTo>
                    <a:lnTo>
                      <a:pt x="2433" y="3201"/>
                    </a:lnTo>
                    <a:moveTo>
                      <a:pt x="2399" y="3168"/>
                    </a:moveTo>
                    <a:lnTo>
                      <a:pt x="2399" y="3168"/>
                    </a:lnTo>
                    <a:lnTo>
                      <a:pt x="2399" y="3235"/>
                    </a:lnTo>
                    <a:moveTo>
                      <a:pt x="2629" y="2725"/>
                    </a:moveTo>
                    <a:lnTo>
                      <a:pt x="2629" y="2725"/>
                    </a:lnTo>
                    <a:lnTo>
                      <a:pt x="2696" y="2725"/>
                    </a:lnTo>
                    <a:moveTo>
                      <a:pt x="2663" y="2691"/>
                    </a:moveTo>
                    <a:lnTo>
                      <a:pt x="2663" y="2691"/>
                    </a:lnTo>
                    <a:lnTo>
                      <a:pt x="2663" y="2758"/>
                    </a:lnTo>
                    <a:moveTo>
                      <a:pt x="2891" y="3205"/>
                    </a:moveTo>
                    <a:lnTo>
                      <a:pt x="2891" y="3205"/>
                    </a:lnTo>
                    <a:lnTo>
                      <a:pt x="2958" y="3205"/>
                    </a:lnTo>
                    <a:moveTo>
                      <a:pt x="2925" y="3171"/>
                    </a:moveTo>
                    <a:lnTo>
                      <a:pt x="2925" y="3171"/>
                    </a:lnTo>
                    <a:lnTo>
                      <a:pt x="2925" y="3238"/>
                    </a:lnTo>
                    <a:moveTo>
                      <a:pt x="3155" y="3280"/>
                    </a:moveTo>
                    <a:lnTo>
                      <a:pt x="3155" y="3280"/>
                    </a:lnTo>
                    <a:lnTo>
                      <a:pt x="3221" y="3280"/>
                    </a:lnTo>
                    <a:moveTo>
                      <a:pt x="3188" y="3247"/>
                    </a:moveTo>
                    <a:lnTo>
                      <a:pt x="3188" y="3247"/>
                    </a:lnTo>
                    <a:lnTo>
                      <a:pt x="3188" y="3314"/>
                    </a:lnTo>
                    <a:moveTo>
                      <a:pt x="3418" y="2612"/>
                    </a:moveTo>
                    <a:lnTo>
                      <a:pt x="3418" y="2612"/>
                    </a:lnTo>
                    <a:lnTo>
                      <a:pt x="3485" y="2612"/>
                    </a:lnTo>
                    <a:moveTo>
                      <a:pt x="3451" y="2579"/>
                    </a:moveTo>
                    <a:lnTo>
                      <a:pt x="3451" y="2579"/>
                    </a:lnTo>
                    <a:lnTo>
                      <a:pt x="3451" y="2646"/>
                    </a:lnTo>
                    <a:moveTo>
                      <a:pt x="3680" y="2157"/>
                    </a:moveTo>
                    <a:lnTo>
                      <a:pt x="3680" y="2157"/>
                    </a:lnTo>
                    <a:lnTo>
                      <a:pt x="3747" y="2157"/>
                    </a:lnTo>
                    <a:moveTo>
                      <a:pt x="3714" y="2124"/>
                    </a:moveTo>
                    <a:lnTo>
                      <a:pt x="3714" y="2124"/>
                    </a:lnTo>
                    <a:lnTo>
                      <a:pt x="3714" y="2190"/>
                    </a:lnTo>
                    <a:moveTo>
                      <a:pt x="3944" y="3100"/>
                    </a:moveTo>
                    <a:lnTo>
                      <a:pt x="3944" y="3100"/>
                    </a:lnTo>
                    <a:lnTo>
                      <a:pt x="4010" y="3100"/>
                    </a:lnTo>
                    <a:moveTo>
                      <a:pt x="3977" y="3067"/>
                    </a:moveTo>
                    <a:lnTo>
                      <a:pt x="3977" y="3067"/>
                    </a:lnTo>
                    <a:lnTo>
                      <a:pt x="3977" y="3134"/>
                    </a:lnTo>
                    <a:moveTo>
                      <a:pt x="4206" y="34"/>
                    </a:moveTo>
                    <a:lnTo>
                      <a:pt x="4206" y="34"/>
                    </a:lnTo>
                    <a:lnTo>
                      <a:pt x="4273" y="34"/>
                    </a:lnTo>
                    <a:moveTo>
                      <a:pt x="4239" y="0"/>
                    </a:moveTo>
                    <a:lnTo>
                      <a:pt x="4239" y="0"/>
                    </a:lnTo>
                    <a:lnTo>
                      <a:pt x="4239" y="67"/>
                    </a:lnTo>
                    <a:moveTo>
                      <a:pt x="4469" y="2887"/>
                    </a:moveTo>
                    <a:lnTo>
                      <a:pt x="4469" y="2887"/>
                    </a:lnTo>
                    <a:lnTo>
                      <a:pt x="4536" y="2887"/>
                    </a:lnTo>
                    <a:moveTo>
                      <a:pt x="4503" y="2854"/>
                    </a:moveTo>
                    <a:lnTo>
                      <a:pt x="4503" y="2854"/>
                    </a:lnTo>
                    <a:lnTo>
                      <a:pt x="4503" y="2920"/>
                    </a:lnTo>
                    <a:moveTo>
                      <a:pt x="4731" y="3149"/>
                    </a:moveTo>
                    <a:lnTo>
                      <a:pt x="4731" y="3149"/>
                    </a:lnTo>
                    <a:lnTo>
                      <a:pt x="4798" y="3149"/>
                    </a:lnTo>
                    <a:moveTo>
                      <a:pt x="4765" y="3116"/>
                    </a:moveTo>
                    <a:lnTo>
                      <a:pt x="4765" y="3116"/>
                    </a:lnTo>
                    <a:lnTo>
                      <a:pt x="4765" y="3182"/>
                    </a:lnTo>
                    <a:moveTo>
                      <a:pt x="4995" y="2196"/>
                    </a:moveTo>
                    <a:lnTo>
                      <a:pt x="4995" y="2196"/>
                    </a:lnTo>
                    <a:lnTo>
                      <a:pt x="5061" y="2196"/>
                    </a:lnTo>
                    <a:moveTo>
                      <a:pt x="5028" y="2162"/>
                    </a:moveTo>
                    <a:lnTo>
                      <a:pt x="5028" y="2162"/>
                    </a:lnTo>
                    <a:lnTo>
                      <a:pt x="5028" y="2229"/>
                    </a:lnTo>
                    <a:moveTo>
                      <a:pt x="5258" y="1735"/>
                    </a:moveTo>
                    <a:lnTo>
                      <a:pt x="5258" y="1735"/>
                    </a:lnTo>
                    <a:lnTo>
                      <a:pt x="5325" y="1735"/>
                    </a:lnTo>
                    <a:moveTo>
                      <a:pt x="5291" y="1701"/>
                    </a:moveTo>
                    <a:lnTo>
                      <a:pt x="5291" y="1701"/>
                    </a:lnTo>
                    <a:lnTo>
                      <a:pt x="5291" y="1768"/>
                    </a:lnTo>
                    <a:moveTo>
                      <a:pt x="5520" y="1538"/>
                    </a:moveTo>
                    <a:lnTo>
                      <a:pt x="5520" y="1538"/>
                    </a:lnTo>
                    <a:lnTo>
                      <a:pt x="5587" y="1538"/>
                    </a:lnTo>
                    <a:moveTo>
                      <a:pt x="5554" y="1505"/>
                    </a:moveTo>
                    <a:lnTo>
                      <a:pt x="5554" y="1505"/>
                    </a:lnTo>
                    <a:lnTo>
                      <a:pt x="5554" y="1571"/>
                    </a:lnTo>
                    <a:moveTo>
                      <a:pt x="5784" y="2159"/>
                    </a:moveTo>
                    <a:lnTo>
                      <a:pt x="5784" y="2159"/>
                    </a:lnTo>
                    <a:lnTo>
                      <a:pt x="5850" y="2159"/>
                    </a:lnTo>
                    <a:moveTo>
                      <a:pt x="5817" y="2126"/>
                    </a:moveTo>
                    <a:lnTo>
                      <a:pt x="5817" y="2126"/>
                    </a:lnTo>
                    <a:lnTo>
                      <a:pt x="5817" y="2192"/>
                    </a:lnTo>
                    <a:moveTo>
                      <a:pt x="6046" y="1641"/>
                    </a:moveTo>
                    <a:lnTo>
                      <a:pt x="6046" y="1641"/>
                    </a:lnTo>
                    <a:lnTo>
                      <a:pt x="6113" y="1641"/>
                    </a:lnTo>
                    <a:moveTo>
                      <a:pt x="6079" y="1608"/>
                    </a:moveTo>
                    <a:lnTo>
                      <a:pt x="6079" y="1608"/>
                    </a:lnTo>
                    <a:lnTo>
                      <a:pt x="6079" y="1675"/>
                    </a:lnTo>
                    <a:moveTo>
                      <a:pt x="6309" y="2315"/>
                    </a:moveTo>
                    <a:lnTo>
                      <a:pt x="6309" y="2315"/>
                    </a:lnTo>
                    <a:lnTo>
                      <a:pt x="6376" y="2315"/>
                    </a:lnTo>
                  </a:path>
                </a:pathLst>
              </a:custGeom>
              <a:noFill/>
              <a:ln w="1588" cap="flat">
                <a:solidFill>
                  <a:srgbClr val="00D4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Freeform 121"/>
              <p:cNvSpPr>
                <a:spLocks noEditPoints="1"/>
              </p:cNvSpPr>
              <p:nvPr/>
            </p:nvSpPr>
            <p:spPr bwMode="auto">
              <a:xfrm>
                <a:off x="3281" y="1050"/>
                <a:ext cx="1787" cy="772"/>
              </a:xfrm>
              <a:custGeom>
                <a:avLst/>
                <a:gdLst>
                  <a:gd name="T0" fmla="*/ 6561 w 7943"/>
                  <a:gd name="T1" fmla="*/ 2240 h 3388"/>
                  <a:gd name="T2" fmla="*/ 6595 w 7943"/>
                  <a:gd name="T3" fmla="*/ 2207 h 3388"/>
                  <a:gd name="T4" fmla="*/ 6891 w 7943"/>
                  <a:gd name="T5" fmla="*/ 2028 h 3388"/>
                  <a:gd name="T6" fmla="*/ 7088 w 7943"/>
                  <a:gd name="T7" fmla="*/ 2839 h 3388"/>
                  <a:gd name="T8" fmla="*/ 7121 w 7943"/>
                  <a:gd name="T9" fmla="*/ 2806 h 3388"/>
                  <a:gd name="T10" fmla="*/ 7417 w 7943"/>
                  <a:gd name="T11" fmla="*/ 3157 h 3388"/>
                  <a:gd name="T12" fmla="*/ 7614 w 7943"/>
                  <a:gd name="T13" fmla="*/ 2657 h 3388"/>
                  <a:gd name="T14" fmla="*/ 7647 w 7943"/>
                  <a:gd name="T15" fmla="*/ 2624 h 3388"/>
                  <a:gd name="T16" fmla="*/ 7943 w 7943"/>
                  <a:gd name="T17" fmla="*/ 1561 h 3388"/>
                  <a:gd name="T18" fmla="*/ 0 w 7943"/>
                  <a:gd name="T19" fmla="*/ 1597 h 3388"/>
                  <a:gd name="T20" fmla="*/ 47 w 7943"/>
                  <a:gd name="T21" fmla="*/ 1597 h 3388"/>
                  <a:gd name="T22" fmla="*/ 310 w 7943"/>
                  <a:gd name="T23" fmla="*/ 2785 h 3388"/>
                  <a:gd name="T24" fmla="*/ 526 w 7943"/>
                  <a:gd name="T25" fmla="*/ 684 h 3388"/>
                  <a:gd name="T26" fmla="*/ 573 w 7943"/>
                  <a:gd name="T27" fmla="*/ 684 h 3388"/>
                  <a:gd name="T28" fmla="*/ 836 w 7943"/>
                  <a:gd name="T29" fmla="*/ 3207 h 3388"/>
                  <a:gd name="T30" fmla="*/ 1051 w 7943"/>
                  <a:gd name="T31" fmla="*/ 1625 h 3388"/>
                  <a:gd name="T32" fmla="*/ 1098 w 7943"/>
                  <a:gd name="T33" fmla="*/ 1625 h 3388"/>
                  <a:gd name="T34" fmla="*/ 1361 w 7943"/>
                  <a:gd name="T35" fmla="*/ 2415 h 3388"/>
                  <a:gd name="T36" fmla="*/ 1578 w 7943"/>
                  <a:gd name="T37" fmla="*/ 3341 h 3388"/>
                  <a:gd name="T38" fmla="*/ 1625 w 7943"/>
                  <a:gd name="T39" fmla="*/ 3341 h 3388"/>
                  <a:gd name="T40" fmla="*/ 1887 w 7943"/>
                  <a:gd name="T41" fmla="*/ 2675 h 3388"/>
                  <a:gd name="T42" fmla="*/ 2104 w 7943"/>
                  <a:gd name="T43" fmla="*/ 2611 h 3388"/>
                  <a:gd name="T44" fmla="*/ 2150 w 7943"/>
                  <a:gd name="T45" fmla="*/ 2611 h 3388"/>
                  <a:gd name="T46" fmla="*/ 2413 w 7943"/>
                  <a:gd name="T47" fmla="*/ 3215 h 3388"/>
                  <a:gd name="T48" fmla="*/ 2629 w 7943"/>
                  <a:gd name="T49" fmla="*/ 2691 h 3388"/>
                  <a:gd name="T50" fmla="*/ 2676 w 7943"/>
                  <a:gd name="T51" fmla="*/ 2691 h 3388"/>
                  <a:gd name="T52" fmla="*/ 2938 w 7943"/>
                  <a:gd name="T53" fmla="*/ 3218 h 3388"/>
                  <a:gd name="T54" fmla="*/ 3155 w 7943"/>
                  <a:gd name="T55" fmla="*/ 3247 h 3388"/>
                  <a:gd name="T56" fmla="*/ 3201 w 7943"/>
                  <a:gd name="T57" fmla="*/ 3247 h 3388"/>
                  <a:gd name="T58" fmla="*/ 3465 w 7943"/>
                  <a:gd name="T59" fmla="*/ 2626 h 3388"/>
                  <a:gd name="T60" fmla="*/ 3680 w 7943"/>
                  <a:gd name="T61" fmla="*/ 2124 h 3388"/>
                  <a:gd name="T62" fmla="*/ 3727 w 7943"/>
                  <a:gd name="T63" fmla="*/ 2124 h 3388"/>
                  <a:gd name="T64" fmla="*/ 3990 w 7943"/>
                  <a:gd name="T65" fmla="*/ 3114 h 3388"/>
                  <a:gd name="T66" fmla="*/ 4206 w 7943"/>
                  <a:gd name="T67" fmla="*/ 0 h 3388"/>
                  <a:gd name="T68" fmla="*/ 4253 w 7943"/>
                  <a:gd name="T69" fmla="*/ 0 h 3388"/>
                  <a:gd name="T70" fmla="*/ 4516 w 7943"/>
                  <a:gd name="T71" fmla="*/ 2900 h 3388"/>
                  <a:gd name="T72" fmla="*/ 4731 w 7943"/>
                  <a:gd name="T73" fmla="*/ 3116 h 3388"/>
                  <a:gd name="T74" fmla="*/ 4778 w 7943"/>
                  <a:gd name="T75" fmla="*/ 3116 h 3388"/>
                  <a:gd name="T76" fmla="*/ 5041 w 7943"/>
                  <a:gd name="T77" fmla="*/ 2209 h 3388"/>
                  <a:gd name="T78" fmla="*/ 5258 w 7943"/>
                  <a:gd name="T79" fmla="*/ 1701 h 3388"/>
                  <a:gd name="T80" fmla="*/ 5305 w 7943"/>
                  <a:gd name="T81" fmla="*/ 1701 h 3388"/>
                  <a:gd name="T82" fmla="*/ 5567 w 7943"/>
                  <a:gd name="T83" fmla="*/ 1551 h 3388"/>
                  <a:gd name="T84" fmla="*/ 5784 w 7943"/>
                  <a:gd name="T85" fmla="*/ 2126 h 3388"/>
                  <a:gd name="T86" fmla="*/ 5830 w 7943"/>
                  <a:gd name="T87" fmla="*/ 2126 h 3388"/>
                  <a:gd name="T88" fmla="*/ 6093 w 7943"/>
                  <a:gd name="T89" fmla="*/ 1655 h 3388"/>
                  <a:gd name="T90" fmla="*/ 6309 w 7943"/>
                  <a:gd name="T91" fmla="*/ 2281 h 3388"/>
                  <a:gd name="T92" fmla="*/ 6356 w 7943"/>
                  <a:gd name="T93" fmla="*/ 2281 h 3388"/>
                  <a:gd name="T94" fmla="*/ 6618 w 7943"/>
                  <a:gd name="T95" fmla="*/ 2264 h 3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388">
                    <a:moveTo>
                      <a:pt x="6333" y="2271"/>
                    </a:moveTo>
                    <a:lnTo>
                      <a:pt x="6333" y="2271"/>
                    </a:lnTo>
                    <a:lnTo>
                      <a:pt x="6333" y="2338"/>
                    </a:lnTo>
                    <a:moveTo>
                      <a:pt x="6561" y="2240"/>
                    </a:moveTo>
                    <a:lnTo>
                      <a:pt x="6561" y="2240"/>
                    </a:lnTo>
                    <a:lnTo>
                      <a:pt x="6628" y="2240"/>
                    </a:lnTo>
                    <a:moveTo>
                      <a:pt x="6595" y="2207"/>
                    </a:moveTo>
                    <a:lnTo>
                      <a:pt x="6595" y="2207"/>
                    </a:lnTo>
                    <a:lnTo>
                      <a:pt x="6595" y="2274"/>
                    </a:lnTo>
                    <a:moveTo>
                      <a:pt x="6825" y="2028"/>
                    </a:moveTo>
                    <a:lnTo>
                      <a:pt x="6825" y="2028"/>
                    </a:lnTo>
                    <a:lnTo>
                      <a:pt x="6891" y="2028"/>
                    </a:lnTo>
                    <a:moveTo>
                      <a:pt x="6858" y="1995"/>
                    </a:moveTo>
                    <a:lnTo>
                      <a:pt x="6858" y="1995"/>
                    </a:lnTo>
                    <a:lnTo>
                      <a:pt x="6858" y="2061"/>
                    </a:lnTo>
                    <a:moveTo>
                      <a:pt x="7088" y="2839"/>
                    </a:moveTo>
                    <a:lnTo>
                      <a:pt x="7088" y="2839"/>
                    </a:lnTo>
                    <a:lnTo>
                      <a:pt x="7155" y="2839"/>
                    </a:lnTo>
                    <a:moveTo>
                      <a:pt x="7121" y="2806"/>
                    </a:moveTo>
                    <a:lnTo>
                      <a:pt x="7121" y="2806"/>
                    </a:lnTo>
                    <a:lnTo>
                      <a:pt x="7121" y="2872"/>
                    </a:lnTo>
                    <a:moveTo>
                      <a:pt x="7350" y="3157"/>
                    </a:moveTo>
                    <a:lnTo>
                      <a:pt x="7350" y="3157"/>
                    </a:lnTo>
                    <a:lnTo>
                      <a:pt x="7417" y="3157"/>
                    </a:lnTo>
                    <a:moveTo>
                      <a:pt x="7384" y="3124"/>
                    </a:moveTo>
                    <a:lnTo>
                      <a:pt x="7384" y="3124"/>
                    </a:lnTo>
                    <a:lnTo>
                      <a:pt x="7384" y="3190"/>
                    </a:lnTo>
                    <a:moveTo>
                      <a:pt x="7614" y="2657"/>
                    </a:moveTo>
                    <a:lnTo>
                      <a:pt x="7614" y="2657"/>
                    </a:lnTo>
                    <a:lnTo>
                      <a:pt x="7680" y="2657"/>
                    </a:lnTo>
                    <a:moveTo>
                      <a:pt x="7647" y="2624"/>
                    </a:moveTo>
                    <a:lnTo>
                      <a:pt x="7647" y="2624"/>
                    </a:lnTo>
                    <a:lnTo>
                      <a:pt x="7647" y="2690"/>
                    </a:lnTo>
                    <a:moveTo>
                      <a:pt x="7876" y="1561"/>
                    </a:moveTo>
                    <a:lnTo>
                      <a:pt x="7876" y="1561"/>
                    </a:lnTo>
                    <a:lnTo>
                      <a:pt x="7943" y="1561"/>
                    </a:lnTo>
                    <a:moveTo>
                      <a:pt x="7909" y="1528"/>
                    </a:moveTo>
                    <a:lnTo>
                      <a:pt x="7909" y="1528"/>
                    </a:lnTo>
                    <a:lnTo>
                      <a:pt x="7909" y="1595"/>
                    </a:lnTo>
                    <a:moveTo>
                      <a:pt x="0" y="1597"/>
                    </a:moveTo>
                    <a:lnTo>
                      <a:pt x="0" y="1597"/>
                    </a:lnTo>
                    <a:lnTo>
                      <a:pt x="47" y="1644"/>
                    </a:lnTo>
                    <a:moveTo>
                      <a:pt x="47" y="1597"/>
                    </a:moveTo>
                    <a:lnTo>
                      <a:pt x="47" y="1597"/>
                    </a:lnTo>
                    <a:lnTo>
                      <a:pt x="0" y="1644"/>
                    </a:lnTo>
                    <a:moveTo>
                      <a:pt x="264" y="2738"/>
                    </a:moveTo>
                    <a:lnTo>
                      <a:pt x="264" y="2738"/>
                    </a:lnTo>
                    <a:lnTo>
                      <a:pt x="310" y="2785"/>
                    </a:lnTo>
                    <a:moveTo>
                      <a:pt x="310" y="2738"/>
                    </a:moveTo>
                    <a:lnTo>
                      <a:pt x="310" y="2738"/>
                    </a:lnTo>
                    <a:lnTo>
                      <a:pt x="264" y="2785"/>
                    </a:lnTo>
                    <a:moveTo>
                      <a:pt x="526" y="684"/>
                    </a:moveTo>
                    <a:lnTo>
                      <a:pt x="526" y="684"/>
                    </a:lnTo>
                    <a:lnTo>
                      <a:pt x="573" y="730"/>
                    </a:lnTo>
                    <a:moveTo>
                      <a:pt x="573" y="684"/>
                    </a:moveTo>
                    <a:lnTo>
                      <a:pt x="573" y="684"/>
                    </a:lnTo>
                    <a:lnTo>
                      <a:pt x="526" y="730"/>
                    </a:lnTo>
                    <a:moveTo>
                      <a:pt x="789" y="3160"/>
                    </a:moveTo>
                    <a:lnTo>
                      <a:pt x="789" y="3160"/>
                    </a:lnTo>
                    <a:lnTo>
                      <a:pt x="836" y="3207"/>
                    </a:lnTo>
                    <a:moveTo>
                      <a:pt x="836" y="3160"/>
                    </a:moveTo>
                    <a:lnTo>
                      <a:pt x="836" y="3160"/>
                    </a:lnTo>
                    <a:lnTo>
                      <a:pt x="789" y="3207"/>
                    </a:lnTo>
                    <a:moveTo>
                      <a:pt x="1051" y="1625"/>
                    </a:moveTo>
                    <a:lnTo>
                      <a:pt x="1051" y="1625"/>
                    </a:lnTo>
                    <a:lnTo>
                      <a:pt x="1098" y="1671"/>
                    </a:lnTo>
                    <a:moveTo>
                      <a:pt x="1098" y="1625"/>
                    </a:moveTo>
                    <a:lnTo>
                      <a:pt x="1098" y="1625"/>
                    </a:lnTo>
                    <a:lnTo>
                      <a:pt x="1051" y="1671"/>
                    </a:lnTo>
                    <a:moveTo>
                      <a:pt x="1315" y="2368"/>
                    </a:moveTo>
                    <a:lnTo>
                      <a:pt x="1315" y="2368"/>
                    </a:lnTo>
                    <a:lnTo>
                      <a:pt x="1361" y="2415"/>
                    </a:lnTo>
                    <a:moveTo>
                      <a:pt x="1361" y="2368"/>
                    </a:moveTo>
                    <a:lnTo>
                      <a:pt x="1361" y="2368"/>
                    </a:lnTo>
                    <a:lnTo>
                      <a:pt x="1315" y="2415"/>
                    </a:lnTo>
                    <a:moveTo>
                      <a:pt x="1578" y="3341"/>
                    </a:moveTo>
                    <a:lnTo>
                      <a:pt x="1578" y="3341"/>
                    </a:lnTo>
                    <a:lnTo>
                      <a:pt x="1625" y="3388"/>
                    </a:lnTo>
                    <a:moveTo>
                      <a:pt x="1625" y="3341"/>
                    </a:moveTo>
                    <a:lnTo>
                      <a:pt x="1625" y="3341"/>
                    </a:lnTo>
                    <a:lnTo>
                      <a:pt x="1578" y="3388"/>
                    </a:lnTo>
                    <a:moveTo>
                      <a:pt x="1840" y="2628"/>
                    </a:moveTo>
                    <a:lnTo>
                      <a:pt x="1840" y="2628"/>
                    </a:lnTo>
                    <a:lnTo>
                      <a:pt x="1887" y="2675"/>
                    </a:lnTo>
                    <a:moveTo>
                      <a:pt x="1887" y="2628"/>
                    </a:moveTo>
                    <a:lnTo>
                      <a:pt x="1887" y="2628"/>
                    </a:lnTo>
                    <a:lnTo>
                      <a:pt x="1840" y="2675"/>
                    </a:lnTo>
                    <a:moveTo>
                      <a:pt x="2104" y="2611"/>
                    </a:moveTo>
                    <a:lnTo>
                      <a:pt x="2104" y="2611"/>
                    </a:lnTo>
                    <a:lnTo>
                      <a:pt x="2150" y="2658"/>
                    </a:lnTo>
                    <a:moveTo>
                      <a:pt x="2150" y="2611"/>
                    </a:moveTo>
                    <a:lnTo>
                      <a:pt x="2150" y="2611"/>
                    </a:lnTo>
                    <a:lnTo>
                      <a:pt x="2104" y="2658"/>
                    </a:lnTo>
                    <a:moveTo>
                      <a:pt x="2366" y="3168"/>
                    </a:moveTo>
                    <a:lnTo>
                      <a:pt x="2366" y="3168"/>
                    </a:lnTo>
                    <a:lnTo>
                      <a:pt x="2413" y="3215"/>
                    </a:lnTo>
                    <a:moveTo>
                      <a:pt x="2413" y="3168"/>
                    </a:moveTo>
                    <a:lnTo>
                      <a:pt x="2413" y="3168"/>
                    </a:lnTo>
                    <a:lnTo>
                      <a:pt x="2366" y="3215"/>
                    </a:lnTo>
                    <a:moveTo>
                      <a:pt x="2629" y="2691"/>
                    </a:moveTo>
                    <a:lnTo>
                      <a:pt x="2629" y="2691"/>
                    </a:lnTo>
                    <a:lnTo>
                      <a:pt x="2676" y="2738"/>
                    </a:lnTo>
                    <a:moveTo>
                      <a:pt x="2676" y="2691"/>
                    </a:moveTo>
                    <a:lnTo>
                      <a:pt x="2676" y="2691"/>
                    </a:lnTo>
                    <a:lnTo>
                      <a:pt x="2629" y="2738"/>
                    </a:lnTo>
                    <a:moveTo>
                      <a:pt x="2891" y="3171"/>
                    </a:moveTo>
                    <a:lnTo>
                      <a:pt x="2891" y="3171"/>
                    </a:lnTo>
                    <a:lnTo>
                      <a:pt x="2938" y="3218"/>
                    </a:lnTo>
                    <a:moveTo>
                      <a:pt x="2938" y="3171"/>
                    </a:moveTo>
                    <a:lnTo>
                      <a:pt x="2938" y="3171"/>
                    </a:lnTo>
                    <a:lnTo>
                      <a:pt x="2891" y="3218"/>
                    </a:lnTo>
                    <a:moveTo>
                      <a:pt x="3155" y="3247"/>
                    </a:moveTo>
                    <a:lnTo>
                      <a:pt x="3155" y="3247"/>
                    </a:lnTo>
                    <a:lnTo>
                      <a:pt x="3201" y="3294"/>
                    </a:lnTo>
                    <a:moveTo>
                      <a:pt x="3201" y="3247"/>
                    </a:moveTo>
                    <a:lnTo>
                      <a:pt x="3201" y="3247"/>
                    </a:lnTo>
                    <a:lnTo>
                      <a:pt x="3155" y="3294"/>
                    </a:lnTo>
                    <a:moveTo>
                      <a:pt x="3418" y="2579"/>
                    </a:moveTo>
                    <a:lnTo>
                      <a:pt x="3418" y="2579"/>
                    </a:lnTo>
                    <a:lnTo>
                      <a:pt x="3465" y="2626"/>
                    </a:lnTo>
                    <a:moveTo>
                      <a:pt x="3465" y="2579"/>
                    </a:moveTo>
                    <a:lnTo>
                      <a:pt x="3465" y="2579"/>
                    </a:lnTo>
                    <a:lnTo>
                      <a:pt x="3418" y="2626"/>
                    </a:lnTo>
                    <a:moveTo>
                      <a:pt x="3680" y="2124"/>
                    </a:moveTo>
                    <a:lnTo>
                      <a:pt x="3680" y="2124"/>
                    </a:lnTo>
                    <a:lnTo>
                      <a:pt x="3727" y="2170"/>
                    </a:lnTo>
                    <a:moveTo>
                      <a:pt x="3727" y="2124"/>
                    </a:moveTo>
                    <a:lnTo>
                      <a:pt x="3727" y="2124"/>
                    </a:lnTo>
                    <a:lnTo>
                      <a:pt x="3680" y="2170"/>
                    </a:lnTo>
                    <a:moveTo>
                      <a:pt x="3944" y="3067"/>
                    </a:moveTo>
                    <a:lnTo>
                      <a:pt x="3944" y="3067"/>
                    </a:lnTo>
                    <a:lnTo>
                      <a:pt x="3990" y="3114"/>
                    </a:lnTo>
                    <a:moveTo>
                      <a:pt x="3990" y="3067"/>
                    </a:moveTo>
                    <a:lnTo>
                      <a:pt x="3990" y="3067"/>
                    </a:lnTo>
                    <a:lnTo>
                      <a:pt x="3944" y="3114"/>
                    </a:lnTo>
                    <a:moveTo>
                      <a:pt x="4206" y="0"/>
                    </a:moveTo>
                    <a:lnTo>
                      <a:pt x="4206" y="0"/>
                    </a:lnTo>
                    <a:lnTo>
                      <a:pt x="4253" y="47"/>
                    </a:lnTo>
                    <a:moveTo>
                      <a:pt x="4253" y="0"/>
                    </a:moveTo>
                    <a:lnTo>
                      <a:pt x="4253" y="0"/>
                    </a:lnTo>
                    <a:lnTo>
                      <a:pt x="4206" y="47"/>
                    </a:lnTo>
                    <a:moveTo>
                      <a:pt x="4469" y="2854"/>
                    </a:moveTo>
                    <a:lnTo>
                      <a:pt x="4469" y="2854"/>
                    </a:lnTo>
                    <a:lnTo>
                      <a:pt x="4516" y="2900"/>
                    </a:lnTo>
                    <a:moveTo>
                      <a:pt x="4516" y="2854"/>
                    </a:moveTo>
                    <a:lnTo>
                      <a:pt x="4516" y="2854"/>
                    </a:lnTo>
                    <a:lnTo>
                      <a:pt x="4469" y="2900"/>
                    </a:lnTo>
                    <a:moveTo>
                      <a:pt x="4731" y="3116"/>
                    </a:moveTo>
                    <a:lnTo>
                      <a:pt x="4731" y="3116"/>
                    </a:lnTo>
                    <a:lnTo>
                      <a:pt x="4778" y="3162"/>
                    </a:lnTo>
                    <a:moveTo>
                      <a:pt x="4778" y="3116"/>
                    </a:moveTo>
                    <a:lnTo>
                      <a:pt x="4778" y="3116"/>
                    </a:lnTo>
                    <a:lnTo>
                      <a:pt x="4731" y="3162"/>
                    </a:lnTo>
                    <a:moveTo>
                      <a:pt x="4995" y="2162"/>
                    </a:moveTo>
                    <a:lnTo>
                      <a:pt x="4995" y="2162"/>
                    </a:lnTo>
                    <a:lnTo>
                      <a:pt x="5041" y="2209"/>
                    </a:lnTo>
                    <a:moveTo>
                      <a:pt x="5041" y="2162"/>
                    </a:moveTo>
                    <a:lnTo>
                      <a:pt x="5041" y="2162"/>
                    </a:lnTo>
                    <a:lnTo>
                      <a:pt x="4995" y="2209"/>
                    </a:lnTo>
                    <a:moveTo>
                      <a:pt x="5258" y="1701"/>
                    </a:moveTo>
                    <a:lnTo>
                      <a:pt x="5258" y="1701"/>
                    </a:lnTo>
                    <a:lnTo>
                      <a:pt x="5305" y="1748"/>
                    </a:lnTo>
                    <a:moveTo>
                      <a:pt x="5305" y="1701"/>
                    </a:moveTo>
                    <a:lnTo>
                      <a:pt x="5305" y="1701"/>
                    </a:lnTo>
                    <a:lnTo>
                      <a:pt x="5258" y="1748"/>
                    </a:lnTo>
                    <a:moveTo>
                      <a:pt x="5520" y="1505"/>
                    </a:moveTo>
                    <a:lnTo>
                      <a:pt x="5520" y="1505"/>
                    </a:lnTo>
                    <a:lnTo>
                      <a:pt x="5567" y="1551"/>
                    </a:lnTo>
                    <a:moveTo>
                      <a:pt x="5567" y="1505"/>
                    </a:moveTo>
                    <a:lnTo>
                      <a:pt x="5567" y="1505"/>
                    </a:lnTo>
                    <a:lnTo>
                      <a:pt x="5520" y="1551"/>
                    </a:lnTo>
                    <a:moveTo>
                      <a:pt x="5784" y="2126"/>
                    </a:moveTo>
                    <a:lnTo>
                      <a:pt x="5784" y="2126"/>
                    </a:lnTo>
                    <a:lnTo>
                      <a:pt x="5830" y="2172"/>
                    </a:lnTo>
                    <a:moveTo>
                      <a:pt x="5830" y="2126"/>
                    </a:moveTo>
                    <a:lnTo>
                      <a:pt x="5830" y="2126"/>
                    </a:lnTo>
                    <a:lnTo>
                      <a:pt x="5784" y="2172"/>
                    </a:lnTo>
                    <a:moveTo>
                      <a:pt x="6046" y="1608"/>
                    </a:moveTo>
                    <a:lnTo>
                      <a:pt x="6046" y="1608"/>
                    </a:lnTo>
                    <a:lnTo>
                      <a:pt x="6093" y="1655"/>
                    </a:lnTo>
                    <a:moveTo>
                      <a:pt x="6093" y="1608"/>
                    </a:moveTo>
                    <a:lnTo>
                      <a:pt x="6093" y="1608"/>
                    </a:lnTo>
                    <a:lnTo>
                      <a:pt x="6046" y="1655"/>
                    </a:lnTo>
                    <a:moveTo>
                      <a:pt x="6309" y="2281"/>
                    </a:moveTo>
                    <a:lnTo>
                      <a:pt x="6309" y="2281"/>
                    </a:lnTo>
                    <a:lnTo>
                      <a:pt x="6356" y="2328"/>
                    </a:lnTo>
                    <a:moveTo>
                      <a:pt x="6356" y="2281"/>
                    </a:moveTo>
                    <a:lnTo>
                      <a:pt x="6356" y="2281"/>
                    </a:lnTo>
                    <a:lnTo>
                      <a:pt x="6309" y="2328"/>
                    </a:lnTo>
                    <a:moveTo>
                      <a:pt x="6571" y="2217"/>
                    </a:moveTo>
                    <a:lnTo>
                      <a:pt x="6571" y="2217"/>
                    </a:lnTo>
                    <a:lnTo>
                      <a:pt x="6618" y="2264"/>
                    </a:lnTo>
                  </a:path>
                </a:pathLst>
              </a:custGeom>
              <a:noFill/>
              <a:ln w="1588" cap="flat">
                <a:solidFill>
                  <a:srgbClr val="00D4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Freeform 122"/>
              <p:cNvSpPr>
                <a:spLocks noEditPoints="1"/>
              </p:cNvSpPr>
              <p:nvPr/>
            </p:nvSpPr>
            <p:spPr bwMode="auto">
              <a:xfrm>
                <a:off x="4759" y="1400"/>
                <a:ext cx="306" cy="374"/>
              </a:xfrm>
              <a:custGeom>
                <a:avLst/>
                <a:gdLst>
                  <a:gd name="T0" fmla="*/ 47 w 1362"/>
                  <a:gd name="T1" fmla="*/ 679 h 1642"/>
                  <a:gd name="T2" fmla="*/ 47 w 1362"/>
                  <a:gd name="T3" fmla="*/ 679 h 1642"/>
                  <a:gd name="T4" fmla="*/ 0 w 1362"/>
                  <a:gd name="T5" fmla="*/ 726 h 1642"/>
                  <a:gd name="T6" fmla="*/ 264 w 1362"/>
                  <a:gd name="T7" fmla="*/ 467 h 1642"/>
                  <a:gd name="T8" fmla="*/ 264 w 1362"/>
                  <a:gd name="T9" fmla="*/ 467 h 1642"/>
                  <a:gd name="T10" fmla="*/ 310 w 1362"/>
                  <a:gd name="T11" fmla="*/ 513 h 1642"/>
                  <a:gd name="T12" fmla="*/ 310 w 1362"/>
                  <a:gd name="T13" fmla="*/ 467 h 1642"/>
                  <a:gd name="T14" fmla="*/ 310 w 1362"/>
                  <a:gd name="T15" fmla="*/ 467 h 1642"/>
                  <a:gd name="T16" fmla="*/ 264 w 1362"/>
                  <a:gd name="T17" fmla="*/ 513 h 1642"/>
                  <a:gd name="T18" fmla="*/ 527 w 1362"/>
                  <a:gd name="T19" fmla="*/ 1278 h 1642"/>
                  <a:gd name="T20" fmla="*/ 527 w 1362"/>
                  <a:gd name="T21" fmla="*/ 1278 h 1642"/>
                  <a:gd name="T22" fmla="*/ 574 w 1362"/>
                  <a:gd name="T23" fmla="*/ 1324 h 1642"/>
                  <a:gd name="T24" fmla="*/ 574 w 1362"/>
                  <a:gd name="T25" fmla="*/ 1278 h 1642"/>
                  <a:gd name="T26" fmla="*/ 574 w 1362"/>
                  <a:gd name="T27" fmla="*/ 1278 h 1642"/>
                  <a:gd name="T28" fmla="*/ 527 w 1362"/>
                  <a:gd name="T29" fmla="*/ 1324 h 1642"/>
                  <a:gd name="T30" fmla="*/ 789 w 1362"/>
                  <a:gd name="T31" fmla="*/ 1596 h 1642"/>
                  <a:gd name="T32" fmla="*/ 789 w 1362"/>
                  <a:gd name="T33" fmla="*/ 1596 h 1642"/>
                  <a:gd name="T34" fmla="*/ 836 w 1362"/>
                  <a:gd name="T35" fmla="*/ 1642 h 1642"/>
                  <a:gd name="T36" fmla="*/ 836 w 1362"/>
                  <a:gd name="T37" fmla="*/ 1596 h 1642"/>
                  <a:gd name="T38" fmla="*/ 836 w 1362"/>
                  <a:gd name="T39" fmla="*/ 1596 h 1642"/>
                  <a:gd name="T40" fmla="*/ 789 w 1362"/>
                  <a:gd name="T41" fmla="*/ 1642 h 1642"/>
                  <a:gd name="T42" fmla="*/ 1053 w 1362"/>
                  <a:gd name="T43" fmla="*/ 1096 h 1642"/>
                  <a:gd name="T44" fmla="*/ 1053 w 1362"/>
                  <a:gd name="T45" fmla="*/ 1096 h 1642"/>
                  <a:gd name="T46" fmla="*/ 1099 w 1362"/>
                  <a:gd name="T47" fmla="*/ 1142 h 1642"/>
                  <a:gd name="T48" fmla="*/ 1099 w 1362"/>
                  <a:gd name="T49" fmla="*/ 1096 h 1642"/>
                  <a:gd name="T50" fmla="*/ 1099 w 1362"/>
                  <a:gd name="T51" fmla="*/ 1096 h 1642"/>
                  <a:gd name="T52" fmla="*/ 1053 w 1362"/>
                  <a:gd name="T53" fmla="*/ 1142 h 1642"/>
                  <a:gd name="T54" fmla="*/ 1315 w 1362"/>
                  <a:gd name="T55" fmla="*/ 0 h 1642"/>
                  <a:gd name="T56" fmla="*/ 1315 w 1362"/>
                  <a:gd name="T57" fmla="*/ 0 h 1642"/>
                  <a:gd name="T58" fmla="*/ 1362 w 1362"/>
                  <a:gd name="T59" fmla="*/ 47 h 1642"/>
                  <a:gd name="T60" fmla="*/ 1362 w 1362"/>
                  <a:gd name="T61" fmla="*/ 0 h 1642"/>
                  <a:gd name="T62" fmla="*/ 1362 w 1362"/>
                  <a:gd name="T63" fmla="*/ 0 h 1642"/>
                  <a:gd name="T64" fmla="*/ 1315 w 1362"/>
                  <a:gd name="T65" fmla="*/ 47 h 1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642">
                    <a:moveTo>
                      <a:pt x="47" y="679"/>
                    </a:moveTo>
                    <a:lnTo>
                      <a:pt x="47" y="679"/>
                    </a:lnTo>
                    <a:lnTo>
                      <a:pt x="0" y="726"/>
                    </a:lnTo>
                    <a:moveTo>
                      <a:pt x="264" y="467"/>
                    </a:moveTo>
                    <a:lnTo>
                      <a:pt x="264" y="467"/>
                    </a:lnTo>
                    <a:lnTo>
                      <a:pt x="310" y="513"/>
                    </a:lnTo>
                    <a:moveTo>
                      <a:pt x="310" y="467"/>
                    </a:moveTo>
                    <a:lnTo>
                      <a:pt x="310" y="467"/>
                    </a:lnTo>
                    <a:lnTo>
                      <a:pt x="264" y="513"/>
                    </a:lnTo>
                    <a:moveTo>
                      <a:pt x="527" y="1278"/>
                    </a:moveTo>
                    <a:lnTo>
                      <a:pt x="527" y="1278"/>
                    </a:lnTo>
                    <a:lnTo>
                      <a:pt x="574" y="1324"/>
                    </a:lnTo>
                    <a:moveTo>
                      <a:pt x="574" y="1278"/>
                    </a:moveTo>
                    <a:lnTo>
                      <a:pt x="574" y="1278"/>
                    </a:lnTo>
                    <a:lnTo>
                      <a:pt x="527" y="1324"/>
                    </a:lnTo>
                    <a:moveTo>
                      <a:pt x="789" y="1596"/>
                    </a:moveTo>
                    <a:lnTo>
                      <a:pt x="789" y="1596"/>
                    </a:lnTo>
                    <a:lnTo>
                      <a:pt x="836" y="1642"/>
                    </a:lnTo>
                    <a:moveTo>
                      <a:pt x="836" y="1596"/>
                    </a:moveTo>
                    <a:lnTo>
                      <a:pt x="836" y="1596"/>
                    </a:lnTo>
                    <a:lnTo>
                      <a:pt x="789" y="1642"/>
                    </a:lnTo>
                    <a:moveTo>
                      <a:pt x="1053" y="1096"/>
                    </a:moveTo>
                    <a:lnTo>
                      <a:pt x="1053" y="1096"/>
                    </a:lnTo>
                    <a:lnTo>
                      <a:pt x="1099" y="1142"/>
                    </a:lnTo>
                    <a:moveTo>
                      <a:pt x="1099" y="1096"/>
                    </a:moveTo>
                    <a:lnTo>
                      <a:pt x="1099" y="1096"/>
                    </a:lnTo>
                    <a:lnTo>
                      <a:pt x="1053" y="1142"/>
                    </a:lnTo>
                    <a:moveTo>
                      <a:pt x="1315" y="0"/>
                    </a:moveTo>
                    <a:lnTo>
                      <a:pt x="1315" y="0"/>
                    </a:lnTo>
                    <a:lnTo>
                      <a:pt x="1362" y="47"/>
                    </a:lnTo>
                    <a:moveTo>
                      <a:pt x="1362" y="0"/>
                    </a:moveTo>
                    <a:lnTo>
                      <a:pt x="1362" y="0"/>
                    </a:lnTo>
                    <a:lnTo>
                      <a:pt x="1315" y="47"/>
                    </a:lnTo>
                  </a:path>
                </a:pathLst>
              </a:custGeom>
              <a:noFill/>
              <a:ln w="1588" cap="flat">
                <a:solidFill>
                  <a:srgbClr val="00D4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Freeform 123"/>
              <p:cNvSpPr>
                <a:spLocks noEditPoints="1"/>
              </p:cNvSpPr>
              <p:nvPr/>
            </p:nvSpPr>
            <p:spPr bwMode="auto">
              <a:xfrm>
                <a:off x="3278" y="993"/>
                <a:ext cx="1782" cy="824"/>
              </a:xfrm>
              <a:custGeom>
                <a:avLst/>
                <a:gdLst>
                  <a:gd name="T0" fmla="*/ 297 w 7919"/>
                  <a:gd name="T1" fmla="*/ 3091 h 3620"/>
                  <a:gd name="T2" fmla="*/ 1085 w 7919"/>
                  <a:gd name="T3" fmla="*/ 1784 h 3620"/>
                  <a:gd name="T4" fmla="*/ 1874 w 7919"/>
                  <a:gd name="T5" fmla="*/ 2969 h 3620"/>
                  <a:gd name="T6" fmla="*/ 2663 w 7919"/>
                  <a:gd name="T7" fmla="*/ 2883 h 3620"/>
                  <a:gd name="T8" fmla="*/ 3451 w 7919"/>
                  <a:gd name="T9" fmla="*/ 2824 h 3620"/>
                  <a:gd name="T10" fmla="*/ 4239 w 7919"/>
                  <a:gd name="T11" fmla="*/ 33 h 3620"/>
                  <a:gd name="T12" fmla="*/ 5028 w 7919"/>
                  <a:gd name="T13" fmla="*/ 2275 h 3620"/>
                  <a:gd name="T14" fmla="*/ 5817 w 7919"/>
                  <a:gd name="T15" fmla="*/ 2400 h 3620"/>
                  <a:gd name="T16" fmla="*/ 6605 w 7919"/>
                  <a:gd name="T17" fmla="*/ 2399 h 3620"/>
                  <a:gd name="T18" fmla="*/ 7394 w 7919"/>
                  <a:gd name="T19" fmla="*/ 3359 h 3620"/>
                  <a:gd name="T20" fmla="*/ 0 w 7919"/>
                  <a:gd name="T21" fmla="*/ 1494 h 3620"/>
                  <a:gd name="T22" fmla="*/ 34 w 7919"/>
                  <a:gd name="T23" fmla="*/ 1461 h 3620"/>
                  <a:gd name="T24" fmla="*/ 264 w 7919"/>
                  <a:gd name="T25" fmla="*/ 3091 h 3620"/>
                  <a:gd name="T26" fmla="*/ 297 w 7919"/>
                  <a:gd name="T27" fmla="*/ 3058 h 3620"/>
                  <a:gd name="T28" fmla="*/ 526 w 7919"/>
                  <a:gd name="T29" fmla="*/ 909 h 3620"/>
                  <a:gd name="T30" fmla="*/ 559 w 7919"/>
                  <a:gd name="T31" fmla="*/ 875 h 3620"/>
                  <a:gd name="T32" fmla="*/ 789 w 7919"/>
                  <a:gd name="T33" fmla="*/ 3462 h 3620"/>
                  <a:gd name="T34" fmla="*/ 823 w 7919"/>
                  <a:gd name="T35" fmla="*/ 3429 h 3620"/>
                  <a:gd name="T36" fmla="*/ 1051 w 7919"/>
                  <a:gd name="T37" fmla="*/ 1784 h 3620"/>
                  <a:gd name="T38" fmla="*/ 1085 w 7919"/>
                  <a:gd name="T39" fmla="*/ 1751 h 3620"/>
                  <a:gd name="T40" fmla="*/ 1315 w 7919"/>
                  <a:gd name="T41" fmla="*/ 2450 h 3620"/>
                  <a:gd name="T42" fmla="*/ 1348 w 7919"/>
                  <a:gd name="T43" fmla="*/ 2417 h 3620"/>
                  <a:gd name="T44" fmla="*/ 1578 w 7919"/>
                  <a:gd name="T45" fmla="*/ 3587 h 3620"/>
                  <a:gd name="T46" fmla="*/ 1611 w 7919"/>
                  <a:gd name="T47" fmla="*/ 3553 h 3620"/>
                  <a:gd name="T48" fmla="*/ 1840 w 7919"/>
                  <a:gd name="T49" fmla="*/ 2969 h 3620"/>
                  <a:gd name="T50" fmla="*/ 1874 w 7919"/>
                  <a:gd name="T51" fmla="*/ 2935 h 3620"/>
                  <a:gd name="T52" fmla="*/ 2104 w 7919"/>
                  <a:gd name="T53" fmla="*/ 2884 h 3620"/>
                  <a:gd name="T54" fmla="*/ 2137 w 7919"/>
                  <a:gd name="T55" fmla="*/ 2851 h 3620"/>
                  <a:gd name="T56" fmla="*/ 2366 w 7919"/>
                  <a:gd name="T57" fmla="*/ 3357 h 3620"/>
                  <a:gd name="T58" fmla="*/ 2399 w 7919"/>
                  <a:gd name="T59" fmla="*/ 3323 h 3620"/>
                  <a:gd name="T60" fmla="*/ 2629 w 7919"/>
                  <a:gd name="T61" fmla="*/ 2883 h 3620"/>
                  <a:gd name="T62" fmla="*/ 2663 w 7919"/>
                  <a:gd name="T63" fmla="*/ 2850 h 3620"/>
                  <a:gd name="T64" fmla="*/ 2891 w 7919"/>
                  <a:gd name="T65" fmla="*/ 3407 h 3620"/>
                  <a:gd name="T66" fmla="*/ 2925 w 7919"/>
                  <a:gd name="T67" fmla="*/ 3373 h 3620"/>
                  <a:gd name="T68" fmla="*/ 3155 w 7919"/>
                  <a:gd name="T69" fmla="*/ 3357 h 3620"/>
                  <a:gd name="T70" fmla="*/ 3188 w 7919"/>
                  <a:gd name="T71" fmla="*/ 3323 h 3620"/>
                  <a:gd name="T72" fmla="*/ 3418 w 7919"/>
                  <a:gd name="T73" fmla="*/ 2824 h 3620"/>
                  <a:gd name="T74" fmla="*/ 3451 w 7919"/>
                  <a:gd name="T75" fmla="*/ 2791 h 3620"/>
                  <a:gd name="T76" fmla="*/ 3680 w 7919"/>
                  <a:gd name="T77" fmla="*/ 2359 h 3620"/>
                  <a:gd name="T78" fmla="*/ 3714 w 7919"/>
                  <a:gd name="T79" fmla="*/ 2325 h 3620"/>
                  <a:gd name="T80" fmla="*/ 3944 w 7919"/>
                  <a:gd name="T81" fmla="*/ 3292 h 3620"/>
                  <a:gd name="T82" fmla="*/ 3977 w 7919"/>
                  <a:gd name="T83" fmla="*/ 3259 h 3620"/>
                  <a:gd name="T84" fmla="*/ 4206 w 7919"/>
                  <a:gd name="T85" fmla="*/ 33 h 3620"/>
                  <a:gd name="T86" fmla="*/ 4239 w 7919"/>
                  <a:gd name="T87" fmla="*/ 0 h 3620"/>
                  <a:gd name="T88" fmla="*/ 4469 w 7919"/>
                  <a:gd name="T89" fmla="*/ 3140 h 3620"/>
                  <a:gd name="T90" fmla="*/ 4503 w 7919"/>
                  <a:gd name="T91" fmla="*/ 3107 h 3620"/>
                  <a:gd name="T92" fmla="*/ 4731 w 7919"/>
                  <a:gd name="T93" fmla="*/ 3411 h 3620"/>
                  <a:gd name="T94" fmla="*/ 4765 w 7919"/>
                  <a:gd name="T95" fmla="*/ 3378 h 3620"/>
                  <a:gd name="T96" fmla="*/ 4995 w 7919"/>
                  <a:gd name="T97" fmla="*/ 2275 h 3620"/>
                  <a:gd name="T98" fmla="*/ 5028 w 7919"/>
                  <a:gd name="T99" fmla="*/ 2242 h 3620"/>
                  <a:gd name="T100" fmla="*/ 5258 w 7919"/>
                  <a:gd name="T101" fmla="*/ 1888 h 3620"/>
                  <a:gd name="T102" fmla="*/ 5291 w 7919"/>
                  <a:gd name="T103" fmla="*/ 1854 h 3620"/>
                  <a:gd name="T104" fmla="*/ 5520 w 7919"/>
                  <a:gd name="T105" fmla="*/ 1767 h 3620"/>
                  <a:gd name="T106" fmla="*/ 5554 w 7919"/>
                  <a:gd name="T107" fmla="*/ 1733 h 3620"/>
                  <a:gd name="T108" fmla="*/ 5784 w 7919"/>
                  <a:gd name="T109" fmla="*/ 2400 h 3620"/>
                  <a:gd name="T110" fmla="*/ 5817 w 7919"/>
                  <a:gd name="T111" fmla="*/ 2367 h 3620"/>
                  <a:gd name="T112" fmla="*/ 6046 w 7919"/>
                  <a:gd name="T113" fmla="*/ 1771 h 3620"/>
                  <a:gd name="T114" fmla="*/ 6079 w 7919"/>
                  <a:gd name="T115" fmla="*/ 1738 h 3620"/>
                  <a:gd name="T116" fmla="*/ 6309 w 7919"/>
                  <a:gd name="T117" fmla="*/ 2484 h 3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620">
                    <a:moveTo>
                      <a:pt x="34" y="1494"/>
                    </a:moveTo>
                    <a:lnTo>
                      <a:pt x="34" y="1494"/>
                    </a:lnTo>
                    <a:lnTo>
                      <a:pt x="297" y="3091"/>
                    </a:lnTo>
                    <a:lnTo>
                      <a:pt x="559" y="909"/>
                    </a:lnTo>
                    <a:lnTo>
                      <a:pt x="823" y="3462"/>
                    </a:lnTo>
                    <a:lnTo>
                      <a:pt x="1085" y="1784"/>
                    </a:lnTo>
                    <a:lnTo>
                      <a:pt x="1348" y="2450"/>
                    </a:lnTo>
                    <a:lnTo>
                      <a:pt x="1611" y="3587"/>
                    </a:lnTo>
                    <a:lnTo>
                      <a:pt x="1874" y="2969"/>
                    </a:lnTo>
                    <a:lnTo>
                      <a:pt x="2137" y="2884"/>
                    </a:lnTo>
                    <a:lnTo>
                      <a:pt x="2399" y="3357"/>
                    </a:lnTo>
                    <a:lnTo>
                      <a:pt x="2663" y="2883"/>
                    </a:lnTo>
                    <a:lnTo>
                      <a:pt x="2925" y="3407"/>
                    </a:lnTo>
                    <a:lnTo>
                      <a:pt x="3188" y="3357"/>
                    </a:lnTo>
                    <a:lnTo>
                      <a:pt x="3451" y="2824"/>
                    </a:lnTo>
                    <a:lnTo>
                      <a:pt x="3714" y="2359"/>
                    </a:lnTo>
                    <a:lnTo>
                      <a:pt x="3977" y="3292"/>
                    </a:lnTo>
                    <a:lnTo>
                      <a:pt x="4239" y="33"/>
                    </a:lnTo>
                    <a:lnTo>
                      <a:pt x="4503" y="3140"/>
                    </a:lnTo>
                    <a:lnTo>
                      <a:pt x="4765" y="3411"/>
                    </a:lnTo>
                    <a:lnTo>
                      <a:pt x="5028" y="2275"/>
                    </a:lnTo>
                    <a:lnTo>
                      <a:pt x="5291" y="1888"/>
                    </a:lnTo>
                    <a:lnTo>
                      <a:pt x="5554" y="1767"/>
                    </a:lnTo>
                    <a:lnTo>
                      <a:pt x="5817" y="2400"/>
                    </a:lnTo>
                    <a:lnTo>
                      <a:pt x="6079" y="1771"/>
                    </a:lnTo>
                    <a:lnTo>
                      <a:pt x="6343" y="2484"/>
                    </a:lnTo>
                    <a:lnTo>
                      <a:pt x="6605" y="2399"/>
                    </a:lnTo>
                    <a:lnTo>
                      <a:pt x="6868" y="2305"/>
                    </a:lnTo>
                    <a:lnTo>
                      <a:pt x="7131" y="3079"/>
                    </a:lnTo>
                    <a:lnTo>
                      <a:pt x="7394" y="3359"/>
                    </a:lnTo>
                    <a:lnTo>
                      <a:pt x="7657" y="2880"/>
                    </a:lnTo>
                    <a:lnTo>
                      <a:pt x="7919" y="1873"/>
                    </a:lnTo>
                    <a:moveTo>
                      <a:pt x="0" y="1494"/>
                    </a:moveTo>
                    <a:lnTo>
                      <a:pt x="0" y="1494"/>
                    </a:lnTo>
                    <a:lnTo>
                      <a:pt x="67" y="1494"/>
                    </a:lnTo>
                    <a:moveTo>
                      <a:pt x="34" y="1461"/>
                    </a:moveTo>
                    <a:lnTo>
                      <a:pt x="34" y="1461"/>
                    </a:lnTo>
                    <a:lnTo>
                      <a:pt x="34" y="1528"/>
                    </a:lnTo>
                    <a:moveTo>
                      <a:pt x="264" y="3091"/>
                    </a:moveTo>
                    <a:lnTo>
                      <a:pt x="264" y="3091"/>
                    </a:lnTo>
                    <a:lnTo>
                      <a:pt x="330" y="3091"/>
                    </a:lnTo>
                    <a:moveTo>
                      <a:pt x="297" y="3058"/>
                    </a:moveTo>
                    <a:lnTo>
                      <a:pt x="297" y="3058"/>
                    </a:lnTo>
                    <a:lnTo>
                      <a:pt x="297" y="3124"/>
                    </a:lnTo>
                    <a:moveTo>
                      <a:pt x="526" y="909"/>
                    </a:moveTo>
                    <a:lnTo>
                      <a:pt x="526" y="909"/>
                    </a:lnTo>
                    <a:lnTo>
                      <a:pt x="593" y="909"/>
                    </a:lnTo>
                    <a:moveTo>
                      <a:pt x="559" y="875"/>
                    </a:moveTo>
                    <a:lnTo>
                      <a:pt x="559" y="875"/>
                    </a:lnTo>
                    <a:lnTo>
                      <a:pt x="559" y="942"/>
                    </a:lnTo>
                    <a:moveTo>
                      <a:pt x="789" y="3462"/>
                    </a:moveTo>
                    <a:lnTo>
                      <a:pt x="789" y="3462"/>
                    </a:lnTo>
                    <a:lnTo>
                      <a:pt x="856" y="3462"/>
                    </a:lnTo>
                    <a:moveTo>
                      <a:pt x="823" y="3429"/>
                    </a:moveTo>
                    <a:lnTo>
                      <a:pt x="823" y="3429"/>
                    </a:lnTo>
                    <a:lnTo>
                      <a:pt x="823" y="3495"/>
                    </a:lnTo>
                    <a:moveTo>
                      <a:pt x="1051" y="1784"/>
                    </a:moveTo>
                    <a:lnTo>
                      <a:pt x="1051" y="1784"/>
                    </a:lnTo>
                    <a:lnTo>
                      <a:pt x="1118" y="1784"/>
                    </a:lnTo>
                    <a:moveTo>
                      <a:pt x="1085" y="1751"/>
                    </a:moveTo>
                    <a:lnTo>
                      <a:pt x="1085" y="1751"/>
                    </a:lnTo>
                    <a:lnTo>
                      <a:pt x="1085" y="1818"/>
                    </a:lnTo>
                    <a:moveTo>
                      <a:pt x="1315" y="2450"/>
                    </a:moveTo>
                    <a:lnTo>
                      <a:pt x="1315" y="2450"/>
                    </a:lnTo>
                    <a:lnTo>
                      <a:pt x="1381" y="2450"/>
                    </a:lnTo>
                    <a:moveTo>
                      <a:pt x="1348" y="2417"/>
                    </a:moveTo>
                    <a:lnTo>
                      <a:pt x="1348" y="2417"/>
                    </a:lnTo>
                    <a:lnTo>
                      <a:pt x="1348" y="2483"/>
                    </a:lnTo>
                    <a:moveTo>
                      <a:pt x="1578" y="3587"/>
                    </a:moveTo>
                    <a:lnTo>
                      <a:pt x="1578" y="3587"/>
                    </a:lnTo>
                    <a:lnTo>
                      <a:pt x="1645" y="3587"/>
                    </a:lnTo>
                    <a:moveTo>
                      <a:pt x="1611" y="3553"/>
                    </a:moveTo>
                    <a:lnTo>
                      <a:pt x="1611" y="3553"/>
                    </a:lnTo>
                    <a:lnTo>
                      <a:pt x="1611" y="3620"/>
                    </a:lnTo>
                    <a:moveTo>
                      <a:pt x="1840" y="2969"/>
                    </a:moveTo>
                    <a:lnTo>
                      <a:pt x="1840" y="2969"/>
                    </a:lnTo>
                    <a:lnTo>
                      <a:pt x="1907" y="2969"/>
                    </a:lnTo>
                    <a:moveTo>
                      <a:pt x="1874" y="2935"/>
                    </a:moveTo>
                    <a:lnTo>
                      <a:pt x="1874" y="2935"/>
                    </a:lnTo>
                    <a:lnTo>
                      <a:pt x="1874" y="3002"/>
                    </a:lnTo>
                    <a:moveTo>
                      <a:pt x="2104" y="2884"/>
                    </a:moveTo>
                    <a:lnTo>
                      <a:pt x="2104" y="2884"/>
                    </a:lnTo>
                    <a:lnTo>
                      <a:pt x="2170" y="2884"/>
                    </a:lnTo>
                    <a:moveTo>
                      <a:pt x="2137" y="2851"/>
                    </a:moveTo>
                    <a:lnTo>
                      <a:pt x="2137" y="2851"/>
                    </a:lnTo>
                    <a:lnTo>
                      <a:pt x="2137" y="2918"/>
                    </a:lnTo>
                    <a:moveTo>
                      <a:pt x="2366" y="3357"/>
                    </a:moveTo>
                    <a:lnTo>
                      <a:pt x="2366" y="3357"/>
                    </a:lnTo>
                    <a:lnTo>
                      <a:pt x="2433" y="3357"/>
                    </a:lnTo>
                    <a:moveTo>
                      <a:pt x="2399" y="3323"/>
                    </a:moveTo>
                    <a:lnTo>
                      <a:pt x="2399" y="3323"/>
                    </a:lnTo>
                    <a:lnTo>
                      <a:pt x="2399" y="3390"/>
                    </a:lnTo>
                    <a:moveTo>
                      <a:pt x="2629" y="2883"/>
                    </a:moveTo>
                    <a:lnTo>
                      <a:pt x="2629" y="2883"/>
                    </a:lnTo>
                    <a:lnTo>
                      <a:pt x="2696" y="2883"/>
                    </a:lnTo>
                    <a:moveTo>
                      <a:pt x="2663" y="2850"/>
                    </a:moveTo>
                    <a:lnTo>
                      <a:pt x="2663" y="2850"/>
                    </a:lnTo>
                    <a:lnTo>
                      <a:pt x="2663" y="2917"/>
                    </a:lnTo>
                    <a:moveTo>
                      <a:pt x="2891" y="3407"/>
                    </a:moveTo>
                    <a:lnTo>
                      <a:pt x="2891" y="3407"/>
                    </a:lnTo>
                    <a:lnTo>
                      <a:pt x="2958" y="3407"/>
                    </a:lnTo>
                    <a:moveTo>
                      <a:pt x="2925" y="3373"/>
                    </a:moveTo>
                    <a:lnTo>
                      <a:pt x="2925" y="3373"/>
                    </a:lnTo>
                    <a:lnTo>
                      <a:pt x="2925" y="3440"/>
                    </a:lnTo>
                    <a:moveTo>
                      <a:pt x="3155" y="3357"/>
                    </a:moveTo>
                    <a:lnTo>
                      <a:pt x="3155" y="3357"/>
                    </a:lnTo>
                    <a:lnTo>
                      <a:pt x="3221" y="3357"/>
                    </a:lnTo>
                    <a:moveTo>
                      <a:pt x="3188" y="3323"/>
                    </a:moveTo>
                    <a:lnTo>
                      <a:pt x="3188" y="3323"/>
                    </a:lnTo>
                    <a:lnTo>
                      <a:pt x="3188" y="3390"/>
                    </a:lnTo>
                    <a:moveTo>
                      <a:pt x="3418" y="2824"/>
                    </a:moveTo>
                    <a:lnTo>
                      <a:pt x="3418" y="2824"/>
                    </a:lnTo>
                    <a:lnTo>
                      <a:pt x="3485" y="2824"/>
                    </a:lnTo>
                    <a:moveTo>
                      <a:pt x="3451" y="2791"/>
                    </a:moveTo>
                    <a:lnTo>
                      <a:pt x="3451" y="2791"/>
                    </a:lnTo>
                    <a:lnTo>
                      <a:pt x="3451" y="2858"/>
                    </a:lnTo>
                    <a:moveTo>
                      <a:pt x="3680" y="2359"/>
                    </a:moveTo>
                    <a:lnTo>
                      <a:pt x="3680" y="2359"/>
                    </a:lnTo>
                    <a:lnTo>
                      <a:pt x="3747" y="2359"/>
                    </a:lnTo>
                    <a:moveTo>
                      <a:pt x="3714" y="2325"/>
                    </a:moveTo>
                    <a:lnTo>
                      <a:pt x="3714" y="2325"/>
                    </a:lnTo>
                    <a:lnTo>
                      <a:pt x="3714" y="2392"/>
                    </a:lnTo>
                    <a:moveTo>
                      <a:pt x="3944" y="3292"/>
                    </a:moveTo>
                    <a:lnTo>
                      <a:pt x="3944" y="3292"/>
                    </a:lnTo>
                    <a:lnTo>
                      <a:pt x="4010" y="3292"/>
                    </a:lnTo>
                    <a:moveTo>
                      <a:pt x="3977" y="3259"/>
                    </a:moveTo>
                    <a:lnTo>
                      <a:pt x="3977" y="3259"/>
                    </a:lnTo>
                    <a:lnTo>
                      <a:pt x="3977" y="3325"/>
                    </a:lnTo>
                    <a:moveTo>
                      <a:pt x="4206" y="33"/>
                    </a:moveTo>
                    <a:lnTo>
                      <a:pt x="4206" y="33"/>
                    </a:lnTo>
                    <a:lnTo>
                      <a:pt x="4273" y="33"/>
                    </a:lnTo>
                    <a:moveTo>
                      <a:pt x="4239" y="0"/>
                    </a:moveTo>
                    <a:lnTo>
                      <a:pt x="4239" y="0"/>
                    </a:lnTo>
                    <a:lnTo>
                      <a:pt x="4239" y="67"/>
                    </a:lnTo>
                    <a:moveTo>
                      <a:pt x="4469" y="3140"/>
                    </a:moveTo>
                    <a:lnTo>
                      <a:pt x="4469" y="3140"/>
                    </a:lnTo>
                    <a:lnTo>
                      <a:pt x="4536" y="3140"/>
                    </a:lnTo>
                    <a:moveTo>
                      <a:pt x="4503" y="3107"/>
                    </a:moveTo>
                    <a:lnTo>
                      <a:pt x="4503" y="3107"/>
                    </a:lnTo>
                    <a:lnTo>
                      <a:pt x="4503" y="3173"/>
                    </a:lnTo>
                    <a:moveTo>
                      <a:pt x="4731" y="3411"/>
                    </a:moveTo>
                    <a:lnTo>
                      <a:pt x="4731" y="3411"/>
                    </a:lnTo>
                    <a:lnTo>
                      <a:pt x="4798" y="3411"/>
                    </a:lnTo>
                    <a:moveTo>
                      <a:pt x="4765" y="3378"/>
                    </a:moveTo>
                    <a:lnTo>
                      <a:pt x="4765" y="3378"/>
                    </a:lnTo>
                    <a:lnTo>
                      <a:pt x="4765" y="3444"/>
                    </a:lnTo>
                    <a:moveTo>
                      <a:pt x="4995" y="2275"/>
                    </a:moveTo>
                    <a:lnTo>
                      <a:pt x="4995" y="2275"/>
                    </a:lnTo>
                    <a:lnTo>
                      <a:pt x="5061" y="2275"/>
                    </a:lnTo>
                    <a:moveTo>
                      <a:pt x="5028" y="2242"/>
                    </a:moveTo>
                    <a:lnTo>
                      <a:pt x="5028" y="2242"/>
                    </a:lnTo>
                    <a:lnTo>
                      <a:pt x="5028" y="2309"/>
                    </a:lnTo>
                    <a:moveTo>
                      <a:pt x="5258" y="1888"/>
                    </a:moveTo>
                    <a:lnTo>
                      <a:pt x="5258" y="1888"/>
                    </a:lnTo>
                    <a:lnTo>
                      <a:pt x="5325" y="1888"/>
                    </a:lnTo>
                    <a:moveTo>
                      <a:pt x="5291" y="1854"/>
                    </a:moveTo>
                    <a:lnTo>
                      <a:pt x="5291" y="1854"/>
                    </a:lnTo>
                    <a:lnTo>
                      <a:pt x="5291" y="1921"/>
                    </a:lnTo>
                    <a:moveTo>
                      <a:pt x="5520" y="1767"/>
                    </a:moveTo>
                    <a:lnTo>
                      <a:pt x="5520" y="1767"/>
                    </a:lnTo>
                    <a:lnTo>
                      <a:pt x="5587" y="1767"/>
                    </a:lnTo>
                    <a:moveTo>
                      <a:pt x="5554" y="1733"/>
                    </a:moveTo>
                    <a:lnTo>
                      <a:pt x="5554" y="1733"/>
                    </a:lnTo>
                    <a:lnTo>
                      <a:pt x="5554" y="1800"/>
                    </a:lnTo>
                    <a:moveTo>
                      <a:pt x="5784" y="2400"/>
                    </a:moveTo>
                    <a:lnTo>
                      <a:pt x="5784" y="2400"/>
                    </a:lnTo>
                    <a:lnTo>
                      <a:pt x="5850" y="2400"/>
                    </a:lnTo>
                    <a:moveTo>
                      <a:pt x="5817" y="2367"/>
                    </a:moveTo>
                    <a:lnTo>
                      <a:pt x="5817" y="2367"/>
                    </a:lnTo>
                    <a:lnTo>
                      <a:pt x="5817" y="2433"/>
                    </a:lnTo>
                    <a:moveTo>
                      <a:pt x="6046" y="1771"/>
                    </a:moveTo>
                    <a:lnTo>
                      <a:pt x="6046" y="1771"/>
                    </a:lnTo>
                    <a:lnTo>
                      <a:pt x="6113" y="1771"/>
                    </a:lnTo>
                    <a:moveTo>
                      <a:pt x="6079" y="1738"/>
                    </a:moveTo>
                    <a:lnTo>
                      <a:pt x="6079" y="1738"/>
                    </a:lnTo>
                    <a:lnTo>
                      <a:pt x="6079" y="1804"/>
                    </a:lnTo>
                    <a:moveTo>
                      <a:pt x="6309" y="2484"/>
                    </a:moveTo>
                    <a:lnTo>
                      <a:pt x="6309" y="2484"/>
                    </a:lnTo>
                    <a:lnTo>
                      <a:pt x="6376" y="248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Freeform 124"/>
              <p:cNvSpPr>
                <a:spLocks noEditPoints="1"/>
              </p:cNvSpPr>
              <p:nvPr/>
            </p:nvSpPr>
            <p:spPr bwMode="auto">
              <a:xfrm>
                <a:off x="3281" y="995"/>
                <a:ext cx="1787" cy="820"/>
              </a:xfrm>
              <a:custGeom>
                <a:avLst/>
                <a:gdLst>
                  <a:gd name="T0" fmla="*/ 6561 w 7943"/>
                  <a:gd name="T1" fmla="*/ 2389 h 3600"/>
                  <a:gd name="T2" fmla="*/ 6595 w 7943"/>
                  <a:gd name="T3" fmla="*/ 2355 h 3600"/>
                  <a:gd name="T4" fmla="*/ 6891 w 7943"/>
                  <a:gd name="T5" fmla="*/ 2295 h 3600"/>
                  <a:gd name="T6" fmla="*/ 7088 w 7943"/>
                  <a:gd name="T7" fmla="*/ 3069 h 3600"/>
                  <a:gd name="T8" fmla="*/ 7121 w 7943"/>
                  <a:gd name="T9" fmla="*/ 3035 h 3600"/>
                  <a:gd name="T10" fmla="*/ 7417 w 7943"/>
                  <a:gd name="T11" fmla="*/ 3349 h 3600"/>
                  <a:gd name="T12" fmla="*/ 7614 w 7943"/>
                  <a:gd name="T13" fmla="*/ 2870 h 3600"/>
                  <a:gd name="T14" fmla="*/ 7647 w 7943"/>
                  <a:gd name="T15" fmla="*/ 2837 h 3600"/>
                  <a:gd name="T16" fmla="*/ 7943 w 7943"/>
                  <a:gd name="T17" fmla="*/ 1863 h 3600"/>
                  <a:gd name="T18" fmla="*/ 0 w 7943"/>
                  <a:gd name="T19" fmla="*/ 1461 h 3600"/>
                  <a:gd name="T20" fmla="*/ 47 w 7943"/>
                  <a:gd name="T21" fmla="*/ 1461 h 3600"/>
                  <a:gd name="T22" fmla="*/ 310 w 7943"/>
                  <a:gd name="T23" fmla="*/ 3104 h 3600"/>
                  <a:gd name="T24" fmla="*/ 526 w 7943"/>
                  <a:gd name="T25" fmla="*/ 875 h 3600"/>
                  <a:gd name="T26" fmla="*/ 573 w 7943"/>
                  <a:gd name="T27" fmla="*/ 875 h 3600"/>
                  <a:gd name="T28" fmla="*/ 836 w 7943"/>
                  <a:gd name="T29" fmla="*/ 3475 h 3600"/>
                  <a:gd name="T30" fmla="*/ 1051 w 7943"/>
                  <a:gd name="T31" fmla="*/ 1751 h 3600"/>
                  <a:gd name="T32" fmla="*/ 1098 w 7943"/>
                  <a:gd name="T33" fmla="*/ 1751 h 3600"/>
                  <a:gd name="T34" fmla="*/ 1361 w 7943"/>
                  <a:gd name="T35" fmla="*/ 2463 h 3600"/>
                  <a:gd name="T36" fmla="*/ 1578 w 7943"/>
                  <a:gd name="T37" fmla="*/ 3553 h 3600"/>
                  <a:gd name="T38" fmla="*/ 1625 w 7943"/>
                  <a:gd name="T39" fmla="*/ 3553 h 3600"/>
                  <a:gd name="T40" fmla="*/ 1887 w 7943"/>
                  <a:gd name="T41" fmla="*/ 2982 h 3600"/>
                  <a:gd name="T42" fmla="*/ 2104 w 7943"/>
                  <a:gd name="T43" fmla="*/ 2851 h 3600"/>
                  <a:gd name="T44" fmla="*/ 2150 w 7943"/>
                  <a:gd name="T45" fmla="*/ 2851 h 3600"/>
                  <a:gd name="T46" fmla="*/ 2413 w 7943"/>
                  <a:gd name="T47" fmla="*/ 3370 h 3600"/>
                  <a:gd name="T48" fmla="*/ 2629 w 7943"/>
                  <a:gd name="T49" fmla="*/ 2850 h 3600"/>
                  <a:gd name="T50" fmla="*/ 2676 w 7943"/>
                  <a:gd name="T51" fmla="*/ 2850 h 3600"/>
                  <a:gd name="T52" fmla="*/ 2938 w 7943"/>
                  <a:gd name="T53" fmla="*/ 3420 h 3600"/>
                  <a:gd name="T54" fmla="*/ 3155 w 7943"/>
                  <a:gd name="T55" fmla="*/ 3323 h 3600"/>
                  <a:gd name="T56" fmla="*/ 3201 w 7943"/>
                  <a:gd name="T57" fmla="*/ 3323 h 3600"/>
                  <a:gd name="T58" fmla="*/ 3465 w 7943"/>
                  <a:gd name="T59" fmla="*/ 2838 h 3600"/>
                  <a:gd name="T60" fmla="*/ 3680 w 7943"/>
                  <a:gd name="T61" fmla="*/ 2325 h 3600"/>
                  <a:gd name="T62" fmla="*/ 3727 w 7943"/>
                  <a:gd name="T63" fmla="*/ 2325 h 3600"/>
                  <a:gd name="T64" fmla="*/ 3990 w 7943"/>
                  <a:gd name="T65" fmla="*/ 3305 h 3600"/>
                  <a:gd name="T66" fmla="*/ 4206 w 7943"/>
                  <a:gd name="T67" fmla="*/ 0 h 3600"/>
                  <a:gd name="T68" fmla="*/ 4253 w 7943"/>
                  <a:gd name="T69" fmla="*/ 0 h 3600"/>
                  <a:gd name="T70" fmla="*/ 4516 w 7943"/>
                  <a:gd name="T71" fmla="*/ 3153 h 3600"/>
                  <a:gd name="T72" fmla="*/ 4731 w 7943"/>
                  <a:gd name="T73" fmla="*/ 3378 h 3600"/>
                  <a:gd name="T74" fmla="*/ 4778 w 7943"/>
                  <a:gd name="T75" fmla="*/ 3378 h 3600"/>
                  <a:gd name="T76" fmla="*/ 5041 w 7943"/>
                  <a:gd name="T77" fmla="*/ 2289 h 3600"/>
                  <a:gd name="T78" fmla="*/ 5258 w 7943"/>
                  <a:gd name="T79" fmla="*/ 1854 h 3600"/>
                  <a:gd name="T80" fmla="*/ 5305 w 7943"/>
                  <a:gd name="T81" fmla="*/ 1854 h 3600"/>
                  <a:gd name="T82" fmla="*/ 5567 w 7943"/>
                  <a:gd name="T83" fmla="*/ 1780 h 3600"/>
                  <a:gd name="T84" fmla="*/ 5784 w 7943"/>
                  <a:gd name="T85" fmla="*/ 2367 h 3600"/>
                  <a:gd name="T86" fmla="*/ 5830 w 7943"/>
                  <a:gd name="T87" fmla="*/ 2367 h 3600"/>
                  <a:gd name="T88" fmla="*/ 6093 w 7943"/>
                  <a:gd name="T89" fmla="*/ 1784 h 3600"/>
                  <a:gd name="T90" fmla="*/ 6309 w 7943"/>
                  <a:gd name="T91" fmla="*/ 2451 h 3600"/>
                  <a:gd name="T92" fmla="*/ 6356 w 7943"/>
                  <a:gd name="T93" fmla="*/ 2451 h 3600"/>
                  <a:gd name="T94" fmla="*/ 6618 w 7943"/>
                  <a:gd name="T95" fmla="*/ 2412 h 3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600">
                    <a:moveTo>
                      <a:pt x="6333" y="2441"/>
                    </a:moveTo>
                    <a:lnTo>
                      <a:pt x="6333" y="2441"/>
                    </a:lnTo>
                    <a:lnTo>
                      <a:pt x="6333" y="2508"/>
                    </a:lnTo>
                    <a:moveTo>
                      <a:pt x="6561" y="2389"/>
                    </a:moveTo>
                    <a:lnTo>
                      <a:pt x="6561" y="2389"/>
                    </a:lnTo>
                    <a:lnTo>
                      <a:pt x="6628" y="2389"/>
                    </a:lnTo>
                    <a:moveTo>
                      <a:pt x="6595" y="2355"/>
                    </a:moveTo>
                    <a:lnTo>
                      <a:pt x="6595" y="2355"/>
                    </a:lnTo>
                    <a:lnTo>
                      <a:pt x="6595" y="2422"/>
                    </a:lnTo>
                    <a:moveTo>
                      <a:pt x="6825" y="2295"/>
                    </a:moveTo>
                    <a:lnTo>
                      <a:pt x="6825" y="2295"/>
                    </a:lnTo>
                    <a:lnTo>
                      <a:pt x="6891" y="2295"/>
                    </a:lnTo>
                    <a:moveTo>
                      <a:pt x="6858" y="2262"/>
                    </a:moveTo>
                    <a:lnTo>
                      <a:pt x="6858" y="2262"/>
                    </a:lnTo>
                    <a:lnTo>
                      <a:pt x="6858" y="2329"/>
                    </a:lnTo>
                    <a:moveTo>
                      <a:pt x="7088" y="3069"/>
                    </a:moveTo>
                    <a:lnTo>
                      <a:pt x="7088" y="3069"/>
                    </a:lnTo>
                    <a:lnTo>
                      <a:pt x="7155" y="3069"/>
                    </a:lnTo>
                    <a:moveTo>
                      <a:pt x="7121" y="3035"/>
                    </a:moveTo>
                    <a:lnTo>
                      <a:pt x="7121" y="3035"/>
                    </a:lnTo>
                    <a:lnTo>
                      <a:pt x="7121" y="3102"/>
                    </a:lnTo>
                    <a:moveTo>
                      <a:pt x="7350" y="3349"/>
                    </a:moveTo>
                    <a:lnTo>
                      <a:pt x="7350" y="3349"/>
                    </a:lnTo>
                    <a:lnTo>
                      <a:pt x="7417" y="3349"/>
                    </a:lnTo>
                    <a:moveTo>
                      <a:pt x="7384" y="3315"/>
                    </a:moveTo>
                    <a:lnTo>
                      <a:pt x="7384" y="3315"/>
                    </a:lnTo>
                    <a:lnTo>
                      <a:pt x="7384" y="3382"/>
                    </a:lnTo>
                    <a:moveTo>
                      <a:pt x="7614" y="2870"/>
                    </a:moveTo>
                    <a:lnTo>
                      <a:pt x="7614" y="2870"/>
                    </a:lnTo>
                    <a:lnTo>
                      <a:pt x="7680" y="2870"/>
                    </a:lnTo>
                    <a:moveTo>
                      <a:pt x="7647" y="2837"/>
                    </a:moveTo>
                    <a:lnTo>
                      <a:pt x="7647" y="2837"/>
                    </a:lnTo>
                    <a:lnTo>
                      <a:pt x="7647" y="2903"/>
                    </a:lnTo>
                    <a:moveTo>
                      <a:pt x="7876" y="1863"/>
                    </a:moveTo>
                    <a:lnTo>
                      <a:pt x="7876" y="1863"/>
                    </a:lnTo>
                    <a:lnTo>
                      <a:pt x="7943" y="1863"/>
                    </a:lnTo>
                    <a:moveTo>
                      <a:pt x="7909" y="1830"/>
                    </a:moveTo>
                    <a:lnTo>
                      <a:pt x="7909" y="1830"/>
                    </a:lnTo>
                    <a:lnTo>
                      <a:pt x="7909" y="1897"/>
                    </a:lnTo>
                    <a:moveTo>
                      <a:pt x="0" y="1461"/>
                    </a:moveTo>
                    <a:lnTo>
                      <a:pt x="0" y="1461"/>
                    </a:lnTo>
                    <a:lnTo>
                      <a:pt x="47" y="1508"/>
                    </a:lnTo>
                    <a:moveTo>
                      <a:pt x="47" y="1461"/>
                    </a:moveTo>
                    <a:lnTo>
                      <a:pt x="47" y="1461"/>
                    </a:lnTo>
                    <a:lnTo>
                      <a:pt x="0" y="1508"/>
                    </a:lnTo>
                    <a:moveTo>
                      <a:pt x="264" y="3058"/>
                    </a:moveTo>
                    <a:lnTo>
                      <a:pt x="264" y="3058"/>
                    </a:lnTo>
                    <a:lnTo>
                      <a:pt x="310" y="3104"/>
                    </a:lnTo>
                    <a:moveTo>
                      <a:pt x="310" y="3058"/>
                    </a:moveTo>
                    <a:lnTo>
                      <a:pt x="310" y="3058"/>
                    </a:lnTo>
                    <a:lnTo>
                      <a:pt x="264" y="3104"/>
                    </a:lnTo>
                    <a:moveTo>
                      <a:pt x="526" y="875"/>
                    </a:moveTo>
                    <a:lnTo>
                      <a:pt x="526" y="875"/>
                    </a:lnTo>
                    <a:lnTo>
                      <a:pt x="573" y="922"/>
                    </a:lnTo>
                    <a:moveTo>
                      <a:pt x="573" y="875"/>
                    </a:moveTo>
                    <a:lnTo>
                      <a:pt x="573" y="875"/>
                    </a:lnTo>
                    <a:lnTo>
                      <a:pt x="526" y="922"/>
                    </a:lnTo>
                    <a:moveTo>
                      <a:pt x="789" y="3429"/>
                    </a:moveTo>
                    <a:lnTo>
                      <a:pt x="789" y="3429"/>
                    </a:lnTo>
                    <a:lnTo>
                      <a:pt x="836" y="3475"/>
                    </a:lnTo>
                    <a:moveTo>
                      <a:pt x="836" y="3429"/>
                    </a:moveTo>
                    <a:lnTo>
                      <a:pt x="836" y="3429"/>
                    </a:lnTo>
                    <a:lnTo>
                      <a:pt x="789" y="3475"/>
                    </a:lnTo>
                    <a:moveTo>
                      <a:pt x="1051" y="1751"/>
                    </a:moveTo>
                    <a:lnTo>
                      <a:pt x="1051" y="1751"/>
                    </a:lnTo>
                    <a:lnTo>
                      <a:pt x="1098" y="1798"/>
                    </a:lnTo>
                    <a:moveTo>
                      <a:pt x="1098" y="1751"/>
                    </a:moveTo>
                    <a:lnTo>
                      <a:pt x="1098" y="1751"/>
                    </a:lnTo>
                    <a:lnTo>
                      <a:pt x="1051" y="1798"/>
                    </a:lnTo>
                    <a:moveTo>
                      <a:pt x="1315" y="2417"/>
                    </a:moveTo>
                    <a:lnTo>
                      <a:pt x="1315" y="2417"/>
                    </a:lnTo>
                    <a:lnTo>
                      <a:pt x="1361" y="2463"/>
                    </a:lnTo>
                    <a:moveTo>
                      <a:pt x="1361" y="2417"/>
                    </a:moveTo>
                    <a:lnTo>
                      <a:pt x="1361" y="2417"/>
                    </a:lnTo>
                    <a:lnTo>
                      <a:pt x="1315" y="2463"/>
                    </a:lnTo>
                    <a:moveTo>
                      <a:pt x="1578" y="3553"/>
                    </a:moveTo>
                    <a:lnTo>
                      <a:pt x="1578" y="3553"/>
                    </a:lnTo>
                    <a:lnTo>
                      <a:pt x="1625" y="3600"/>
                    </a:lnTo>
                    <a:moveTo>
                      <a:pt x="1625" y="3553"/>
                    </a:moveTo>
                    <a:lnTo>
                      <a:pt x="1625" y="3553"/>
                    </a:lnTo>
                    <a:lnTo>
                      <a:pt x="1578" y="3600"/>
                    </a:lnTo>
                    <a:moveTo>
                      <a:pt x="1840" y="2935"/>
                    </a:moveTo>
                    <a:lnTo>
                      <a:pt x="1840" y="2935"/>
                    </a:lnTo>
                    <a:lnTo>
                      <a:pt x="1887" y="2982"/>
                    </a:lnTo>
                    <a:moveTo>
                      <a:pt x="1887" y="2935"/>
                    </a:moveTo>
                    <a:lnTo>
                      <a:pt x="1887" y="2935"/>
                    </a:lnTo>
                    <a:lnTo>
                      <a:pt x="1840" y="2982"/>
                    </a:lnTo>
                    <a:moveTo>
                      <a:pt x="2104" y="2851"/>
                    </a:moveTo>
                    <a:lnTo>
                      <a:pt x="2104" y="2851"/>
                    </a:lnTo>
                    <a:lnTo>
                      <a:pt x="2150" y="2898"/>
                    </a:lnTo>
                    <a:moveTo>
                      <a:pt x="2150" y="2851"/>
                    </a:moveTo>
                    <a:lnTo>
                      <a:pt x="2150" y="2851"/>
                    </a:lnTo>
                    <a:lnTo>
                      <a:pt x="2104" y="2898"/>
                    </a:lnTo>
                    <a:moveTo>
                      <a:pt x="2366" y="3323"/>
                    </a:moveTo>
                    <a:lnTo>
                      <a:pt x="2366" y="3323"/>
                    </a:lnTo>
                    <a:lnTo>
                      <a:pt x="2413" y="3370"/>
                    </a:lnTo>
                    <a:moveTo>
                      <a:pt x="2413" y="3323"/>
                    </a:moveTo>
                    <a:lnTo>
                      <a:pt x="2413" y="3323"/>
                    </a:lnTo>
                    <a:lnTo>
                      <a:pt x="2366" y="3370"/>
                    </a:lnTo>
                    <a:moveTo>
                      <a:pt x="2629" y="2850"/>
                    </a:moveTo>
                    <a:lnTo>
                      <a:pt x="2629" y="2850"/>
                    </a:lnTo>
                    <a:lnTo>
                      <a:pt x="2676" y="2897"/>
                    </a:lnTo>
                    <a:moveTo>
                      <a:pt x="2676" y="2850"/>
                    </a:moveTo>
                    <a:lnTo>
                      <a:pt x="2676" y="2850"/>
                    </a:lnTo>
                    <a:lnTo>
                      <a:pt x="2629" y="2897"/>
                    </a:lnTo>
                    <a:moveTo>
                      <a:pt x="2891" y="3373"/>
                    </a:moveTo>
                    <a:lnTo>
                      <a:pt x="2891" y="3373"/>
                    </a:lnTo>
                    <a:lnTo>
                      <a:pt x="2938" y="3420"/>
                    </a:lnTo>
                    <a:moveTo>
                      <a:pt x="2938" y="3373"/>
                    </a:moveTo>
                    <a:lnTo>
                      <a:pt x="2938" y="3373"/>
                    </a:lnTo>
                    <a:lnTo>
                      <a:pt x="2891" y="3420"/>
                    </a:lnTo>
                    <a:moveTo>
                      <a:pt x="3155" y="3323"/>
                    </a:moveTo>
                    <a:lnTo>
                      <a:pt x="3155" y="3323"/>
                    </a:lnTo>
                    <a:lnTo>
                      <a:pt x="3201" y="3370"/>
                    </a:lnTo>
                    <a:moveTo>
                      <a:pt x="3201" y="3323"/>
                    </a:moveTo>
                    <a:lnTo>
                      <a:pt x="3201" y="3323"/>
                    </a:lnTo>
                    <a:lnTo>
                      <a:pt x="3155" y="3370"/>
                    </a:lnTo>
                    <a:moveTo>
                      <a:pt x="3418" y="2791"/>
                    </a:moveTo>
                    <a:lnTo>
                      <a:pt x="3418" y="2791"/>
                    </a:lnTo>
                    <a:lnTo>
                      <a:pt x="3465" y="2838"/>
                    </a:lnTo>
                    <a:moveTo>
                      <a:pt x="3465" y="2791"/>
                    </a:moveTo>
                    <a:lnTo>
                      <a:pt x="3465" y="2791"/>
                    </a:lnTo>
                    <a:lnTo>
                      <a:pt x="3418" y="2838"/>
                    </a:lnTo>
                    <a:moveTo>
                      <a:pt x="3680" y="2325"/>
                    </a:moveTo>
                    <a:lnTo>
                      <a:pt x="3680" y="2325"/>
                    </a:lnTo>
                    <a:lnTo>
                      <a:pt x="3727" y="2372"/>
                    </a:lnTo>
                    <a:moveTo>
                      <a:pt x="3727" y="2325"/>
                    </a:moveTo>
                    <a:lnTo>
                      <a:pt x="3727" y="2325"/>
                    </a:lnTo>
                    <a:lnTo>
                      <a:pt x="3680" y="2372"/>
                    </a:lnTo>
                    <a:moveTo>
                      <a:pt x="3944" y="3259"/>
                    </a:moveTo>
                    <a:lnTo>
                      <a:pt x="3944" y="3259"/>
                    </a:lnTo>
                    <a:lnTo>
                      <a:pt x="3990" y="3305"/>
                    </a:lnTo>
                    <a:moveTo>
                      <a:pt x="3990" y="3259"/>
                    </a:moveTo>
                    <a:lnTo>
                      <a:pt x="3990" y="3259"/>
                    </a:lnTo>
                    <a:lnTo>
                      <a:pt x="3944" y="3305"/>
                    </a:lnTo>
                    <a:moveTo>
                      <a:pt x="4206" y="0"/>
                    </a:moveTo>
                    <a:lnTo>
                      <a:pt x="4206" y="0"/>
                    </a:lnTo>
                    <a:lnTo>
                      <a:pt x="4253" y="47"/>
                    </a:lnTo>
                    <a:moveTo>
                      <a:pt x="4253" y="0"/>
                    </a:moveTo>
                    <a:lnTo>
                      <a:pt x="4253" y="0"/>
                    </a:lnTo>
                    <a:lnTo>
                      <a:pt x="4206" y="47"/>
                    </a:lnTo>
                    <a:moveTo>
                      <a:pt x="4469" y="3107"/>
                    </a:moveTo>
                    <a:lnTo>
                      <a:pt x="4469" y="3107"/>
                    </a:lnTo>
                    <a:lnTo>
                      <a:pt x="4516" y="3153"/>
                    </a:lnTo>
                    <a:moveTo>
                      <a:pt x="4516" y="3107"/>
                    </a:moveTo>
                    <a:lnTo>
                      <a:pt x="4516" y="3107"/>
                    </a:lnTo>
                    <a:lnTo>
                      <a:pt x="4469" y="3153"/>
                    </a:lnTo>
                    <a:moveTo>
                      <a:pt x="4731" y="3378"/>
                    </a:moveTo>
                    <a:lnTo>
                      <a:pt x="4731" y="3378"/>
                    </a:lnTo>
                    <a:lnTo>
                      <a:pt x="4778" y="3424"/>
                    </a:lnTo>
                    <a:moveTo>
                      <a:pt x="4778" y="3378"/>
                    </a:moveTo>
                    <a:lnTo>
                      <a:pt x="4778" y="3378"/>
                    </a:lnTo>
                    <a:lnTo>
                      <a:pt x="4731" y="3424"/>
                    </a:lnTo>
                    <a:moveTo>
                      <a:pt x="4995" y="2242"/>
                    </a:moveTo>
                    <a:lnTo>
                      <a:pt x="4995" y="2242"/>
                    </a:lnTo>
                    <a:lnTo>
                      <a:pt x="5041" y="2289"/>
                    </a:lnTo>
                    <a:moveTo>
                      <a:pt x="5041" y="2242"/>
                    </a:moveTo>
                    <a:lnTo>
                      <a:pt x="5041" y="2242"/>
                    </a:lnTo>
                    <a:lnTo>
                      <a:pt x="4995" y="2289"/>
                    </a:lnTo>
                    <a:moveTo>
                      <a:pt x="5258" y="1854"/>
                    </a:moveTo>
                    <a:lnTo>
                      <a:pt x="5258" y="1854"/>
                    </a:lnTo>
                    <a:lnTo>
                      <a:pt x="5305" y="1901"/>
                    </a:lnTo>
                    <a:moveTo>
                      <a:pt x="5305" y="1854"/>
                    </a:moveTo>
                    <a:lnTo>
                      <a:pt x="5305" y="1854"/>
                    </a:lnTo>
                    <a:lnTo>
                      <a:pt x="5258" y="1901"/>
                    </a:lnTo>
                    <a:moveTo>
                      <a:pt x="5520" y="1733"/>
                    </a:moveTo>
                    <a:lnTo>
                      <a:pt x="5520" y="1733"/>
                    </a:lnTo>
                    <a:lnTo>
                      <a:pt x="5567" y="1780"/>
                    </a:lnTo>
                    <a:moveTo>
                      <a:pt x="5567" y="1733"/>
                    </a:moveTo>
                    <a:lnTo>
                      <a:pt x="5567" y="1733"/>
                    </a:lnTo>
                    <a:lnTo>
                      <a:pt x="5520" y="1780"/>
                    </a:lnTo>
                    <a:moveTo>
                      <a:pt x="5784" y="2367"/>
                    </a:moveTo>
                    <a:lnTo>
                      <a:pt x="5784" y="2367"/>
                    </a:lnTo>
                    <a:lnTo>
                      <a:pt x="5830" y="2413"/>
                    </a:lnTo>
                    <a:moveTo>
                      <a:pt x="5830" y="2367"/>
                    </a:moveTo>
                    <a:lnTo>
                      <a:pt x="5830" y="2367"/>
                    </a:lnTo>
                    <a:lnTo>
                      <a:pt x="5784" y="2413"/>
                    </a:lnTo>
                    <a:moveTo>
                      <a:pt x="6046" y="1738"/>
                    </a:moveTo>
                    <a:lnTo>
                      <a:pt x="6046" y="1738"/>
                    </a:lnTo>
                    <a:lnTo>
                      <a:pt x="6093" y="1784"/>
                    </a:lnTo>
                    <a:moveTo>
                      <a:pt x="6093" y="1738"/>
                    </a:moveTo>
                    <a:lnTo>
                      <a:pt x="6093" y="1738"/>
                    </a:lnTo>
                    <a:lnTo>
                      <a:pt x="6046" y="1784"/>
                    </a:lnTo>
                    <a:moveTo>
                      <a:pt x="6309" y="2451"/>
                    </a:moveTo>
                    <a:lnTo>
                      <a:pt x="6309" y="2451"/>
                    </a:lnTo>
                    <a:lnTo>
                      <a:pt x="6356" y="2498"/>
                    </a:lnTo>
                    <a:moveTo>
                      <a:pt x="6356" y="2451"/>
                    </a:moveTo>
                    <a:lnTo>
                      <a:pt x="6356" y="2451"/>
                    </a:lnTo>
                    <a:lnTo>
                      <a:pt x="6309" y="2498"/>
                    </a:lnTo>
                    <a:moveTo>
                      <a:pt x="6571" y="2365"/>
                    </a:moveTo>
                    <a:lnTo>
                      <a:pt x="6571" y="2365"/>
                    </a:lnTo>
                    <a:lnTo>
                      <a:pt x="6618" y="24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Freeform 125"/>
              <p:cNvSpPr>
                <a:spLocks noEditPoints="1"/>
              </p:cNvSpPr>
              <p:nvPr/>
            </p:nvSpPr>
            <p:spPr bwMode="auto">
              <a:xfrm>
                <a:off x="4759" y="1414"/>
                <a:ext cx="306" cy="349"/>
              </a:xfrm>
              <a:custGeom>
                <a:avLst/>
                <a:gdLst>
                  <a:gd name="T0" fmla="*/ 47 w 1362"/>
                  <a:gd name="T1" fmla="*/ 525 h 1532"/>
                  <a:gd name="T2" fmla="*/ 47 w 1362"/>
                  <a:gd name="T3" fmla="*/ 525 h 1532"/>
                  <a:gd name="T4" fmla="*/ 0 w 1362"/>
                  <a:gd name="T5" fmla="*/ 572 h 1532"/>
                  <a:gd name="T6" fmla="*/ 264 w 1362"/>
                  <a:gd name="T7" fmla="*/ 432 h 1532"/>
                  <a:gd name="T8" fmla="*/ 264 w 1362"/>
                  <a:gd name="T9" fmla="*/ 432 h 1532"/>
                  <a:gd name="T10" fmla="*/ 310 w 1362"/>
                  <a:gd name="T11" fmla="*/ 479 h 1532"/>
                  <a:gd name="T12" fmla="*/ 310 w 1362"/>
                  <a:gd name="T13" fmla="*/ 432 h 1532"/>
                  <a:gd name="T14" fmla="*/ 310 w 1362"/>
                  <a:gd name="T15" fmla="*/ 432 h 1532"/>
                  <a:gd name="T16" fmla="*/ 264 w 1362"/>
                  <a:gd name="T17" fmla="*/ 479 h 1532"/>
                  <a:gd name="T18" fmla="*/ 527 w 1362"/>
                  <a:gd name="T19" fmla="*/ 1205 h 1532"/>
                  <a:gd name="T20" fmla="*/ 527 w 1362"/>
                  <a:gd name="T21" fmla="*/ 1205 h 1532"/>
                  <a:gd name="T22" fmla="*/ 574 w 1362"/>
                  <a:gd name="T23" fmla="*/ 1252 h 1532"/>
                  <a:gd name="T24" fmla="*/ 574 w 1362"/>
                  <a:gd name="T25" fmla="*/ 1205 h 1532"/>
                  <a:gd name="T26" fmla="*/ 574 w 1362"/>
                  <a:gd name="T27" fmla="*/ 1205 h 1532"/>
                  <a:gd name="T28" fmla="*/ 527 w 1362"/>
                  <a:gd name="T29" fmla="*/ 1252 h 1532"/>
                  <a:gd name="T30" fmla="*/ 789 w 1362"/>
                  <a:gd name="T31" fmla="*/ 1485 h 1532"/>
                  <a:gd name="T32" fmla="*/ 789 w 1362"/>
                  <a:gd name="T33" fmla="*/ 1485 h 1532"/>
                  <a:gd name="T34" fmla="*/ 836 w 1362"/>
                  <a:gd name="T35" fmla="*/ 1532 h 1532"/>
                  <a:gd name="T36" fmla="*/ 836 w 1362"/>
                  <a:gd name="T37" fmla="*/ 1485 h 1532"/>
                  <a:gd name="T38" fmla="*/ 836 w 1362"/>
                  <a:gd name="T39" fmla="*/ 1485 h 1532"/>
                  <a:gd name="T40" fmla="*/ 789 w 1362"/>
                  <a:gd name="T41" fmla="*/ 1532 h 1532"/>
                  <a:gd name="T42" fmla="*/ 1053 w 1362"/>
                  <a:gd name="T43" fmla="*/ 1007 h 1532"/>
                  <a:gd name="T44" fmla="*/ 1053 w 1362"/>
                  <a:gd name="T45" fmla="*/ 1007 h 1532"/>
                  <a:gd name="T46" fmla="*/ 1099 w 1362"/>
                  <a:gd name="T47" fmla="*/ 1053 h 1532"/>
                  <a:gd name="T48" fmla="*/ 1099 w 1362"/>
                  <a:gd name="T49" fmla="*/ 1007 h 1532"/>
                  <a:gd name="T50" fmla="*/ 1099 w 1362"/>
                  <a:gd name="T51" fmla="*/ 1007 h 1532"/>
                  <a:gd name="T52" fmla="*/ 1053 w 1362"/>
                  <a:gd name="T53" fmla="*/ 1053 h 1532"/>
                  <a:gd name="T54" fmla="*/ 1315 w 1362"/>
                  <a:gd name="T55" fmla="*/ 0 h 1532"/>
                  <a:gd name="T56" fmla="*/ 1315 w 1362"/>
                  <a:gd name="T57" fmla="*/ 0 h 1532"/>
                  <a:gd name="T58" fmla="*/ 1362 w 1362"/>
                  <a:gd name="T59" fmla="*/ 47 h 1532"/>
                  <a:gd name="T60" fmla="*/ 1362 w 1362"/>
                  <a:gd name="T61" fmla="*/ 0 h 1532"/>
                  <a:gd name="T62" fmla="*/ 1362 w 1362"/>
                  <a:gd name="T63" fmla="*/ 0 h 1532"/>
                  <a:gd name="T64" fmla="*/ 1315 w 1362"/>
                  <a:gd name="T65" fmla="*/ 47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532">
                    <a:moveTo>
                      <a:pt x="47" y="525"/>
                    </a:moveTo>
                    <a:lnTo>
                      <a:pt x="47" y="525"/>
                    </a:lnTo>
                    <a:lnTo>
                      <a:pt x="0" y="572"/>
                    </a:lnTo>
                    <a:moveTo>
                      <a:pt x="264" y="432"/>
                    </a:moveTo>
                    <a:lnTo>
                      <a:pt x="264" y="432"/>
                    </a:lnTo>
                    <a:lnTo>
                      <a:pt x="310" y="479"/>
                    </a:lnTo>
                    <a:moveTo>
                      <a:pt x="310" y="432"/>
                    </a:moveTo>
                    <a:lnTo>
                      <a:pt x="310" y="432"/>
                    </a:lnTo>
                    <a:lnTo>
                      <a:pt x="264" y="479"/>
                    </a:lnTo>
                    <a:moveTo>
                      <a:pt x="527" y="1205"/>
                    </a:moveTo>
                    <a:lnTo>
                      <a:pt x="527" y="1205"/>
                    </a:lnTo>
                    <a:lnTo>
                      <a:pt x="574" y="1252"/>
                    </a:lnTo>
                    <a:moveTo>
                      <a:pt x="574" y="1205"/>
                    </a:moveTo>
                    <a:lnTo>
                      <a:pt x="574" y="1205"/>
                    </a:lnTo>
                    <a:lnTo>
                      <a:pt x="527" y="1252"/>
                    </a:lnTo>
                    <a:moveTo>
                      <a:pt x="789" y="1485"/>
                    </a:moveTo>
                    <a:lnTo>
                      <a:pt x="789" y="1485"/>
                    </a:lnTo>
                    <a:lnTo>
                      <a:pt x="836" y="1532"/>
                    </a:lnTo>
                    <a:moveTo>
                      <a:pt x="836" y="1485"/>
                    </a:moveTo>
                    <a:lnTo>
                      <a:pt x="836" y="1485"/>
                    </a:lnTo>
                    <a:lnTo>
                      <a:pt x="789" y="1532"/>
                    </a:lnTo>
                    <a:moveTo>
                      <a:pt x="1053" y="1007"/>
                    </a:moveTo>
                    <a:lnTo>
                      <a:pt x="1053" y="1007"/>
                    </a:lnTo>
                    <a:lnTo>
                      <a:pt x="1099" y="1053"/>
                    </a:lnTo>
                    <a:moveTo>
                      <a:pt x="1099" y="1007"/>
                    </a:moveTo>
                    <a:lnTo>
                      <a:pt x="1099" y="1007"/>
                    </a:lnTo>
                    <a:lnTo>
                      <a:pt x="1053" y="1053"/>
                    </a:lnTo>
                    <a:moveTo>
                      <a:pt x="1315" y="0"/>
                    </a:moveTo>
                    <a:lnTo>
                      <a:pt x="1315" y="0"/>
                    </a:lnTo>
                    <a:lnTo>
                      <a:pt x="1362" y="47"/>
                    </a:lnTo>
                    <a:moveTo>
                      <a:pt x="1362" y="0"/>
                    </a:moveTo>
                    <a:lnTo>
                      <a:pt x="1362" y="0"/>
                    </a:lnTo>
                    <a:lnTo>
                      <a:pt x="1315" y="4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Freeform 126"/>
              <p:cNvSpPr>
                <a:spLocks noEditPoints="1"/>
              </p:cNvSpPr>
              <p:nvPr/>
            </p:nvSpPr>
            <p:spPr bwMode="auto">
              <a:xfrm>
                <a:off x="3278" y="1237"/>
                <a:ext cx="1782" cy="641"/>
              </a:xfrm>
              <a:custGeom>
                <a:avLst/>
                <a:gdLst>
                  <a:gd name="T0" fmla="*/ 297 w 7919"/>
                  <a:gd name="T1" fmla="*/ 1036 h 2815"/>
                  <a:gd name="T2" fmla="*/ 1085 w 7919"/>
                  <a:gd name="T3" fmla="*/ 1444 h 2815"/>
                  <a:gd name="T4" fmla="*/ 1874 w 7919"/>
                  <a:gd name="T5" fmla="*/ 2286 h 2815"/>
                  <a:gd name="T6" fmla="*/ 2663 w 7919"/>
                  <a:gd name="T7" fmla="*/ 2415 h 2815"/>
                  <a:gd name="T8" fmla="*/ 3451 w 7919"/>
                  <a:gd name="T9" fmla="*/ 2216 h 2815"/>
                  <a:gd name="T10" fmla="*/ 4239 w 7919"/>
                  <a:gd name="T11" fmla="*/ 34 h 2815"/>
                  <a:gd name="T12" fmla="*/ 5028 w 7919"/>
                  <a:gd name="T13" fmla="*/ 1628 h 2815"/>
                  <a:gd name="T14" fmla="*/ 5817 w 7919"/>
                  <a:gd name="T15" fmla="*/ 1180 h 2815"/>
                  <a:gd name="T16" fmla="*/ 6605 w 7919"/>
                  <a:gd name="T17" fmla="*/ 2205 h 2815"/>
                  <a:gd name="T18" fmla="*/ 7394 w 7919"/>
                  <a:gd name="T19" fmla="*/ 1598 h 2815"/>
                  <a:gd name="T20" fmla="*/ 0 w 7919"/>
                  <a:gd name="T21" fmla="*/ 1607 h 2815"/>
                  <a:gd name="T22" fmla="*/ 34 w 7919"/>
                  <a:gd name="T23" fmla="*/ 1574 h 2815"/>
                  <a:gd name="T24" fmla="*/ 264 w 7919"/>
                  <a:gd name="T25" fmla="*/ 1036 h 2815"/>
                  <a:gd name="T26" fmla="*/ 297 w 7919"/>
                  <a:gd name="T27" fmla="*/ 1003 h 2815"/>
                  <a:gd name="T28" fmla="*/ 526 w 7919"/>
                  <a:gd name="T29" fmla="*/ 844 h 2815"/>
                  <a:gd name="T30" fmla="*/ 559 w 7919"/>
                  <a:gd name="T31" fmla="*/ 810 h 2815"/>
                  <a:gd name="T32" fmla="*/ 789 w 7919"/>
                  <a:gd name="T33" fmla="*/ 2196 h 2815"/>
                  <a:gd name="T34" fmla="*/ 823 w 7919"/>
                  <a:gd name="T35" fmla="*/ 2163 h 2815"/>
                  <a:gd name="T36" fmla="*/ 1051 w 7919"/>
                  <a:gd name="T37" fmla="*/ 1444 h 2815"/>
                  <a:gd name="T38" fmla="*/ 1085 w 7919"/>
                  <a:gd name="T39" fmla="*/ 1410 h 2815"/>
                  <a:gd name="T40" fmla="*/ 1315 w 7919"/>
                  <a:gd name="T41" fmla="*/ 2456 h 2815"/>
                  <a:gd name="T42" fmla="*/ 1348 w 7919"/>
                  <a:gd name="T43" fmla="*/ 2423 h 2815"/>
                  <a:gd name="T44" fmla="*/ 1578 w 7919"/>
                  <a:gd name="T45" fmla="*/ 2745 h 2815"/>
                  <a:gd name="T46" fmla="*/ 1611 w 7919"/>
                  <a:gd name="T47" fmla="*/ 2711 h 2815"/>
                  <a:gd name="T48" fmla="*/ 1840 w 7919"/>
                  <a:gd name="T49" fmla="*/ 2286 h 2815"/>
                  <a:gd name="T50" fmla="*/ 1874 w 7919"/>
                  <a:gd name="T51" fmla="*/ 2253 h 2815"/>
                  <a:gd name="T52" fmla="*/ 2104 w 7919"/>
                  <a:gd name="T53" fmla="*/ 2678 h 2815"/>
                  <a:gd name="T54" fmla="*/ 2137 w 7919"/>
                  <a:gd name="T55" fmla="*/ 2645 h 2815"/>
                  <a:gd name="T56" fmla="*/ 2366 w 7919"/>
                  <a:gd name="T57" fmla="*/ 2443 h 2815"/>
                  <a:gd name="T58" fmla="*/ 2399 w 7919"/>
                  <a:gd name="T59" fmla="*/ 2409 h 2815"/>
                  <a:gd name="T60" fmla="*/ 2629 w 7919"/>
                  <a:gd name="T61" fmla="*/ 2415 h 2815"/>
                  <a:gd name="T62" fmla="*/ 2663 w 7919"/>
                  <a:gd name="T63" fmla="*/ 2381 h 2815"/>
                  <a:gd name="T64" fmla="*/ 2891 w 7919"/>
                  <a:gd name="T65" fmla="*/ 2691 h 2815"/>
                  <a:gd name="T66" fmla="*/ 2925 w 7919"/>
                  <a:gd name="T67" fmla="*/ 2658 h 2815"/>
                  <a:gd name="T68" fmla="*/ 3155 w 7919"/>
                  <a:gd name="T69" fmla="*/ 2706 h 2815"/>
                  <a:gd name="T70" fmla="*/ 3188 w 7919"/>
                  <a:gd name="T71" fmla="*/ 2673 h 2815"/>
                  <a:gd name="T72" fmla="*/ 3418 w 7919"/>
                  <a:gd name="T73" fmla="*/ 2216 h 2815"/>
                  <a:gd name="T74" fmla="*/ 3451 w 7919"/>
                  <a:gd name="T75" fmla="*/ 2183 h 2815"/>
                  <a:gd name="T76" fmla="*/ 3680 w 7919"/>
                  <a:gd name="T77" fmla="*/ 2109 h 2815"/>
                  <a:gd name="T78" fmla="*/ 3714 w 7919"/>
                  <a:gd name="T79" fmla="*/ 2076 h 2815"/>
                  <a:gd name="T80" fmla="*/ 3944 w 7919"/>
                  <a:gd name="T81" fmla="*/ 2626 h 2815"/>
                  <a:gd name="T82" fmla="*/ 3977 w 7919"/>
                  <a:gd name="T83" fmla="*/ 2593 h 2815"/>
                  <a:gd name="T84" fmla="*/ 4206 w 7919"/>
                  <a:gd name="T85" fmla="*/ 34 h 2815"/>
                  <a:gd name="T86" fmla="*/ 4239 w 7919"/>
                  <a:gd name="T87" fmla="*/ 0 h 2815"/>
                  <a:gd name="T88" fmla="*/ 4469 w 7919"/>
                  <a:gd name="T89" fmla="*/ 2283 h 2815"/>
                  <a:gd name="T90" fmla="*/ 4503 w 7919"/>
                  <a:gd name="T91" fmla="*/ 2249 h 2815"/>
                  <a:gd name="T92" fmla="*/ 4731 w 7919"/>
                  <a:gd name="T93" fmla="*/ 2781 h 2815"/>
                  <a:gd name="T94" fmla="*/ 4765 w 7919"/>
                  <a:gd name="T95" fmla="*/ 2748 h 2815"/>
                  <a:gd name="T96" fmla="*/ 4995 w 7919"/>
                  <a:gd name="T97" fmla="*/ 1628 h 2815"/>
                  <a:gd name="T98" fmla="*/ 5028 w 7919"/>
                  <a:gd name="T99" fmla="*/ 1595 h 2815"/>
                  <a:gd name="T100" fmla="*/ 5258 w 7919"/>
                  <a:gd name="T101" fmla="*/ 1100 h 2815"/>
                  <a:gd name="T102" fmla="*/ 5291 w 7919"/>
                  <a:gd name="T103" fmla="*/ 1067 h 2815"/>
                  <a:gd name="T104" fmla="*/ 5520 w 7919"/>
                  <a:gd name="T105" fmla="*/ 1333 h 2815"/>
                  <a:gd name="T106" fmla="*/ 5554 w 7919"/>
                  <a:gd name="T107" fmla="*/ 1299 h 2815"/>
                  <a:gd name="T108" fmla="*/ 5784 w 7919"/>
                  <a:gd name="T109" fmla="*/ 1180 h 2815"/>
                  <a:gd name="T110" fmla="*/ 5817 w 7919"/>
                  <a:gd name="T111" fmla="*/ 1147 h 2815"/>
                  <a:gd name="T112" fmla="*/ 6046 w 7919"/>
                  <a:gd name="T113" fmla="*/ 1871 h 2815"/>
                  <a:gd name="T114" fmla="*/ 6079 w 7919"/>
                  <a:gd name="T115" fmla="*/ 1838 h 2815"/>
                  <a:gd name="T116" fmla="*/ 6309 w 7919"/>
                  <a:gd name="T117" fmla="*/ 1859 h 2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2815">
                    <a:moveTo>
                      <a:pt x="34" y="1607"/>
                    </a:moveTo>
                    <a:lnTo>
                      <a:pt x="34" y="1607"/>
                    </a:lnTo>
                    <a:lnTo>
                      <a:pt x="297" y="1036"/>
                    </a:lnTo>
                    <a:lnTo>
                      <a:pt x="559" y="844"/>
                    </a:lnTo>
                    <a:lnTo>
                      <a:pt x="823" y="2196"/>
                    </a:lnTo>
                    <a:lnTo>
                      <a:pt x="1085" y="1444"/>
                    </a:lnTo>
                    <a:lnTo>
                      <a:pt x="1348" y="2456"/>
                    </a:lnTo>
                    <a:lnTo>
                      <a:pt x="1611" y="2745"/>
                    </a:lnTo>
                    <a:lnTo>
                      <a:pt x="1874" y="2286"/>
                    </a:lnTo>
                    <a:lnTo>
                      <a:pt x="2137" y="2678"/>
                    </a:lnTo>
                    <a:lnTo>
                      <a:pt x="2399" y="2443"/>
                    </a:lnTo>
                    <a:lnTo>
                      <a:pt x="2663" y="2415"/>
                    </a:lnTo>
                    <a:lnTo>
                      <a:pt x="2925" y="2691"/>
                    </a:lnTo>
                    <a:lnTo>
                      <a:pt x="3188" y="2706"/>
                    </a:lnTo>
                    <a:lnTo>
                      <a:pt x="3451" y="2216"/>
                    </a:lnTo>
                    <a:lnTo>
                      <a:pt x="3714" y="2109"/>
                    </a:lnTo>
                    <a:lnTo>
                      <a:pt x="3977" y="2626"/>
                    </a:lnTo>
                    <a:lnTo>
                      <a:pt x="4239" y="34"/>
                    </a:lnTo>
                    <a:lnTo>
                      <a:pt x="4503" y="2283"/>
                    </a:lnTo>
                    <a:lnTo>
                      <a:pt x="4765" y="2781"/>
                    </a:lnTo>
                    <a:lnTo>
                      <a:pt x="5028" y="1628"/>
                    </a:lnTo>
                    <a:lnTo>
                      <a:pt x="5291" y="1100"/>
                    </a:lnTo>
                    <a:lnTo>
                      <a:pt x="5554" y="1333"/>
                    </a:lnTo>
                    <a:lnTo>
                      <a:pt x="5817" y="1180"/>
                    </a:lnTo>
                    <a:lnTo>
                      <a:pt x="6079" y="1871"/>
                    </a:lnTo>
                    <a:lnTo>
                      <a:pt x="6343" y="1859"/>
                    </a:lnTo>
                    <a:lnTo>
                      <a:pt x="6605" y="2205"/>
                    </a:lnTo>
                    <a:lnTo>
                      <a:pt x="6868" y="1619"/>
                    </a:lnTo>
                    <a:lnTo>
                      <a:pt x="7131" y="2510"/>
                    </a:lnTo>
                    <a:lnTo>
                      <a:pt x="7394" y="1598"/>
                    </a:lnTo>
                    <a:lnTo>
                      <a:pt x="7657" y="2426"/>
                    </a:lnTo>
                    <a:lnTo>
                      <a:pt x="7919" y="829"/>
                    </a:lnTo>
                    <a:moveTo>
                      <a:pt x="0" y="1607"/>
                    </a:moveTo>
                    <a:lnTo>
                      <a:pt x="0" y="1607"/>
                    </a:lnTo>
                    <a:lnTo>
                      <a:pt x="67" y="1607"/>
                    </a:lnTo>
                    <a:moveTo>
                      <a:pt x="34" y="1574"/>
                    </a:moveTo>
                    <a:lnTo>
                      <a:pt x="34" y="1574"/>
                    </a:lnTo>
                    <a:lnTo>
                      <a:pt x="34" y="1640"/>
                    </a:lnTo>
                    <a:moveTo>
                      <a:pt x="264" y="1036"/>
                    </a:moveTo>
                    <a:lnTo>
                      <a:pt x="264" y="1036"/>
                    </a:lnTo>
                    <a:lnTo>
                      <a:pt x="330" y="1036"/>
                    </a:lnTo>
                    <a:moveTo>
                      <a:pt x="297" y="1003"/>
                    </a:moveTo>
                    <a:lnTo>
                      <a:pt x="297" y="1003"/>
                    </a:lnTo>
                    <a:lnTo>
                      <a:pt x="297" y="1069"/>
                    </a:lnTo>
                    <a:moveTo>
                      <a:pt x="526" y="844"/>
                    </a:moveTo>
                    <a:lnTo>
                      <a:pt x="526" y="844"/>
                    </a:lnTo>
                    <a:lnTo>
                      <a:pt x="593" y="844"/>
                    </a:lnTo>
                    <a:moveTo>
                      <a:pt x="559" y="810"/>
                    </a:moveTo>
                    <a:lnTo>
                      <a:pt x="559" y="810"/>
                    </a:lnTo>
                    <a:lnTo>
                      <a:pt x="559" y="877"/>
                    </a:lnTo>
                    <a:moveTo>
                      <a:pt x="789" y="2196"/>
                    </a:moveTo>
                    <a:lnTo>
                      <a:pt x="789" y="2196"/>
                    </a:lnTo>
                    <a:lnTo>
                      <a:pt x="856" y="2196"/>
                    </a:lnTo>
                    <a:moveTo>
                      <a:pt x="823" y="2163"/>
                    </a:moveTo>
                    <a:lnTo>
                      <a:pt x="823" y="2163"/>
                    </a:lnTo>
                    <a:lnTo>
                      <a:pt x="823" y="2229"/>
                    </a:lnTo>
                    <a:moveTo>
                      <a:pt x="1051" y="1444"/>
                    </a:moveTo>
                    <a:lnTo>
                      <a:pt x="1051" y="1444"/>
                    </a:lnTo>
                    <a:lnTo>
                      <a:pt x="1118" y="1444"/>
                    </a:lnTo>
                    <a:moveTo>
                      <a:pt x="1085" y="1410"/>
                    </a:moveTo>
                    <a:lnTo>
                      <a:pt x="1085" y="1410"/>
                    </a:lnTo>
                    <a:lnTo>
                      <a:pt x="1085" y="1477"/>
                    </a:lnTo>
                    <a:moveTo>
                      <a:pt x="1315" y="2456"/>
                    </a:moveTo>
                    <a:lnTo>
                      <a:pt x="1315" y="2456"/>
                    </a:lnTo>
                    <a:lnTo>
                      <a:pt x="1381" y="2456"/>
                    </a:lnTo>
                    <a:moveTo>
                      <a:pt x="1348" y="2423"/>
                    </a:moveTo>
                    <a:lnTo>
                      <a:pt x="1348" y="2423"/>
                    </a:lnTo>
                    <a:lnTo>
                      <a:pt x="1348" y="2489"/>
                    </a:lnTo>
                    <a:moveTo>
                      <a:pt x="1578" y="2745"/>
                    </a:moveTo>
                    <a:lnTo>
                      <a:pt x="1578" y="2745"/>
                    </a:lnTo>
                    <a:lnTo>
                      <a:pt x="1645" y="2745"/>
                    </a:lnTo>
                    <a:moveTo>
                      <a:pt x="1611" y="2711"/>
                    </a:moveTo>
                    <a:lnTo>
                      <a:pt x="1611" y="2711"/>
                    </a:lnTo>
                    <a:lnTo>
                      <a:pt x="1611" y="2778"/>
                    </a:lnTo>
                    <a:moveTo>
                      <a:pt x="1840" y="2286"/>
                    </a:moveTo>
                    <a:lnTo>
                      <a:pt x="1840" y="2286"/>
                    </a:lnTo>
                    <a:lnTo>
                      <a:pt x="1907" y="2286"/>
                    </a:lnTo>
                    <a:moveTo>
                      <a:pt x="1874" y="2253"/>
                    </a:moveTo>
                    <a:lnTo>
                      <a:pt x="1874" y="2253"/>
                    </a:lnTo>
                    <a:lnTo>
                      <a:pt x="1874" y="2319"/>
                    </a:lnTo>
                    <a:moveTo>
                      <a:pt x="2104" y="2678"/>
                    </a:moveTo>
                    <a:lnTo>
                      <a:pt x="2104" y="2678"/>
                    </a:lnTo>
                    <a:lnTo>
                      <a:pt x="2170" y="2678"/>
                    </a:lnTo>
                    <a:moveTo>
                      <a:pt x="2137" y="2645"/>
                    </a:moveTo>
                    <a:lnTo>
                      <a:pt x="2137" y="2645"/>
                    </a:lnTo>
                    <a:lnTo>
                      <a:pt x="2137" y="2711"/>
                    </a:lnTo>
                    <a:moveTo>
                      <a:pt x="2366" y="2443"/>
                    </a:moveTo>
                    <a:lnTo>
                      <a:pt x="2366" y="2443"/>
                    </a:lnTo>
                    <a:lnTo>
                      <a:pt x="2433" y="2443"/>
                    </a:lnTo>
                    <a:moveTo>
                      <a:pt x="2399" y="2409"/>
                    </a:moveTo>
                    <a:lnTo>
                      <a:pt x="2399" y="2409"/>
                    </a:lnTo>
                    <a:lnTo>
                      <a:pt x="2399" y="2476"/>
                    </a:lnTo>
                    <a:moveTo>
                      <a:pt x="2629" y="2415"/>
                    </a:moveTo>
                    <a:lnTo>
                      <a:pt x="2629" y="2415"/>
                    </a:lnTo>
                    <a:lnTo>
                      <a:pt x="2696" y="2415"/>
                    </a:lnTo>
                    <a:moveTo>
                      <a:pt x="2663" y="2381"/>
                    </a:moveTo>
                    <a:lnTo>
                      <a:pt x="2663" y="2381"/>
                    </a:lnTo>
                    <a:lnTo>
                      <a:pt x="2663" y="2448"/>
                    </a:lnTo>
                    <a:moveTo>
                      <a:pt x="2891" y="2691"/>
                    </a:moveTo>
                    <a:lnTo>
                      <a:pt x="2891" y="2691"/>
                    </a:lnTo>
                    <a:lnTo>
                      <a:pt x="2958" y="2691"/>
                    </a:lnTo>
                    <a:moveTo>
                      <a:pt x="2925" y="2658"/>
                    </a:moveTo>
                    <a:lnTo>
                      <a:pt x="2925" y="2658"/>
                    </a:lnTo>
                    <a:lnTo>
                      <a:pt x="2925" y="2725"/>
                    </a:lnTo>
                    <a:moveTo>
                      <a:pt x="3155" y="2706"/>
                    </a:moveTo>
                    <a:lnTo>
                      <a:pt x="3155" y="2706"/>
                    </a:lnTo>
                    <a:lnTo>
                      <a:pt x="3221" y="2706"/>
                    </a:lnTo>
                    <a:moveTo>
                      <a:pt x="3188" y="2673"/>
                    </a:moveTo>
                    <a:lnTo>
                      <a:pt x="3188" y="2673"/>
                    </a:lnTo>
                    <a:lnTo>
                      <a:pt x="3188" y="2739"/>
                    </a:lnTo>
                    <a:moveTo>
                      <a:pt x="3418" y="2216"/>
                    </a:moveTo>
                    <a:lnTo>
                      <a:pt x="3418" y="2216"/>
                    </a:lnTo>
                    <a:lnTo>
                      <a:pt x="3485" y="2216"/>
                    </a:lnTo>
                    <a:moveTo>
                      <a:pt x="3451" y="2183"/>
                    </a:moveTo>
                    <a:lnTo>
                      <a:pt x="3451" y="2183"/>
                    </a:lnTo>
                    <a:lnTo>
                      <a:pt x="3451" y="2249"/>
                    </a:lnTo>
                    <a:moveTo>
                      <a:pt x="3680" y="2109"/>
                    </a:moveTo>
                    <a:lnTo>
                      <a:pt x="3680" y="2109"/>
                    </a:lnTo>
                    <a:lnTo>
                      <a:pt x="3747" y="2109"/>
                    </a:lnTo>
                    <a:moveTo>
                      <a:pt x="3714" y="2076"/>
                    </a:moveTo>
                    <a:lnTo>
                      <a:pt x="3714" y="2076"/>
                    </a:lnTo>
                    <a:lnTo>
                      <a:pt x="3714" y="2143"/>
                    </a:lnTo>
                    <a:moveTo>
                      <a:pt x="3944" y="2626"/>
                    </a:moveTo>
                    <a:lnTo>
                      <a:pt x="3944" y="2626"/>
                    </a:lnTo>
                    <a:lnTo>
                      <a:pt x="4010" y="2626"/>
                    </a:lnTo>
                    <a:moveTo>
                      <a:pt x="3977" y="2593"/>
                    </a:moveTo>
                    <a:lnTo>
                      <a:pt x="3977" y="2593"/>
                    </a:lnTo>
                    <a:lnTo>
                      <a:pt x="3977" y="2659"/>
                    </a:lnTo>
                    <a:moveTo>
                      <a:pt x="4206" y="34"/>
                    </a:moveTo>
                    <a:lnTo>
                      <a:pt x="4206" y="34"/>
                    </a:lnTo>
                    <a:lnTo>
                      <a:pt x="4273" y="34"/>
                    </a:lnTo>
                    <a:moveTo>
                      <a:pt x="4239" y="0"/>
                    </a:moveTo>
                    <a:lnTo>
                      <a:pt x="4239" y="0"/>
                    </a:lnTo>
                    <a:lnTo>
                      <a:pt x="4239" y="67"/>
                    </a:lnTo>
                    <a:moveTo>
                      <a:pt x="4469" y="2283"/>
                    </a:moveTo>
                    <a:lnTo>
                      <a:pt x="4469" y="2283"/>
                    </a:lnTo>
                    <a:lnTo>
                      <a:pt x="4536" y="2283"/>
                    </a:lnTo>
                    <a:moveTo>
                      <a:pt x="4503" y="2249"/>
                    </a:moveTo>
                    <a:lnTo>
                      <a:pt x="4503" y="2249"/>
                    </a:lnTo>
                    <a:lnTo>
                      <a:pt x="4503" y="2316"/>
                    </a:lnTo>
                    <a:moveTo>
                      <a:pt x="4731" y="2781"/>
                    </a:moveTo>
                    <a:lnTo>
                      <a:pt x="4731" y="2781"/>
                    </a:lnTo>
                    <a:lnTo>
                      <a:pt x="4798" y="2781"/>
                    </a:lnTo>
                    <a:moveTo>
                      <a:pt x="4765" y="2748"/>
                    </a:moveTo>
                    <a:lnTo>
                      <a:pt x="4765" y="2748"/>
                    </a:lnTo>
                    <a:lnTo>
                      <a:pt x="4765" y="2815"/>
                    </a:lnTo>
                    <a:moveTo>
                      <a:pt x="4995" y="1628"/>
                    </a:moveTo>
                    <a:lnTo>
                      <a:pt x="4995" y="1628"/>
                    </a:lnTo>
                    <a:lnTo>
                      <a:pt x="5061" y="1628"/>
                    </a:lnTo>
                    <a:moveTo>
                      <a:pt x="5028" y="1595"/>
                    </a:moveTo>
                    <a:lnTo>
                      <a:pt x="5028" y="1595"/>
                    </a:lnTo>
                    <a:lnTo>
                      <a:pt x="5028" y="1661"/>
                    </a:lnTo>
                    <a:moveTo>
                      <a:pt x="5258" y="1100"/>
                    </a:moveTo>
                    <a:lnTo>
                      <a:pt x="5258" y="1100"/>
                    </a:lnTo>
                    <a:lnTo>
                      <a:pt x="5325" y="1100"/>
                    </a:lnTo>
                    <a:moveTo>
                      <a:pt x="5291" y="1067"/>
                    </a:moveTo>
                    <a:lnTo>
                      <a:pt x="5291" y="1067"/>
                    </a:lnTo>
                    <a:lnTo>
                      <a:pt x="5291" y="1134"/>
                    </a:lnTo>
                    <a:moveTo>
                      <a:pt x="5520" y="1333"/>
                    </a:moveTo>
                    <a:lnTo>
                      <a:pt x="5520" y="1333"/>
                    </a:lnTo>
                    <a:lnTo>
                      <a:pt x="5587" y="1333"/>
                    </a:lnTo>
                    <a:moveTo>
                      <a:pt x="5554" y="1299"/>
                    </a:moveTo>
                    <a:lnTo>
                      <a:pt x="5554" y="1299"/>
                    </a:lnTo>
                    <a:lnTo>
                      <a:pt x="5554" y="1366"/>
                    </a:lnTo>
                    <a:moveTo>
                      <a:pt x="5784" y="1180"/>
                    </a:moveTo>
                    <a:lnTo>
                      <a:pt x="5784" y="1180"/>
                    </a:lnTo>
                    <a:lnTo>
                      <a:pt x="5850" y="1180"/>
                    </a:lnTo>
                    <a:moveTo>
                      <a:pt x="5817" y="1147"/>
                    </a:moveTo>
                    <a:lnTo>
                      <a:pt x="5817" y="1147"/>
                    </a:lnTo>
                    <a:lnTo>
                      <a:pt x="5817" y="1214"/>
                    </a:lnTo>
                    <a:moveTo>
                      <a:pt x="6046" y="1871"/>
                    </a:moveTo>
                    <a:lnTo>
                      <a:pt x="6046" y="1871"/>
                    </a:lnTo>
                    <a:lnTo>
                      <a:pt x="6113" y="1871"/>
                    </a:lnTo>
                    <a:moveTo>
                      <a:pt x="6079" y="1838"/>
                    </a:moveTo>
                    <a:lnTo>
                      <a:pt x="6079" y="1838"/>
                    </a:lnTo>
                    <a:lnTo>
                      <a:pt x="6079" y="1905"/>
                    </a:lnTo>
                    <a:moveTo>
                      <a:pt x="6309" y="1859"/>
                    </a:moveTo>
                    <a:lnTo>
                      <a:pt x="6309" y="1859"/>
                    </a:lnTo>
                    <a:lnTo>
                      <a:pt x="6376" y="1859"/>
                    </a:lnTo>
                  </a:path>
                </a:pathLst>
              </a:custGeom>
              <a:noFill/>
              <a:ln w="1588" cap="flat">
                <a:solidFill>
                  <a:srgbClr val="2BFF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Freeform 127"/>
              <p:cNvSpPr>
                <a:spLocks noEditPoints="1"/>
              </p:cNvSpPr>
              <p:nvPr/>
            </p:nvSpPr>
            <p:spPr bwMode="auto">
              <a:xfrm>
                <a:off x="3281" y="1239"/>
                <a:ext cx="1787" cy="637"/>
              </a:xfrm>
              <a:custGeom>
                <a:avLst/>
                <a:gdLst>
                  <a:gd name="T0" fmla="*/ 6561 w 7943"/>
                  <a:gd name="T1" fmla="*/ 2195 h 2795"/>
                  <a:gd name="T2" fmla="*/ 6595 w 7943"/>
                  <a:gd name="T3" fmla="*/ 2161 h 2795"/>
                  <a:gd name="T4" fmla="*/ 6891 w 7943"/>
                  <a:gd name="T5" fmla="*/ 1609 h 2795"/>
                  <a:gd name="T6" fmla="*/ 7088 w 7943"/>
                  <a:gd name="T7" fmla="*/ 2500 h 2795"/>
                  <a:gd name="T8" fmla="*/ 7121 w 7943"/>
                  <a:gd name="T9" fmla="*/ 2467 h 2795"/>
                  <a:gd name="T10" fmla="*/ 7417 w 7943"/>
                  <a:gd name="T11" fmla="*/ 1588 h 2795"/>
                  <a:gd name="T12" fmla="*/ 7614 w 7943"/>
                  <a:gd name="T13" fmla="*/ 2416 h 2795"/>
                  <a:gd name="T14" fmla="*/ 7647 w 7943"/>
                  <a:gd name="T15" fmla="*/ 2383 h 2795"/>
                  <a:gd name="T16" fmla="*/ 7943 w 7943"/>
                  <a:gd name="T17" fmla="*/ 819 h 2795"/>
                  <a:gd name="T18" fmla="*/ 0 w 7943"/>
                  <a:gd name="T19" fmla="*/ 1574 h 2795"/>
                  <a:gd name="T20" fmla="*/ 47 w 7943"/>
                  <a:gd name="T21" fmla="*/ 1574 h 2795"/>
                  <a:gd name="T22" fmla="*/ 310 w 7943"/>
                  <a:gd name="T23" fmla="*/ 1049 h 2795"/>
                  <a:gd name="T24" fmla="*/ 526 w 7943"/>
                  <a:gd name="T25" fmla="*/ 810 h 2795"/>
                  <a:gd name="T26" fmla="*/ 573 w 7943"/>
                  <a:gd name="T27" fmla="*/ 810 h 2795"/>
                  <a:gd name="T28" fmla="*/ 836 w 7943"/>
                  <a:gd name="T29" fmla="*/ 2209 h 2795"/>
                  <a:gd name="T30" fmla="*/ 1051 w 7943"/>
                  <a:gd name="T31" fmla="*/ 1410 h 2795"/>
                  <a:gd name="T32" fmla="*/ 1098 w 7943"/>
                  <a:gd name="T33" fmla="*/ 1410 h 2795"/>
                  <a:gd name="T34" fmla="*/ 1361 w 7943"/>
                  <a:gd name="T35" fmla="*/ 2469 h 2795"/>
                  <a:gd name="T36" fmla="*/ 1578 w 7943"/>
                  <a:gd name="T37" fmla="*/ 2711 h 2795"/>
                  <a:gd name="T38" fmla="*/ 1625 w 7943"/>
                  <a:gd name="T39" fmla="*/ 2711 h 2795"/>
                  <a:gd name="T40" fmla="*/ 1887 w 7943"/>
                  <a:gd name="T41" fmla="*/ 2299 h 2795"/>
                  <a:gd name="T42" fmla="*/ 2104 w 7943"/>
                  <a:gd name="T43" fmla="*/ 2645 h 2795"/>
                  <a:gd name="T44" fmla="*/ 2150 w 7943"/>
                  <a:gd name="T45" fmla="*/ 2645 h 2795"/>
                  <a:gd name="T46" fmla="*/ 2413 w 7943"/>
                  <a:gd name="T47" fmla="*/ 2456 h 2795"/>
                  <a:gd name="T48" fmla="*/ 2629 w 7943"/>
                  <a:gd name="T49" fmla="*/ 2381 h 2795"/>
                  <a:gd name="T50" fmla="*/ 2676 w 7943"/>
                  <a:gd name="T51" fmla="*/ 2381 h 2795"/>
                  <a:gd name="T52" fmla="*/ 2938 w 7943"/>
                  <a:gd name="T53" fmla="*/ 2705 h 2795"/>
                  <a:gd name="T54" fmla="*/ 3155 w 7943"/>
                  <a:gd name="T55" fmla="*/ 2673 h 2795"/>
                  <a:gd name="T56" fmla="*/ 3201 w 7943"/>
                  <a:gd name="T57" fmla="*/ 2673 h 2795"/>
                  <a:gd name="T58" fmla="*/ 3465 w 7943"/>
                  <a:gd name="T59" fmla="*/ 2229 h 2795"/>
                  <a:gd name="T60" fmla="*/ 3680 w 7943"/>
                  <a:gd name="T61" fmla="*/ 2076 h 2795"/>
                  <a:gd name="T62" fmla="*/ 3727 w 7943"/>
                  <a:gd name="T63" fmla="*/ 2076 h 2795"/>
                  <a:gd name="T64" fmla="*/ 3990 w 7943"/>
                  <a:gd name="T65" fmla="*/ 2639 h 2795"/>
                  <a:gd name="T66" fmla="*/ 4206 w 7943"/>
                  <a:gd name="T67" fmla="*/ 0 h 2795"/>
                  <a:gd name="T68" fmla="*/ 4253 w 7943"/>
                  <a:gd name="T69" fmla="*/ 0 h 2795"/>
                  <a:gd name="T70" fmla="*/ 4516 w 7943"/>
                  <a:gd name="T71" fmla="*/ 2296 h 2795"/>
                  <a:gd name="T72" fmla="*/ 4731 w 7943"/>
                  <a:gd name="T73" fmla="*/ 2748 h 2795"/>
                  <a:gd name="T74" fmla="*/ 4778 w 7943"/>
                  <a:gd name="T75" fmla="*/ 2748 h 2795"/>
                  <a:gd name="T76" fmla="*/ 5041 w 7943"/>
                  <a:gd name="T77" fmla="*/ 1641 h 2795"/>
                  <a:gd name="T78" fmla="*/ 5258 w 7943"/>
                  <a:gd name="T79" fmla="*/ 1067 h 2795"/>
                  <a:gd name="T80" fmla="*/ 5305 w 7943"/>
                  <a:gd name="T81" fmla="*/ 1067 h 2795"/>
                  <a:gd name="T82" fmla="*/ 5567 w 7943"/>
                  <a:gd name="T83" fmla="*/ 1346 h 2795"/>
                  <a:gd name="T84" fmla="*/ 5784 w 7943"/>
                  <a:gd name="T85" fmla="*/ 1147 h 2795"/>
                  <a:gd name="T86" fmla="*/ 5830 w 7943"/>
                  <a:gd name="T87" fmla="*/ 1147 h 2795"/>
                  <a:gd name="T88" fmla="*/ 6093 w 7943"/>
                  <a:gd name="T89" fmla="*/ 1885 h 2795"/>
                  <a:gd name="T90" fmla="*/ 6309 w 7943"/>
                  <a:gd name="T91" fmla="*/ 1826 h 2795"/>
                  <a:gd name="T92" fmla="*/ 6356 w 7943"/>
                  <a:gd name="T93" fmla="*/ 1826 h 2795"/>
                  <a:gd name="T94" fmla="*/ 6618 w 7943"/>
                  <a:gd name="T95" fmla="*/ 2218 h 2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2795">
                    <a:moveTo>
                      <a:pt x="6333" y="1816"/>
                    </a:moveTo>
                    <a:lnTo>
                      <a:pt x="6333" y="1816"/>
                    </a:lnTo>
                    <a:lnTo>
                      <a:pt x="6333" y="1883"/>
                    </a:lnTo>
                    <a:moveTo>
                      <a:pt x="6561" y="2195"/>
                    </a:moveTo>
                    <a:lnTo>
                      <a:pt x="6561" y="2195"/>
                    </a:lnTo>
                    <a:lnTo>
                      <a:pt x="6628" y="2195"/>
                    </a:lnTo>
                    <a:moveTo>
                      <a:pt x="6595" y="2161"/>
                    </a:moveTo>
                    <a:lnTo>
                      <a:pt x="6595" y="2161"/>
                    </a:lnTo>
                    <a:lnTo>
                      <a:pt x="6595" y="2228"/>
                    </a:lnTo>
                    <a:moveTo>
                      <a:pt x="6825" y="1609"/>
                    </a:moveTo>
                    <a:lnTo>
                      <a:pt x="6825" y="1609"/>
                    </a:lnTo>
                    <a:lnTo>
                      <a:pt x="6891" y="1609"/>
                    </a:lnTo>
                    <a:moveTo>
                      <a:pt x="6858" y="1576"/>
                    </a:moveTo>
                    <a:lnTo>
                      <a:pt x="6858" y="1576"/>
                    </a:lnTo>
                    <a:lnTo>
                      <a:pt x="6858" y="1643"/>
                    </a:lnTo>
                    <a:moveTo>
                      <a:pt x="7088" y="2500"/>
                    </a:moveTo>
                    <a:lnTo>
                      <a:pt x="7088" y="2500"/>
                    </a:lnTo>
                    <a:lnTo>
                      <a:pt x="7155" y="2500"/>
                    </a:lnTo>
                    <a:moveTo>
                      <a:pt x="7121" y="2467"/>
                    </a:moveTo>
                    <a:lnTo>
                      <a:pt x="7121" y="2467"/>
                    </a:lnTo>
                    <a:lnTo>
                      <a:pt x="7121" y="2534"/>
                    </a:lnTo>
                    <a:moveTo>
                      <a:pt x="7350" y="1588"/>
                    </a:moveTo>
                    <a:lnTo>
                      <a:pt x="7350" y="1588"/>
                    </a:lnTo>
                    <a:lnTo>
                      <a:pt x="7417" y="1588"/>
                    </a:lnTo>
                    <a:moveTo>
                      <a:pt x="7384" y="1555"/>
                    </a:moveTo>
                    <a:lnTo>
                      <a:pt x="7384" y="1555"/>
                    </a:lnTo>
                    <a:lnTo>
                      <a:pt x="7384" y="1621"/>
                    </a:lnTo>
                    <a:moveTo>
                      <a:pt x="7614" y="2416"/>
                    </a:moveTo>
                    <a:lnTo>
                      <a:pt x="7614" y="2416"/>
                    </a:lnTo>
                    <a:lnTo>
                      <a:pt x="7680" y="2416"/>
                    </a:lnTo>
                    <a:moveTo>
                      <a:pt x="7647" y="2383"/>
                    </a:moveTo>
                    <a:lnTo>
                      <a:pt x="7647" y="2383"/>
                    </a:lnTo>
                    <a:lnTo>
                      <a:pt x="7647" y="2449"/>
                    </a:lnTo>
                    <a:moveTo>
                      <a:pt x="7876" y="819"/>
                    </a:moveTo>
                    <a:lnTo>
                      <a:pt x="7876" y="819"/>
                    </a:lnTo>
                    <a:lnTo>
                      <a:pt x="7943" y="819"/>
                    </a:lnTo>
                    <a:moveTo>
                      <a:pt x="7909" y="786"/>
                    </a:moveTo>
                    <a:lnTo>
                      <a:pt x="7909" y="786"/>
                    </a:lnTo>
                    <a:lnTo>
                      <a:pt x="7909" y="853"/>
                    </a:lnTo>
                    <a:moveTo>
                      <a:pt x="0" y="1574"/>
                    </a:moveTo>
                    <a:lnTo>
                      <a:pt x="0" y="1574"/>
                    </a:lnTo>
                    <a:lnTo>
                      <a:pt x="47" y="1620"/>
                    </a:lnTo>
                    <a:moveTo>
                      <a:pt x="47" y="1574"/>
                    </a:moveTo>
                    <a:lnTo>
                      <a:pt x="47" y="1574"/>
                    </a:lnTo>
                    <a:lnTo>
                      <a:pt x="0" y="1620"/>
                    </a:lnTo>
                    <a:moveTo>
                      <a:pt x="264" y="1003"/>
                    </a:moveTo>
                    <a:lnTo>
                      <a:pt x="264" y="1003"/>
                    </a:lnTo>
                    <a:lnTo>
                      <a:pt x="310" y="1049"/>
                    </a:lnTo>
                    <a:moveTo>
                      <a:pt x="310" y="1003"/>
                    </a:moveTo>
                    <a:lnTo>
                      <a:pt x="310" y="1003"/>
                    </a:lnTo>
                    <a:lnTo>
                      <a:pt x="264" y="1049"/>
                    </a:lnTo>
                    <a:moveTo>
                      <a:pt x="526" y="810"/>
                    </a:moveTo>
                    <a:lnTo>
                      <a:pt x="526" y="810"/>
                    </a:lnTo>
                    <a:lnTo>
                      <a:pt x="573" y="857"/>
                    </a:lnTo>
                    <a:moveTo>
                      <a:pt x="573" y="810"/>
                    </a:moveTo>
                    <a:lnTo>
                      <a:pt x="573" y="810"/>
                    </a:lnTo>
                    <a:lnTo>
                      <a:pt x="526" y="857"/>
                    </a:lnTo>
                    <a:moveTo>
                      <a:pt x="789" y="2163"/>
                    </a:moveTo>
                    <a:lnTo>
                      <a:pt x="789" y="2163"/>
                    </a:lnTo>
                    <a:lnTo>
                      <a:pt x="836" y="2209"/>
                    </a:lnTo>
                    <a:moveTo>
                      <a:pt x="836" y="2163"/>
                    </a:moveTo>
                    <a:lnTo>
                      <a:pt x="836" y="2163"/>
                    </a:lnTo>
                    <a:lnTo>
                      <a:pt x="789" y="2209"/>
                    </a:lnTo>
                    <a:moveTo>
                      <a:pt x="1051" y="1410"/>
                    </a:moveTo>
                    <a:lnTo>
                      <a:pt x="1051" y="1410"/>
                    </a:lnTo>
                    <a:lnTo>
                      <a:pt x="1098" y="1457"/>
                    </a:lnTo>
                    <a:moveTo>
                      <a:pt x="1098" y="1410"/>
                    </a:moveTo>
                    <a:lnTo>
                      <a:pt x="1098" y="1410"/>
                    </a:lnTo>
                    <a:lnTo>
                      <a:pt x="1051" y="1457"/>
                    </a:lnTo>
                    <a:moveTo>
                      <a:pt x="1315" y="2423"/>
                    </a:moveTo>
                    <a:lnTo>
                      <a:pt x="1315" y="2423"/>
                    </a:lnTo>
                    <a:lnTo>
                      <a:pt x="1361" y="2469"/>
                    </a:lnTo>
                    <a:moveTo>
                      <a:pt x="1361" y="2423"/>
                    </a:moveTo>
                    <a:lnTo>
                      <a:pt x="1361" y="2423"/>
                    </a:lnTo>
                    <a:lnTo>
                      <a:pt x="1315" y="2469"/>
                    </a:lnTo>
                    <a:moveTo>
                      <a:pt x="1578" y="2711"/>
                    </a:moveTo>
                    <a:lnTo>
                      <a:pt x="1578" y="2711"/>
                    </a:lnTo>
                    <a:lnTo>
                      <a:pt x="1625" y="2758"/>
                    </a:lnTo>
                    <a:moveTo>
                      <a:pt x="1625" y="2711"/>
                    </a:moveTo>
                    <a:lnTo>
                      <a:pt x="1625" y="2711"/>
                    </a:lnTo>
                    <a:lnTo>
                      <a:pt x="1578" y="2758"/>
                    </a:lnTo>
                    <a:moveTo>
                      <a:pt x="1840" y="2253"/>
                    </a:moveTo>
                    <a:lnTo>
                      <a:pt x="1840" y="2253"/>
                    </a:lnTo>
                    <a:lnTo>
                      <a:pt x="1887" y="2299"/>
                    </a:lnTo>
                    <a:moveTo>
                      <a:pt x="1887" y="2253"/>
                    </a:moveTo>
                    <a:lnTo>
                      <a:pt x="1887" y="2253"/>
                    </a:lnTo>
                    <a:lnTo>
                      <a:pt x="1840" y="2299"/>
                    </a:lnTo>
                    <a:moveTo>
                      <a:pt x="2104" y="2645"/>
                    </a:moveTo>
                    <a:lnTo>
                      <a:pt x="2104" y="2645"/>
                    </a:lnTo>
                    <a:lnTo>
                      <a:pt x="2150" y="2691"/>
                    </a:lnTo>
                    <a:moveTo>
                      <a:pt x="2150" y="2645"/>
                    </a:moveTo>
                    <a:lnTo>
                      <a:pt x="2150" y="2645"/>
                    </a:lnTo>
                    <a:lnTo>
                      <a:pt x="2104" y="2691"/>
                    </a:lnTo>
                    <a:moveTo>
                      <a:pt x="2366" y="2409"/>
                    </a:moveTo>
                    <a:lnTo>
                      <a:pt x="2366" y="2409"/>
                    </a:lnTo>
                    <a:lnTo>
                      <a:pt x="2413" y="2456"/>
                    </a:lnTo>
                    <a:moveTo>
                      <a:pt x="2413" y="2409"/>
                    </a:moveTo>
                    <a:lnTo>
                      <a:pt x="2413" y="2409"/>
                    </a:lnTo>
                    <a:lnTo>
                      <a:pt x="2366" y="2456"/>
                    </a:lnTo>
                    <a:moveTo>
                      <a:pt x="2629" y="2381"/>
                    </a:moveTo>
                    <a:lnTo>
                      <a:pt x="2629" y="2381"/>
                    </a:lnTo>
                    <a:lnTo>
                      <a:pt x="2676" y="2428"/>
                    </a:lnTo>
                    <a:moveTo>
                      <a:pt x="2676" y="2381"/>
                    </a:moveTo>
                    <a:lnTo>
                      <a:pt x="2676" y="2381"/>
                    </a:lnTo>
                    <a:lnTo>
                      <a:pt x="2629" y="2428"/>
                    </a:lnTo>
                    <a:moveTo>
                      <a:pt x="2891" y="2658"/>
                    </a:moveTo>
                    <a:lnTo>
                      <a:pt x="2891" y="2658"/>
                    </a:lnTo>
                    <a:lnTo>
                      <a:pt x="2938" y="2705"/>
                    </a:lnTo>
                    <a:moveTo>
                      <a:pt x="2938" y="2658"/>
                    </a:moveTo>
                    <a:lnTo>
                      <a:pt x="2938" y="2658"/>
                    </a:lnTo>
                    <a:lnTo>
                      <a:pt x="2891" y="2705"/>
                    </a:lnTo>
                    <a:moveTo>
                      <a:pt x="3155" y="2673"/>
                    </a:moveTo>
                    <a:lnTo>
                      <a:pt x="3155" y="2673"/>
                    </a:lnTo>
                    <a:lnTo>
                      <a:pt x="3201" y="2719"/>
                    </a:lnTo>
                    <a:moveTo>
                      <a:pt x="3201" y="2673"/>
                    </a:moveTo>
                    <a:lnTo>
                      <a:pt x="3201" y="2673"/>
                    </a:lnTo>
                    <a:lnTo>
                      <a:pt x="3155" y="2719"/>
                    </a:lnTo>
                    <a:moveTo>
                      <a:pt x="3418" y="2183"/>
                    </a:moveTo>
                    <a:lnTo>
                      <a:pt x="3418" y="2183"/>
                    </a:lnTo>
                    <a:lnTo>
                      <a:pt x="3465" y="2229"/>
                    </a:lnTo>
                    <a:moveTo>
                      <a:pt x="3465" y="2183"/>
                    </a:moveTo>
                    <a:lnTo>
                      <a:pt x="3465" y="2183"/>
                    </a:lnTo>
                    <a:lnTo>
                      <a:pt x="3418" y="2229"/>
                    </a:lnTo>
                    <a:moveTo>
                      <a:pt x="3680" y="2076"/>
                    </a:moveTo>
                    <a:lnTo>
                      <a:pt x="3680" y="2076"/>
                    </a:lnTo>
                    <a:lnTo>
                      <a:pt x="3727" y="2123"/>
                    </a:lnTo>
                    <a:moveTo>
                      <a:pt x="3727" y="2076"/>
                    </a:moveTo>
                    <a:lnTo>
                      <a:pt x="3727" y="2076"/>
                    </a:lnTo>
                    <a:lnTo>
                      <a:pt x="3680" y="2123"/>
                    </a:lnTo>
                    <a:moveTo>
                      <a:pt x="3944" y="2593"/>
                    </a:moveTo>
                    <a:lnTo>
                      <a:pt x="3944" y="2593"/>
                    </a:lnTo>
                    <a:lnTo>
                      <a:pt x="3990" y="2639"/>
                    </a:lnTo>
                    <a:moveTo>
                      <a:pt x="3990" y="2593"/>
                    </a:moveTo>
                    <a:lnTo>
                      <a:pt x="3990" y="2593"/>
                    </a:lnTo>
                    <a:lnTo>
                      <a:pt x="3944" y="2639"/>
                    </a:lnTo>
                    <a:moveTo>
                      <a:pt x="4206" y="0"/>
                    </a:moveTo>
                    <a:lnTo>
                      <a:pt x="4206" y="0"/>
                    </a:lnTo>
                    <a:lnTo>
                      <a:pt x="4253" y="47"/>
                    </a:lnTo>
                    <a:moveTo>
                      <a:pt x="4253" y="0"/>
                    </a:moveTo>
                    <a:lnTo>
                      <a:pt x="4253" y="0"/>
                    </a:lnTo>
                    <a:lnTo>
                      <a:pt x="4206" y="47"/>
                    </a:lnTo>
                    <a:moveTo>
                      <a:pt x="4469" y="2249"/>
                    </a:moveTo>
                    <a:lnTo>
                      <a:pt x="4469" y="2249"/>
                    </a:lnTo>
                    <a:lnTo>
                      <a:pt x="4516" y="2296"/>
                    </a:lnTo>
                    <a:moveTo>
                      <a:pt x="4516" y="2249"/>
                    </a:moveTo>
                    <a:lnTo>
                      <a:pt x="4516" y="2249"/>
                    </a:lnTo>
                    <a:lnTo>
                      <a:pt x="4469" y="2296"/>
                    </a:lnTo>
                    <a:moveTo>
                      <a:pt x="4731" y="2748"/>
                    </a:moveTo>
                    <a:lnTo>
                      <a:pt x="4731" y="2748"/>
                    </a:lnTo>
                    <a:lnTo>
                      <a:pt x="4778" y="2795"/>
                    </a:lnTo>
                    <a:moveTo>
                      <a:pt x="4778" y="2748"/>
                    </a:moveTo>
                    <a:lnTo>
                      <a:pt x="4778" y="2748"/>
                    </a:lnTo>
                    <a:lnTo>
                      <a:pt x="4731" y="2795"/>
                    </a:lnTo>
                    <a:moveTo>
                      <a:pt x="4995" y="1595"/>
                    </a:moveTo>
                    <a:lnTo>
                      <a:pt x="4995" y="1595"/>
                    </a:lnTo>
                    <a:lnTo>
                      <a:pt x="5041" y="1641"/>
                    </a:lnTo>
                    <a:moveTo>
                      <a:pt x="5041" y="1595"/>
                    </a:moveTo>
                    <a:lnTo>
                      <a:pt x="5041" y="1595"/>
                    </a:lnTo>
                    <a:lnTo>
                      <a:pt x="4995" y="1641"/>
                    </a:lnTo>
                    <a:moveTo>
                      <a:pt x="5258" y="1067"/>
                    </a:moveTo>
                    <a:lnTo>
                      <a:pt x="5258" y="1067"/>
                    </a:lnTo>
                    <a:lnTo>
                      <a:pt x="5305" y="1114"/>
                    </a:lnTo>
                    <a:moveTo>
                      <a:pt x="5305" y="1067"/>
                    </a:moveTo>
                    <a:lnTo>
                      <a:pt x="5305" y="1067"/>
                    </a:lnTo>
                    <a:lnTo>
                      <a:pt x="5258" y="1114"/>
                    </a:lnTo>
                    <a:moveTo>
                      <a:pt x="5520" y="1299"/>
                    </a:moveTo>
                    <a:lnTo>
                      <a:pt x="5520" y="1299"/>
                    </a:lnTo>
                    <a:lnTo>
                      <a:pt x="5567" y="1346"/>
                    </a:lnTo>
                    <a:moveTo>
                      <a:pt x="5567" y="1299"/>
                    </a:moveTo>
                    <a:lnTo>
                      <a:pt x="5567" y="1299"/>
                    </a:lnTo>
                    <a:lnTo>
                      <a:pt x="5520" y="1346"/>
                    </a:lnTo>
                    <a:moveTo>
                      <a:pt x="5784" y="1147"/>
                    </a:moveTo>
                    <a:lnTo>
                      <a:pt x="5784" y="1147"/>
                    </a:lnTo>
                    <a:lnTo>
                      <a:pt x="5830" y="1194"/>
                    </a:lnTo>
                    <a:moveTo>
                      <a:pt x="5830" y="1147"/>
                    </a:moveTo>
                    <a:lnTo>
                      <a:pt x="5830" y="1147"/>
                    </a:lnTo>
                    <a:lnTo>
                      <a:pt x="5784" y="1194"/>
                    </a:lnTo>
                    <a:moveTo>
                      <a:pt x="6046" y="1838"/>
                    </a:moveTo>
                    <a:lnTo>
                      <a:pt x="6046" y="1838"/>
                    </a:lnTo>
                    <a:lnTo>
                      <a:pt x="6093" y="1885"/>
                    </a:lnTo>
                    <a:moveTo>
                      <a:pt x="6093" y="1838"/>
                    </a:moveTo>
                    <a:lnTo>
                      <a:pt x="6093" y="1838"/>
                    </a:lnTo>
                    <a:lnTo>
                      <a:pt x="6046" y="1885"/>
                    </a:lnTo>
                    <a:moveTo>
                      <a:pt x="6309" y="1826"/>
                    </a:moveTo>
                    <a:lnTo>
                      <a:pt x="6309" y="1826"/>
                    </a:lnTo>
                    <a:lnTo>
                      <a:pt x="6356" y="1873"/>
                    </a:lnTo>
                    <a:moveTo>
                      <a:pt x="6356" y="1826"/>
                    </a:moveTo>
                    <a:lnTo>
                      <a:pt x="6356" y="1826"/>
                    </a:lnTo>
                    <a:lnTo>
                      <a:pt x="6309" y="1873"/>
                    </a:lnTo>
                    <a:moveTo>
                      <a:pt x="6571" y="2171"/>
                    </a:moveTo>
                    <a:lnTo>
                      <a:pt x="6571" y="2171"/>
                    </a:lnTo>
                    <a:lnTo>
                      <a:pt x="6618" y="2218"/>
                    </a:lnTo>
                  </a:path>
                </a:pathLst>
              </a:custGeom>
              <a:noFill/>
              <a:ln w="1588" cap="flat">
                <a:solidFill>
                  <a:srgbClr val="2BFF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Freeform 128"/>
              <p:cNvSpPr>
                <a:spLocks noEditPoints="1"/>
              </p:cNvSpPr>
              <p:nvPr/>
            </p:nvSpPr>
            <p:spPr bwMode="auto">
              <a:xfrm>
                <a:off x="4759" y="1421"/>
                <a:ext cx="306" cy="393"/>
              </a:xfrm>
              <a:custGeom>
                <a:avLst/>
                <a:gdLst>
                  <a:gd name="T0" fmla="*/ 47 w 1362"/>
                  <a:gd name="T1" fmla="*/ 1375 h 1728"/>
                  <a:gd name="T2" fmla="*/ 47 w 1362"/>
                  <a:gd name="T3" fmla="*/ 1375 h 1728"/>
                  <a:gd name="T4" fmla="*/ 0 w 1362"/>
                  <a:gd name="T5" fmla="*/ 1422 h 1728"/>
                  <a:gd name="T6" fmla="*/ 264 w 1362"/>
                  <a:gd name="T7" fmla="*/ 790 h 1728"/>
                  <a:gd name="T8" fmla="*/ 264 w 1362"/>
                  <a:gd name="T9" fmla="*/ 790 h 1728"/>
                  <a:gd name="T10" fmla="*/ 310 w 1362"/>
                  <a:gd name="T11" fmla="*/ 837 h 1728"/>
                  <a:gd name="T12" fmla="*/ 310 w 1362"/>
                  <a:gd name="T13" fmla="*/ 790 h 1728"/>
                  <a:gd name="T14" fmla="*/ 310 w 1362"/>
                  <a:gd name="T15" fmla="*/ 790 h 1728"/>
                  <a:gd name="T16" fmla="*/ 264 w 1362"/>
                  <a:gd name="T17" fmla="*/ 837 h 1728"/>
                  <a:gd name="T18" fmla="*/ 527 w 1362"/>
                  <a:gd name="T19" fmla="*/ 1681 h 1728"/>
                  <a:gd name="T20" fmla="*/ 527 w 1362"/>
                  <a:gd name="T21" fmla="*/ 1681 h 1728"/>
                  <a:gd name="T22" fmla="*/ 574 w 1362"/>
                  <a:gd name="T23" fmla="*/ 1728 h 1728"/>
                  <a:gd name="T24" fmla="*/ 574 w 1362"/>
                  <a:gd name="T25" fmla="*/ 1681 h 1728"/>
                  <a:gd name="T26" fmla="*/ 574 w 1362"/>
                  <a:gd name="T27" fmla="*/ 1681 h 1728"/>
                  <a:gd name="T28" fmla="*/ 527 w 1362"/>
                  <a:gd name="T29" fmla="*/ 1728 h 1728"/>
                  <a:gd name="T30" fmla="*/ 789 w 1362"/>
                  <a:gd name="T31" fmla="*/ 769 h 1728"/>
                  <a:gd name="T32" fmla="*/ 789 w 1362"/>
                  <a:gd name="T33" fmla="*/ 769 h 1728"/>
                  <a:gd name="T34" fmla="*/ 836 w 1362"/>
                  <a:gd name="T35" fmla="*/ 815 h 1728"/>
                  <a:gd name="T36" fmla="*/ 836 w 1362"/>
                  <a:gd name="T37" fmla="*/ 769 h 1728"/>
                  <a:gd name="T38" fmla="*/ 836 w 1362"/>
                  <a:gd name="T39" fmla="*/ 769 h 1728"/>
                  <a:gd name="T40" fmla="*/ 789 w 1362"/>
                  <a:gd name="T41" fmla="*/ 815 h 1728"/>
                  <a:gd name="T42" fmla="*/ 1053 w 1362"/>
                  <a:gd name="T43" fmla="*/ 1597 h 1728"/>
                  <a:gd name="T44" fmla="*/ 1053 w 1362"/>
                  <a:gd name="T45" fmla="*/ 1597 h 1728"/>
                  <a:gd name="T46" fmla="*/ 1099 w 1362"/>
                  <a:gd name="T47" fmla="*/ 1643 h 1728"/>
                  <a:gd name="T48" fmla="*/ 1099 w 1362"/>
                  <a:gd name="T49" fmla="*/ 1597 h 1728"/>
                  <a:gd name="T50" fmla="*/ 1099 w 1362"/>
                  <a:gd name="T51" fmla="*/ 1597 h 1728"/>
                  <a:gd name="T52" fmla="*/ 1053 w 1362"/>
                  <a:gd name="T53" fmla="*/ 1643 h 1728"/>
                  <a:gd name="T54" fmla="*/ 1315 w 1362"/>
                  <a:gd name="T55" fmla="*/ 0 h 1728"/>
                  <a:gd name="T56" fmla="*/ 1315 w 1362"/>
                  <a:gd name="T57" fmla="*/ 0 h 1728"/>
                  <a:gd name="T58" fmla="*/ 1362 w 1362"/>
                  <a:gd name="T59" fmla="*/ 47 h 1728"/>
                  <a:gd name="T60" fmla="*/ 1362 w 1362"/>
                  <a:gd name="T61" fmla="*/ 0 h 1728"/>
                  <a:gd name="T62" fmla="*/ 1362 w 1362"/>
                  <a:gd name="T63" fmla="*/ 0 h 1728"/>
                  <a:gd name="T64" fmla="*/ 1315 w 1362"/>
                  <a:gd name="T65" fmla="*/ 47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728">
                    <a:moveTo>
                      <a:pt x="47" y="1375"/>
                    </a:moveTo>
                    <a:lnTo>
                      <a:pt x="47" y="1375"/>
                    </a:lnTo>
                    <a:lnTo>
                      <a:pt x="0" y="1422"/>
                    </a:lnTo>
                    <a:moveTo>
                      <a:pt x="264" y="790"/>
                    </a:moveTo>
                    <a:lnTo>
                      <a:pt x="264" y="790"/>
                    </a:lnTo>
                    <a:lnTo>
                      <a:pt x="310" y="837"/>
                    </a:lnTo>
                    <a:moveTo>
                      <a:pt x="310" y="790"/>
                    </a:moveTo>
                    <a:lnTo>
                      <a:pt x="310" y="790"/>
                    </a:lnTo>
                    <a:lnTo>
                      <a:pt x="264" y="837"/>
                    </a:lnTo>
                    <a:moveTo>
                      <a:pt x="527" y="1681"/>
                    </a:moveTo>
                    <a:lnTo>
                      <a:pt x="527" y="1681"/>
                    </a:lnTo>
                    <a:lnTo>
                      <a:pt x="574" y="1728"/>
                    </a:lnTo>
                    <a:moveTo>
                      <a:pt x="574" y="1681"/>
                    </a:moveTo>
                    <a:lnTo>
                      <a:pt x="574" y="1681"/>
                    </a:lnTo>
                    <a:lnTo>
                      <a:pt x="527" y="1728"/>
                    </a:lnTo>
                    <a:moveTo>
                      <a:pt x="789" y="769"/>
                    </a:moveTo>
                    <a:lnTo>
                      <a:pt x="789" y="769"/>
                    </a:lnTo>
                    <a:lnTo>
                      <a:pt x="836" y="815"/>
                    </a:lnTo>
                    <a:moveTo>
                      <a:pt x="836" y="769"/>
                    </a:moveTo>
                    <a:lnTo>
                      <a:pt x="836" y="769"/>
                    </a:lnTo>
                    <a:lnTo>
                      <a:pt x="789" y="815"/>
                    </a:lnTo>
                    <a:moveTo>
                      <a:pt x="1053" y="1597"/>
                    </a:moveTo>
                    <a:lnTo>
                      <a:pt x="1053" y="1597"/>
                    </a:lnTo>
                    <a:lnTo>
                      <a:pt x="1099" y="1643"/>
                    </a:lnTo>
                    <a:moveTo>
                      <a:pt x="1099" y="1597"/>
                    </a:moveTo>
                    <a:lnTo>
                      <a:pt x="1099" y="1597"/>
                    </a:lnTo>
                    <a:lnTo>
                      <a:pt x="1053" y="1643"/>
                    </a:lnTo>
                    <a:moveTo>
                      <a:pt x="1315" y="0"/>
                    </a:moveTo>
                    <a:lnTo>
                      <a:pt x="1315" y="0"/>
                    </a:lnTo>
                    <a:lnTo>
                      <a:pt x="1362" y="47"/>
                    </a:lnTo>
                    <a:moveTo>
                      <a:pt x="1362" y="0"/>
                    </a:moveTo>
                    <a:lnTo>
                      <a:pt x="1362" y="0"/>
                    </a:lnTo>
                    <a:lnTo>
                      <a:pt x="1315" y="47"/>
                    </a:lnTo>
                  </a:path>
                </a:pathLst>
              </a:custGeom>
              <a:noFill/>
              <a:ln w="1588" cap="flat">
                <a:solidFill>
                  <a:srgbClr val="2BFF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Freeform 129"/>
              <p:cNvSpPr>
                <a:spLocks noEditPoints="1"/>
              </p:cNvSpPr>
              <p:nvPr/>
            </p:nvSpPr>
            <p:spPr bwMode="auto">
              <a:xfrm>
                <a:off x="3278" y="1263"/>
                <a:ext cx="1782" cy="659"/>
              </a:xfrm>
              <a:custGeom>
                <a:avLst/>
                <a:gdLst>
                  <a:gd name="T0" fmla="*/ 297 w 7919"/>
                  <a:gd name="T1" fmla="*/ 834 h 2893"/>
                  <a:gd name="T2" fmla="*/ 1085 w 7919"/>
                  <a:gd name="T3" fmla="*/ 1388 h 2893"/>
                  <a:gd name="T4" fmla="*/ 1874 w 7919"/>
                  <a:gd name="T5" fmla="*/ 2212 h 2893"/>
                  <a:gd name="T6" fmla="*/ 2663 w 7919"/>
                  <a:gd name="T7" fmla="*/ 2492 h 2893"/>
                  <a:gd name="T8" fmla="*/ 3451 w 7919"/>
                  <a:gd name="T9" fmla="*/ 2116 h 2893"/>
                  <a:gd name="T10" fmla="*/ 4239 w 7919"/>
                  <a:gd name="T11" fmla="*/ 33 h 2893"/>
                  <a:gd name="T12" fmla="*/ 5028 w 7919"/>
                  <a:gd name="T13" fmla="*/ 1623 h 2893"/>
                  <a:gd name="T14" fmla="*/ 5817 w 7919"/>
                  <a:gd name="T15" fmla="*/ 916 h 2893"/>
                  <a:gd name="T16" fmla="*/ 6605 w 7919"/>
                  <a:gd name="T17" fmla="*/ 2362 h 2893"/>
                  <a:gd name="T18" fmla="*/ 7394 w 7919"/>
                  <a:gd name="T19" fmla="*/ 1703 h 2893"/>
                  <a:gd name="T20" fmla="*/ 0 w 7919"/>
                  <a:gd name="T21" fmla="*/ 1761 h 2893"/>
                  <a:gd name="T22" fmla="*/ 34 w 7919"/>
                  <a:gd name="T23" fmla="*/ 1727 h 2893"/>
                  <a:gd name="T24" fmla="*/ 264 w 7919"/>
                  <a:gd name="T25" fmla="*/ 834 h 2893"/>
                  <a:gd name="T26" fmla="*/ 297 w 7919"/>
                  <a:gd name="T27" fmla="*/ 801 h 2893"/>
                  <a:gd name="T28" fmla="*/ 526 w 7919"/>
                  <a:gd name="T29" fmla="*/ 898 h 2893"/>
                  <a:gd name="T30" fmla="*/ 559 w 7919"/>
                  <a:gd name="T31" fmla="*/ 865 h 2893"/>
                  <a:gd name="T32" fmla="*/ 789 w 7919"/>
                  <a:gd name="T33" fmla="*/ 2158 h 2893"/>
                  <a:gd name="T34" fmla="*/ 823 w 7919"/>
                  <a:gd name="T35" fmla="*/ 2125 h 2893"/>
                  <a:gd name="T36" fmla="*/ 1051 w 7919"/>
                  <a:gd name="T37" fmla="*/ 1388 h 2893"/>
                  <a:gd name="T38" fmla="*/ 1085 w 7919"/>
                  <a:gd name="T39" fmla="*/ 1355 h 2893"/>
                  <a:gd name="T40" fmla="*/ 1315 w 7919"/>
                  <a:gd name="T41" fmla="*/ 2396 h 2893"/>
                  <a:gd name="T42" fmla="*/ 1348 w 7919"/>
                  <a:gd name="T43" fmla="*/ 2363 h 2893"/>
                  <a:gd name="T44" fmla="*/ 1578 w 7919"/>
                  <a:gd name="T45" fmla="*/ 2684 h 2893"/>
                  <a:gd name="T46" fmla="*/ 1611 w 7919"/>
                  <a:gd name="T47" fmla="*/ 2651 h 2893"/>
                  <a:gd name="T48" fmla="*/ 1840 w 7919"/>
                  <a:gd name="T49" fmla="*/ 2212 h 2893"/>
                  <a:gd name="T50" fmla="*/ 1874 w 7919"/>
                  <a:gd name="T51" fmla="*/ 2178 h 2893"/>
                  <a:gd name="T52" fmla="*/ 2104 w 7919"/>
                  <a:gd name="T53" fmla="*/ 2735 h 2893"/>
                  <a:gd name="T54" fmla="*/ 2137 w 7919"/>
                  <a:gd name="T55" fmla="*/ 2702 h 2893"/>
                  <a:gd name="T56" fmla="*/ 2366 w 7919"/>
                  <a:gd name="T57" fmla="*/ 2341 h 2893"/>
                  <a:gd name="T58" fmla="*/ 2399 w 7919"/>
                  <a:gd name="T59" fmla="*/ 2307 h 2893"/>
                  <a:gd name="T60" fmla="*/ 2629 w 7919"/>
                  <a:gd name="T61" fmla="*/ 2492 h 2893"/>
                  <a:gd name="T62" fmla="*/ 2663 w 7919"/>
                  <a:gd name="T63" fmla="*/ 2458 h 2893"/>
                  <a:gd name="T64" fmla="*/ 2891 w 7919"/>
                  <a:gd name="T65" fmla="*/ 2778 h 2893"/>
                  <a:gd name="T66" fmla="*/ 2925 w 7919"/>
                  <a:gd name="T67" fmla="*/ 2745 h 2893"/>
                  <a:gd name="T68" fmla="*/ 3155 w 7919"/>
                  <a:gd name="T69" fmla="*/ 2474 h 2893"/>
                  <a:gd name="T70" fmla="*/ 3188 w 7919"/>
                  <a:gd name="T71" fmla="*/ 2441 h 2893"/>
                  <a:gd name="T72" fmla="*/ 3418 w 7919"/>
                  <a:gd name="T73" fmla="*/ 2116 h 2893"/>
                  <a:gd name="T74" fmla="*/ 3451 w 7919"/>
                  <a:gd name="T75" fmla="*/ 2083 h 2893"/>
                  <a:gd name="T76" fmla="*/ 3680 w 7919"/>
                  <a:gd name="T77" fmla="*/ 2115 h 2893"/>
                  <a:gd name="T78" fmla="*/ 3714 w 7919"/>
                  <a:gd name="T79" fmla="*/ 2082 h 2893"/>
                  <a:gd name="T80" fmla="*/ 3944 w 7919"/>
                  <a:gd name="T81" fmla="*/ 2473 h 2893"/>
                  <a:gd name="T82" fmla="*/ 3977 w 7919"/>
                  <a:gd name="T83" fmla="*/ 2440 h 2893"/>
                  <a:gd name="T84" fmla="*/ 4206 w 7919"/>
                  <a:gd name="T85" fmla="*/ 33 h 2893"/>
                  <a:gd name="T86" fmla="*/ 4239 w 7919"/>
                  <a:gd name="T87" fmla="*/ 0 h 2893"/>
                  <a:gd name="T88" fmla="*/ 4469 w 7919"/>
                  <a:gd name="T89" fmla="*/ 2364 h 2893"/>
                  <a:gd name="T90" fmla="*/ 4503 w 7919"/>
                  <a:gd name="T91" fmla="*/ 2331 h 2893"/>
                  <a:gd name="T92" fmla="*/ 4731 w 7919"/>
                  <a:gd name="T93" fmla="*/ 2860 h 2893"/>
                  <a:gd name="T94" fmla="*/ 4765 w 7919"/>
                  <a:gd name="T95" fmla="*/ 2826 h 2893"/>
                  <a:gd name="T96" fmla="*/ 4995 w 7919"/>
                  <a:gd name="T97" fmla="*/ 1623 h 2893"/>
                  <a:gd name="T98" fmla="*/ 5028 w 7919"/>
                  <a:gd name="T99" fmla="*/ 1590 h 2893"/>
                  <a:gd name="T100" fmla="*/ 5258 w 7919"/>
                  <a:gd name="T101" fmla="*/ 1008 h 2893"/>
                  <a:gd name="T102" fmla="*/ 5291 w 7919"/>
                  <a:gd name="T103" fmla="*/ 975 h 2893"/>
                  <a:gd name="T104" fmla="*/ 5520 w 7919"/>
                  <a:gd name="T105" fmla="*/ 1176 h 2893"/>
                  <a:gd name="T106" fmla="*/ 5554 w 7919"/>
                  <a:gd name="T107" fmla="*/ 1143 h 2893"/>
                  <a:gd name="T108" fmla="*/ 5784 w 7919"/>
                  <a:gd name="T109" fmla="*/ 916 h 2893"/>
                  <a:gd name="T110" fmla="*/ 5817 w 7919"/>
                  <a:gd name="T111" fmla="*/ 883 h 2893"/>
                  <a:gd name="T112" fmla="*/ 6046 w 7919"/>
                  <a:gd name="T113" fmla="*/ 1850 h 2893"/>
                  <a:gd name="T114" fmla="*/ 6079 w 7919"/>
                  <a:gd name="T115" fmla="*/ 1816 h 2893"/>
                  <a:gd name="T116" fmla="*/ 6309 w 7919"/>
                  <a:gd name="T117" fmla="*/ 1897 h 28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2893">
                    <a:moveTo>
                      <a:pt x="34" y="1761"/>
                    </a:moveTo>
                    <a:lnTo>
                      <a:pt x="34" y="1761"/>
                    </a:lnTo>
                    <a:lnTo>
                      <a:pt x="297" y="834"/>
                    </a:lnTo>
                    <a:lnTo>
                      <a:pt x="559" y="898"/>
                    </a:lnTo>
                    <a:lnTo>
                      <a:pt x="823" y="2158"/>
                    </a:lnTo>
                    <a:lnTo>
                      <a:pt x="1085" y="1388"/>
                    </a:lnTo>
                    <a:lnTo>
                      <a:pt x="1348" y="2396"/>
                    </a:lnTo>
                    <a:lnTo>
                      <a:pt x="1611" y="2684"/>
                    </a:lnTo>
                    <a:lnTo>
                      <a:pt x="1874" y="2212"/>
                    </a:lnTo>
                    <a:lnTo>
                      <a:pt x="2137" y="2735"/>
                    </a:lnTo>
                    <a:lnTo>
                      <a:pt x="2399" y="2341"/>
                    </a:lnTo>
                    <a:lnTo>
                      <a:pt x="2663" y="2492"/>
                    </a:lnTo>
                    <a:lnTo>
                      <a:pt x="2925" y="2778"/>
                    </a:lnTo>
                    <a:lnTo>
                      <a:pt x="3188" y="2474"/>
                    </a:lnTo>
                    <a:lnTo>
                      <a:pt x="3451" y="2116"/>
                    </a:lnTo>
                    <a:lnTo>
                      <a:pt x="3714" y="2115"/>
                    </a:lnTo>
                    <a:lnTo>
                      <a:pt x="3977" y="2473"/>
                    </a:lnTo>
                    <a:lnTo>
                      <a:pt x="4239" y="33"/>
                    </a:lnTo>
                    <a:lnTo>
                      <a:pt x="4503" y="2364"/>
                    </a:lnTo>
                    <a:lnTo>
                      <a:pt x="4765" y="2860"/>
                    </a:lnTo>
                    <a:lnTo>
                      <a:pt x="5028" y="1623"/>
                    </a:lnTo>
                    <a:lnTo>
                      <a:pt x="5291" y="1008"/>
                    </a:lnTo>
                    <a:lnTo>
                      <a:pt x="5554" y="1176"/>
                    </a:lnTo>
                    <a:lnTo>
                      <a:pt x="5817" y="916"/>
                    </a:lnTo>
                    <a:lnTo>
                      <a:pt x="6079" y="1850"/>
                    </a:lnTo>
                    <a:lnTo>
                      <a:pt x="6343" y="1897"/>
                    </a:lnTo>
                    <a:lnTo>
                      <a:pt x="6605" y="2362"/>
                    </a:lnTo>
                    <a:lnTo>
                      <a:pt x="6868" y="1461"/>
                    </a:lnTo>
                    <a:lnTo>
                      <a:pt x="7131" y="2433"/>
                    </a:lnTo>
                    <a:lnTo>
                      <a:pt x="7394" y="1703"/>
                    </a:lnTo>
                    <a:lnTo>
                      <a:pt x="7657" y="2515"/>
                    </a:lnTo>
                    <a:lnTo>
                      <a:pt x="7919" y="905"/>
                    </a:lnTo>
                    <a:moveTo>
                      <a:pt x="0" y="1761"/>
                    </a:moveTo>
                    <a:lnTo>
                      <a:pt x="0" y="1761"/>
                    </a:lnTo>
                    <a:lnTo>
                      <a:pt x="67" y="1761"/>
                    </a:lnTo>
                    <a:moveTo>
                      <a:pt x="34" y="1727"/>
                    </a:moveTo>
                    <a:lnTo>
                      <a:pt x="34" y="1727"/>
                    </a:lnTo>
                    <a:lnTo>
                      <a:pt x="34" y="1794"/>
                    </a:lnTo>
                    <a:moveTo>
                      <a:pt x="264" y="834"/>
                    </a:moveTo>
                    <a:lnTo>
                      <a:pt x="264" y="834"/>
                    </a:lnTo>
                    <a:lnTo>
                      <a:pt x="330" y="834"/>
                    </a:lnTo>
                    <a:moveTo>
                      <a:pt x="297" y="801"/>
                    </a:moveTo>
                    <a:lnTo>
                      <a:pt x="297" y="801"/>
                    </a:lnTo>
                    <a:lnTo>
                      <a:pt x="297" y="867"/>
                    </a:lnTo>
                    <a:moveTo>
                      <a:pt x="526" y="898"/>
                    </a:moveTo>
                    <a:lnTo>
                      <a:pt x="526" y="898"/>
                    </a:lnTo>
                    <a:lnTo>
                      <a:pt x="593" y="898"/>
                    </a:lnTo>
                    <a:moveTo>
                      <a:pt x="559" y="865"/>
                    </a:moveTo>
                    <a:lnTo>
                      <a:pt x="559" y="865"/>
                    </a:lnTo>
                    <a:lnTo>
                      <a:pt x="559" y="932"/>
                    </a:lnTo>
                    <a:moveTo>
                      <a:pt x="789" y="2158"/>
                    </a:moveTo>
                    <a:lnTo>
                      <a:pt x="789" y="2158"/>
                    </a:lnTo>
                    <a:lnTo>
                      <a:pt x="856" y="2158"/>
                    </a:lnTo>
                    <a:moveTo>
                      <a:pt x="823" y="2125"/>
                    </a:moveTo>
                    <a:lnTo>
                      <a:pt x="823" y="2125"/>
                    </a:lnTo>
                    <a:lnTo>
                      <a:pt x="823" y="2192"/>
                    </a:lnTo>
                    <a:moveTo>
                      <a:pt x="1051" y="1388"/>
                    </a:moveTo>
                    <a:lnTo>
                      <a:pt x="1051" y="1388"/>
                    </a:lnTo>
                    <a:lnTo>
                      <a:pt x="1118" y="1388"/>
                    </a:lnTo>
                    <a:moveTo>
                      <a:pt x="1085" y="1355"/>
                    </a:moveTo>
                    <a:lnTo>
                      <a:pt x="1085" y="1355"/>
                    </a:lnTo>
                    <a:lnTo>
                      <a:pt x="1085" y="1422"/>
                    </a:lnTo>
                    <a:moveTo>
                      <a:pt x="1315" y="2396"/>
                    </a:moveTo>
                    <a:lnTo>
                      <a:pt x="1315" y="2396"/>
                    </a:lnTo>
                    <a:lnTo>
                      <a:pt x="1381" y="2396"/>
                    </a:lnTo>
                    <a:moveTo>
                      <a:pt x="1348" y="2363"/>
                    </a:moveTo>
                    <a:lnTo>
                      <a:pt x="1348" y="2363"/>
                    </a:lnTo>
                    <a:lnTo>
                      <a:pt x="1348" y="2430"/>
                    </a:lnTo>
                    <a:moveTo>
                      <a:pt x="1578" y="2684"/>
                    </a:moveTo>
                    <a:lnTo>
                      <a:pt x="1578" y="2684"/>
                    </a:lnTo>
                    <a:lnTo>
                      <a:pt x="1645" y="2684"/>
                    </a:lnTo>
                    <a:moveTo>
                      <a:pt x="1611" y="2651"/>
                    </a:moveTo>
                    <a:lnTo>
                      <a:pt x="1611" y="2651"/>
                    </a:lnTo>
                    <a:lnTo>
                      <a:pt x="1611" y="2717"/>
                    </a:lnTo>
                    <a:moveTo>
                      <a:pt x="1840" y="2212"/>
                    </a:moveTo>
                    <a:lnTo>
                      <a:pt x="1840" y="2212"/>
                    </a:lnTo>
                    <a:lnTo>
                      <a:pt x="1907" y="2212"/>
                    </a:lnTo>
                    <a:moveTo>
                      <a:pt x="1874" y="2178"/>
                    </a:moveTo>
                    <a:lnTo>
                      <a:pt x="1874" y="2178"/>
                    </a:lnTo>
                    <a:lnTo>
                      <a:pt x="1874" y="2245"/>
                    </a:lnTo>
                    <a:moveTo>
                      <a:pt x="2104" y="2735"/>
                    </a:moveTo>
                    <a:lnTo>
                      <a:pt x="2104" y="2735"/>
                    </a:lnTo>
                    <a:lnTo>
                      <a:pt x="2170" y="2735"/>
                    </a:lnTo>
                    <a:moveTo>
                      <a:pt x="2137" y="2702"/>
                    </a:moveTo>
                    <a:lnTo>
                      <a:pt x="2137" y="2702"/>
                    </a:lnTo>
                    <a:lnTo>
                      <a:pt x="2137" y="2768"/>
                    </a:lnTo>
                    <a:moveTo>
                      <a:pt x="2366" y="2341"/>
                    </a:moveTo>
                    <a:lnTo>
                      <a:pt x="2366" y="2341"/>
                    </a:lnTo>
                    <a:lnTo>
                      <a:pt x="2433" y="2341"/>
                    </a:lnTo>
                    <a:moveTo>
                      <a:pt x="2399" y="2307"/>
                    </a:moveTo>
                    <a:lnTo>
                      <a:pt x="2399" y="2307"/>
                    </a:lnTo>
                    <a:lnTo>
                      <a:pt x="2399" y="2374"/>
                    </a:lnTo>
                    <a:moveTo>
                      <a:pt x="2629" y="2492"/>
                    </a:moveTo>
                    <a:lnTo>
                      <a:pt x="2629" y="2492"/>
                    </a:lnTo>
                    <a:lnTo>
                      <a:pt x="2696" y="2492"/>
                    </a:lnTo>
                    <a:moveTo>
                      <a:pt x="2663" y="2458"/>
                    </a:moveTo>
                    <a:lnTo>
                      <a:pt x="2663" y="2458"/>
                    </a:lnTo>
                    <a:lnTo>
                      <a:pt x="2663" y="2525"/>
                    </a:lnTo>
                    <a:moveTo>
                      <a:pt x="2891" y="2778"/>
                    </a:moveTo>
                    <a:lnTo>
                      <a:pt x="2891" y="2778"/>
                    </a:lnTo>
                    <a:lnTo>
                      <a:pt x="2958" y="2778"/>
                    </a:lnTo>
                    <a:moveTo>
                      <a:pt x="2925" y="2745"/>
                    </a:moveTo>
                    <a:lnTo>
                      <a:pt x="2925" y="2745"/>
                    </a:lnTo>
                    <a:lnTo>
                      <a:pt x="2925" y="2812"/>
                    </a:lnTo>
                    <a:moveTo>
                      <a:pt x="3155" y="2474"/>
                    </a:moveTo>
                    <a:lnTo>
                      <a:pt x="3155" y="2474"/>
                    </a:lnTo>
                    <a:lnTo>
                      <a:pt x="3221" y="2474"/>
                    </a:lnTo>
                    <a:moveTo>
                      <a:pt x="3188" y="2441"/>
                    </a:moveTo>
                    <a:lnTo>
                      <a:pt x="3188" y="2441"/>
                    </a:lnTo>
                    <a:lnTo>
                      <a:pt x="3188" y="2507"/>
                    </a:lnTo>
                    <a:moveTo>
                      <a:pt x="3418" y="2116"/>
                    </a:moveTo>
                    <a:lnTo>
                      <a:pt x="3418" y="2116"/>
                    </a:lnTo>
                    <a:lnTo>
                      <a:pt x="3485" y="2116"/>
                    </a:lnTo>
                    <a:moveTo>
                      <a:pt x="3451" y="2083"/>
                    </a:moveTo>
                    <a:lnTo>
                      <a:pt x="3451" y="2083"/>
                    </a:lnTo>
                    <a:lnTo>
                      <a:pt x="3451" y="2150"/>
                    </a:lnTo>
                    <a:moveTo>
                      <a:pt x="3680" y="2115"/>
                    </a:moveTo>
                    <a:lnTo>
                      <a:pt x="3680" y="2115"/>
                    </a:lnTo>
                    <a:lnTo>
                      <a:pt x="3747" y="2115"/>
                    </a:lnTo>
                    <a:moveTo>
                      <a:pt x="3714" y="2082"/>
                    </a:moveTo>
                    <a:lnTo>
                      <a:pt x="3714" y="2082"/>
                    </a:lnTo>
                    <a:lnTo>
                      <a:pt x="3714" y="2148"/>
                    </a:lnTo>
                    <a:moveTo>
                      <a:pt x="3944" y="2473"/>
                    </a:moveTo>
                    <a:lnTo>
                      <a:pt x="3944" y="2473"/>
                    </a:lnTo>
                    <a:lnTo>
                      <a:pt x="4010" y="2473"/>
                    </a:lnTo>
                    <a:moveTo>
                      <a:pt x="3977" y="2440"/>
                    </a:moveTo>
                    <a:lnTo>
                      <a:pt x="3977" y="2440"/>
                    </a:lnTo>
                    <a:lnTo>
                      <a:pt x="3977" y="2506"/>
                    </a:lnTo>
                    <a:moveTo>
                      <a:pt x="4206" y="33"/>
                    </a:moveTo>
                    <a:lnTo>
                      <a:pt x="4206" y="33"/>
                    </a:lnTo>
                    <a:lnTo>
                      <a:pt x="4273" y="33"/>
                    </a:lnTo>
                    <a:moveTo>
                      <a:pt x="4239" y="0"/>
                    </a:moveTo>
                    <a:lnTo>
                      <a:pt x="4239" y="0"/>
                    </a:lnTo>
                    <a:lnTo>
                      <a:pt x="4239" y="66"/>
                    </a:lnTo>
                    <a:moveTo>
                      <a:pt x="4469" y="2364"/>
                    </a:moveTo>
                    <a:lnTo>
                      <a:pt x="4469" y="2364"/>
                    </a:lnTo>
                    <a:lnTo>
                      <a:pt x="4536" y="2364"/>
                    </a:lnTo>
                    <a:moveTo>
                      <a:pt x="4503" y="2331"/>
                    </a:moveTo>
                    <a:lnTo>
                      <a:pt x="4503" y="2331"/>
                    </a:lnTo>
                    <a:lnTo>
                      <a:pt x="4503" y="2397"/>
                    </a:lnTo>
                    <a:moveTo>
                      <a:pt x="4731" y="2860"/>
                    </a:moveTo>
                    <a:lnTo>
                      <a:pt x="4731" y="2860"/>
                    </a:lnTo>
                    <a:lnTo>
                      <a:pt x="4798" y="2860"/>
                    </a:lnTo>
                    <a:moveTo>
                      <a:pt x="4765" y="2826"/>
                    </a:moveTo>
                    <a:lnTo>
                      <a:pt x="4765" y="2826"/>
                    </a:lnTo>
                    <a:lnTo>
                      <a:pt x="4765" y="2893"/>
                    </a:lnTo>
                    <a:moveTo>
                      <a:pt x="4995" y="1623"/>
                    </a:moveTo>
                    <a:lnTo>
                      <a:pt x="4995" y="1623"/>
                    </a:lnTo>
                    <a:lnTo>
                      <a:pt x="5061" y="1623"/>
                    </a:lnTo>
                    <a:moveTo>
                      <a:pt x="5028" y="1590"/>
                    </a:moveTo>
                    <a:lnTo>
                      <a:pt x="5028" y="1590"/>
                    </a:lnTo>
                    <a:lnTo>
                      <a:pt x="5028" y="1656"/>
                    </a:lnTo>
                    <a:moveTo>
                      <a:pt x="5258" y="1008"/>
                    </a:moveTo>
                    <a:lnTo>
                      <a:pt x="5258" y="1008"/>
                    </a:lnTo>
                    <a:lnTo>
                      <a:pt x="5325" y="1008"/>
                    </a:lnTo>
                    <a:moveTo>
                      <a:pt x="5291" y="975"/>
                    </a:moveTo>
                    <a:lnTo>
                      <a:pt x="5291" y="975"/>
                    </a:lnTo>
                    <a:lnTo>
                      <a:pt x="5291" y="1042"/>
                    </a:lnTo>
                    <a:moveTo>
                      <a:pt x="5520" y="1176"/>
                    </a:moveTo>
                    <a:lnTo>
                      <a:pt x="5520" y="1176"/>
                    </a:lnTo>
                    <a:lnTo>
                      <a:pt x="5587" y="1176"/>
                    </a:lnTo>
                    <a:moveTo>
                      <a:pt x="5554" y="1143"/>
                    </a:moveTo>
                    <a:lnTo>
                      <a:pt x="5554" y="1143"/>
                    </a:lnTo>
                    <a:lnTo>
                      <a:pt x="5554" y="1210"/>
                    </a:lnTo>
                    <a:moveTo>
                      <a:pt x="5784" y="916"/>
                    </a:moveTo>
                    <a:lnTo>
                      <a:pt x="5784" y="916"/>
                    </a:lnTo>
                    <a:lnTo>
                      <a:pt x="5850" y="916"/>
                    </a:lnTo>
                    <a:moveTo>
                      <a:pt x="5817" y="883"/>
                    </a:moveTo>
                    <a:lnTo>
                      <a:pt x="5817" y="883"/>
                    </a:lnTo>
                    <a:lnTo>
                      <a:pt x="5817" y="950"/>
                    </a:lnTo>
                    <a:moveTo>
                      <a:pt x="6046" y="1850"/>
                    </a:moveTo>
                    <a:lnTo>
                      <a:pt x="6046" y="1850"/>
                    </a:lnTo>
                    <a:lnTo>
                      <a:pt x="6113" y="1850"/>
                    </a:lnTo>
                    <a:moveTo>
                      <a:pt x="6079" y="1816"/>
                    </a:moveTo>
                    <a:lnTo>
                      <a:pt x="6079" y="1816"/>
                    </a:lnTo>
                    <a:lnTo>
                      <a:pt x="6079" y="1883"/>
                    </a:lnTo>
                    <a:moveTo>
                      <a:pt x="6309" y="1897"/>
                    </a:moveTo>
                    <a:lnTo>
                      <a:pt x="6309" y="1897"/>
                    </a:lnTo>
                    <a:lnTo>
                      <a:pt x="6376" y="1897"/>
                    </a:lnTo>
                  </a:path>
                </a:pathLst>
              </a:custGeom>
              <a:noFill/>
              <a:ln w="1588" cap="flat">
                <a:solidFill>
                  <a:srgbClr val="55FFA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Freeform 130"/>
              <p:cNvSpPr>
                <a:spLocks noEditPoints="1"/>
              </p:cNvSpPr>
              <p:nvPr/>
            </p:nvSpPr>
            <p:spPr bwMode="auto">
              <a:xfrm>
                <a:off x="3281" y="1265"/>
                <a:ext cx="1787" cy="654"/>
              </a:xfrm>
              <a:custGeom>
                <a:avLst/>
                <a:gdLst>
                  <a:gd name="T0" fmla="*/ 6561 w 7943"/>
                  <a:gd name="T1" fmla="*/ 2352 h 2873"/>
                  <a:gd name="T2" fmla="*/ 6595 w 7943"/>
                  <a:gd name="T3" fmla="*/ 2318 h 2873"/>
                  <a:gd name="T4" fmla="*/ 6891 w 7943"/>
                  <a:gd name="T5" fmla="*/ 1451 h 2873"/>
                  <a:gd name="T6" fmla="*/ 7088 w 7943"/>
                  <a:gd name="T7" fmla="*/ 2423 h 2873"/>
                  <a:gd name="T8" fmla="*/ 7121 w 7943"/>
                  <a:gd name="T9" fmla="*/ 2390 h 2873"/>
                  <a:gd name="T10" fmla="*/ 7417 w 7943"/>
                  <a:gd name="T11" fmla="*/ 1693 h 2873"/>
                  <a:gd name="T12" fmla="*/ 7614 w 7943"/>
                  <a:gd name="T13" fmla="*/ 2505 h 2873"/>
                  <a:gd name="T14" fmla="*/ 7647 w 7943"/>
                  <a:gd name="T15" fmla="*/ 2472 h 2873"/>
                  <a:gd name="T16" fmla="*/ 7943 w 7943"/>
                  <a:gd name="T17" fmla="*/ 895 h 2873"/>
                  <a:gd name="T18" fmla="*/ 0 w 7943"/>
                  <a:gd name="T19" fmla="*/ 1727 h 2873"/>
                  <a:gd name="T20" fmla="*/ 47 w 7943"/>
                  <a:gd name="T21" fmla="*/ 1727 h 2873"/>
                  <a:gd name="T22" fmla="*/ 310 w 7943"/>
                  <a:gd name="T23" fmla="*/ 847 h 2873"/>
                  <a:gd name="T24" fmla="*/ 526 w 7943"/>
                  <a:gd name="T25" fmla="*/ 865 h 2873"/>
                  <a:gd name="T26" fmla="*/ 573 w 7943"/>
                  <a:gd name="T27" fmla="*/ 865 h 2873"/>
                  <a:gd name="T28" fmla="*/ 836 w 7943"/>
                  <a:gd name="T29" fmla="*/ 2172 h 2873"/>
                  <a:gd name="T30" fmla="*/ 1051 w 7943"/>
                  <a:gd name="T31" fmla="*/ 1355 h 2873"/>
                  <a:gd name="T32" fmla="*/ 1098 w 7943"/>
                  <a:gd name="T33" fmla="*/ 1355 h 2873"/>
                  <a:gd name="T34" fmla="*/ 1361 w 7943"/>
                  <a:gd name="T35" fmla="*/ 2410 h 2873"/>
                  <a:gd name="T36" fmla="*/ 1578 w 7943"/>
                  <a:gd name="T37" fmla="*/ 2651 h 2873"/>
                  <a:gd name="T38" fmla="*/ 1625 w 7943"/>
                  <a:gd name="T39" fmla="*/ 2651 h 2873"/>
                  <a:gd name="T40" fmla="*/ 1887 w 7943"/>
                  <a:gd name="T41" fmla="*/ 2225 h 2873"/>
                  <a:gd name="T42" fmla="*/ 2104 w 7943"/>
                  <a:gd name="T43" fmla="*/ 2702 h 2873"/>
                  <a:gd name="T44" fmla="*/ 2150 w 7943"/>
                  <a:gd name="T45" fmla="*/ 2702 h 2873"/>
                  <a:gd name="T46" fmla="*/ 2413 w 7943"/>
                  <a:gd name="T47" fmla="*/ 2354 h 2873"/>
                  <a:gd name="T48" fmla="*/ 2629 w 7943"/>
                  <a:gd name="T49" fmla="*/ 2458 h 2873"/>
                  <a:gd name="T50" fmla="*/ 2676 w 7943"/>
                  <a:gd name="T51" fmla="*/ 2458 h 2873"/>
                  <a:gd name="T52" fmla="*/ 2938 w 7943"/>
                  <a:gd name="T53" fmla="*/ 2792 h 2873"/>
                  <a:gd name="T54" fmla="*/ 3155 w 7943"/>
                  <a:gd name="T55" fmla="*/ 2441 h 2873"/>
                  <a:gd name="T56" fmla="*/ 3201 w 7943"/>
                  <a:gd name="T57" fmla="*/ 2441 h 2873"/>
                  <a:gd name="T58" fmla="*/ 3465 w 7943"/>
                  <a:gd name="T59" fmla="*/ 2130 h 2873"/>
                  <a:gd name="T60" fmla="*/ 3680 w 7943"/>
                  <a:gd name="T61" fmla="*/ 2082 h 2873"/>
                  <a:gd name="T62" fmla="*/ 3727 w 7943"/>
                  <a:gd name="T63" fmla="*/ 2082 h 2873"/>
                  <a:gd name="T64" fmla="*/ 3990 w 7943"/>
                  <a:gd name="T65" fmla="*/ 2486 h 2873"/>
                  <a:gd name="T66" fmla="*/ 4206 w 7943"/>
                  <a:gd name="T67" fmla="*/ 0 h 2873"/>
                  <a:gd name="T68" fmla="*/ 4253 w 7943"/>
                  <a:gd name="T69" fmla="*/ 0 h 2873"/>
                  <a:gd name="T70" fmla="*/ 4516 w 7943"/>
                  <a:gd name="T71" fmla="*/ 2377 h 2873"/>
                  <a:gd name="T72" fmla="*/ 4731 w 7943"/>
                  <a:gd name="T73" fmla="*/ 2826 h 2873"/>
                  <a:gd name="T74" fmla="*/ 4778 w 7943"/>
                  <a:gd name="T75" fmla="*/ 2826 h 2873"/>
                  <a:gd name="T76" fmla="*/ 5041 w 7943"/>
                  <a:gd name="T77" fmla="*/ 1636 h 2873"/>
                  <a:gd name="T78" fmla="*/ 5258 w 7943"/>
                  <a:gd name="T79" fmla="*/ 975 h 2873"/>
                  <a:gd name="T80" fmla="*/ 5305 w 7943"/>
                  <a:gd name="T81" fmla="*/ 975 h 2873"/>
                  <a:gd name="T82" fmla="*/ 5567 w 7943"/>
                  <a:gd name="T83" fmla="*/ 1190 h 2873"/>
                  <a:gd name="T84" fmla="*/ 5784 w 7943"/>
                  <a:gd name="T85" fmla="*/ 883 h 2873"/>
                  <a:gd name="T86" fmla="*/ 5830 w 7943"/>
                  <a:gd name="T87" fmla="*/ 883 h 2873"/>
                  <a:gd name="T88" fmla="*/ 6093 w 7943"/>
                  <a:gd name="T89" fmla="*/ 1863 h 2873"/>
                  <a:gd name="T90" fmla="*/ 6309 w 7943"/>
                  <a:gd name="T91" fmla="*/ 1864 h 2873"/>
                  <a:gd name="T92" fmla="*/ 6356 w 7943"/>
                  <a:gd name="T93" fmla="*/ 1864 h 2873"/>
                  <a:gd name="T94" fmla="*/ 6618 w 7943"/>
                  <a:gd name="T95" fmla="*/ 2375 h 2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2873">
                    <a:moveTo>
                      <a:pt x="6333" y="1854"/>
                    </a:moveTo>
                    <a:lnTo>
                      <a:pt x="6333" y="1854"/>
                    </a:lnTo>
                    <a:lnTo>
                      <a:pt x="6333" y="1921"/>
                    </a:lnTo>
                    <a:moveTo>
                      <a:pt x="6561" y="2352"/>
                    </a:moveTo>
                    <a:lnTo>
                      <a:pt x="6561" y="2352"/>
                    </a:lnTo>
                    <a:lnTo>
                      <a:pt x="6628" y="2352"/>
                    </a:lnTo>
                    <a:moveTo>
                      <a:pt x="6595" y="2318"/>
                    </a:moveTo>
                    <a:lnTo>
                      <a:pt x="6595" y="2318"/>
                    </a:lnTo>
                    <a:lnTo>
                      <a:pt x="6595" y="2385"/>
                    </a:lnTo>
                    <a:moveTo>
                      <a:pt x="6825" y="1451"/>
                    </a:moveTo>
                    <a:lnTo>
                      <a:pt x="6825" y="1451"/>
                    </a:lnTo>
                    <a:lnTo>
                      <a:pt x="6891" y="1451"/>
                    </a:lnTo>
                    <a:moveTo>
                      <a:pt x="6858" y="1417"/>
                    </a:moveTo>
                    <a:lnTo>
                      <a:pt x="6858" y="1417"/>
                    </a:lnTo>
                    <a:lnTo>
                      <a:pt x="6858" y="1484"/>
                    </a:lnTo>
                    <a:moveTo>
                      <a:pt x="7088" y="2423"/>
                    </a:moveTo>
                    <a:lnTo>
                      <a:pt x="7088" y="2423"/>
                    </a:lnTo>
                    <a:lnTo>
                      <a:pt x="7155" y="2423"/>
                    </a:lnTo>
                    <a:moveTo>
                      <a:pt x="7121" y="2390"/>
                    </a:moveTo>
                    <a:lnTo>
                      <a:pt x="7121" y="2390"/>
                    </a:lnTo>
                    <a:lnTo>
                      <a:pt x="7121" y="2456"/>
                    </a:lnTo>
                    <a:moveTo>
                      <a:pt x="7350" y="1693"/>
                    </a:moveTo>
                    <a:lnTo>
                      <a:pt x="7350" y="1693"/>
                    </a:lnTo>
                    <a:lnTo>
                      <a:pt x="7417" y="1693"/>
                    </a:lnTo>
                    <a:moveTo>
                      <a:pt x="7384" y="1660"/>
                    </a:moveTo>
                    <a:lnTo>
                      <a:pt x="7384" y="1660"/>
                    </a:lnTo>
                    <a:lnTo>
                      <a:pt x="7384" y="1726"/>
                    </a:lnTo>
                    <a:moveTo>
                      <a:pt x="7614" y="2505"/>
                    </a:moveTo>
                    <a:lnTo>
                      <a:pt x="7614" y="2505"/>
                    </a:lnTo>
                    <a:lnTo>
                      <a:pt x="7680" y="2505"/>
                    </a:lnTo>
                    <a:moveTo>
                      <a:pt x="7647" y="2472"/>
                    </a:moveTo>
                    <a:lnTo>
                      <a:pt x="7647" y="2472"/>
                    </a:lnTo>
                    <a:lnTo>
                      <a:pt x="7647" y="2538"/>
                    </a:lnTo>
                    <a:moveTo>
                      <a:pt x="7876" y="895"/>
                    </a:moveTo>
                    <a:lnTo>
                      <a:pt x="7876" y="895"/>
                    </a:lnTo>
                    <a:lnTo>
                      <a:pt x="7943" y="895"/>
                    </a:lnTo>
                    <a:moveTo>
                      <a:pt x="7909" y="862"/>
                    </a:moveTo>
                    <a:lnTo>
                      <a:pt x="7909" y="862"/>
                    </a:lnTo>
                    <a:lnTo>
                      <a:pt x="7909" y="928"/>
                    </a:lnTo>
                    <a:moveTo>
                      <a:pt x="0" y="1727"/>
                    </a:moveTo>
                    <a:lnTo>
                      <a:pt x="0" y="1727"/>
                    </a:lnTo>
                    <a:lnTo>
                      <a:pt x="47" y="1774"/>
                    </a:lnTo>
                    <a:moveTo>
                      <a:pt x="47" y="1727"/>
                    </a:moveTo>
                    <a:lnTo>
                      <a:pt x="47" y="1727"/>
                    </a:lnTo>
                    <a:lnTo>
                      <a:pt x="0" y="1774"/>
                    </a:lnTo>
                    <a:moveTo>
                      <a:pt x="264" y="801"/>
                    </a:moveTo>
                    <a:lnTo>
                      <a:pt x="264" y="801"/>
                    </a:lnTo>
                    <a:lnTo>
                      <a:pt x="310" y="847"/>
                    </a:lnTo>
                    <a:moveTo>
                      <a:pt x="310" y="801"/>
                    </a:moveTo>
                    <a:lnTo>
                      <a:pt x="310" y="801"/>
                    </a:lnTo>
                    <a:lnTo>
                      <a:pt x="264" y="847"/>
                    </a:lnTo>
                    <a:moveTo>
                      <a:pt x="526" y="865"/>
                    </a:moveTo>
                    <a:lnTo>
                      <a:pt x="526" y="865"/>
                    </a:lnTo>
                    <a:lnTo>
                      <a:pt x="573" y="912"/>
                    </a:lnTo>
                    <a:moveTo>
                      <a:pt x="573" y="865"/>
                    </a:moveTo>
                    <a:lnTo>
                      <a:pt x="573" y="865"/>
                    </a:lnTo>
                    <a:lnTo>
                      <a:pt x="526" y="912"/>
                    </a:lnTo>
                    <a:moveTo>
                      <a:pt x="789" y="2125"/>
                    </a:moveTo>
                    <a:lnTo>
                      <a:pt x="789" y="2125"/>
                    </a:lnTo>
                    <a:lnTo>
                      <a:pt x="836" y="2172"/>
                    </a:lnTo>
                    <a:moveTo>
                      <a:pt x="836" y="2125"/>
                    </a:moveTo>
                    <a:lnTo>
                      <a:pt x="836" y="2125"/>
                    </a:lnTo>
                    <a:lnTo>
                      <a:pt x="789" y="2172"/>
                    </a:lnTo>
                    <a:moveTo>
                      <a:pt x="1051" y="1355"/>
                    </a:moveTo>
                    <a:lnTo>
                      <a:pt x="1051" y="1355"/>
                    </a:lnTo>
                    <a:lnTo>
                      <a:pt x="1098" y="1402"/>
                    </a:lnTo>
                    <a:moveTo>
                      <a:pt x="1098" y="1355"/>
                    </a:moveTo>
                    <a:lnTo>
                      <a:pt x="1098" y="1355"/>
                    </a:lnTo>
                    <a:lnTo>
                      <a:pt x="1051" y="1402"/>
                    </a:lnTo>
                    <a:moveTo>
                      <a:pt x="1315" y="2363"/>
                    </a:moveTo>
                    <a:lnTo>
                      <a:pt x="1315" y="2363"/>
                    </a:lnTo>
                    <a:lnTo>
                      <a:pt x="1361" y="2410"/>
                    </a:lnTo>
                    <a:moveTo>
                      <a:pt x="1361" y="2363"/>
                    </a:moveTo>
                    <a:lnTo>
                      <a:pt x="1361" y="2363"/>
                    </a:lnTo>
                    <a:lnTo>
                      <a:pt x="1315" y="2410"/>
                    </a:lnTo>
                    <a:moveTo>
                      <a:pt x="1578" y="2651"/>
                    </a:moveTo>
                    <a:lnTo>
                      <a:pt x="1578" y="2651"/>
                    </a:lnTo>
                    <a:lnTo>
                      <a:pt x="1625" y="2697"/>
                    </a:lnTo>
                    <a:moveTo>
                      <a:pt x="1625" y="2651"/>
                    </a:moveTo>
                    <a:lnTo>
                      <a:pt x="1625" y="2651"/>
                    </a:lnTo>
                    <a:lnTo>
                      <a:pt x="1578" y="2697"/>
                    </a:lnTo>
                    <a:moveTo>
                      <a:pt x="1840" y="2178"/>
                    </a:moveTo>
                    <a:lnTo>
                      <a:pt x="1840" y="2178"/>
                    </a:lnTo>
                    <a:lnTo>
                      <a:pt x="1887" y="2225"/>
                    </a:lnTo>
                    <a:moveTo>
                      <a:pt x="1887" y="2178"/>
                    </a:moveTo>
                    <a:lnTo>
                      <a:pt x="1887" y="2178"/>
                    </a:lnTo>
                    <a:lnTo>
                      <a:pt x="1840" y="2225"/>
                    </a:lnTo>
                    <a:moveTo>
                      <a:pt x="2104" y="2702"/>
                    </a:moveTo>
                    <a:lnTo>
                      <a:pt x="2104" y="2702"/>
                    </a:lnTo>
                    <a:lnTo>
                      <a:pt x="2150" y="2748"/>
                    </a:lnTo>
                    <a:moveTo>
                      <a:pt x="2150" y="2702"/>
                    </a:moveTo>
                    <a:lnTo>
                      <a:pt x="2150" y="2702"/>
                    </a:lnTo>
                    <a:lnTo>
                      <a:pt x="2104" y="2748"/>
                    </a:lnTo>
                    <a:moveTo>
                      <a:pt x="2366" y="2307"/>
                    </a:moveTo>
                    <a:lnTo>
                      <a:pt x="2366" y="2307"/>
                    </a:lnTo>
                    <a:lnTo>
                      <a:pt x="2413" y="2354"/>
                    </a:lnTo>
                    <a:moveTo>
                      <a:pt x="2413" y="2307"/>
                    </a:moveTo>
                    <a:lnTo>
                      <a:pt x="2413" y="2307"/>
                    </a:lnTo>
                    <a:lnTo>
                      <a:pt x="2366" y="2354"/>
                    </a:lnTo>
                    <a:moveTo>
                      <a:pt x="2629" y="2458"/>
                    </a:moveTo>
                    <a:lnTo>
                      <a:pt x="2629" y="2458"/>
                    </a:lnTo>
                    <a:lnTo>
                      <a:pt x="2676" y="2505"/>
                    </a:lnTo>
                    <a:moveTo>
                      <a:pt x="2676" y="2458"/>
                    </a:moveTo>
                    <a:lnTo>
                      <a:pt x="2676" y="2458"/>
                    </a:lnTo>
                    <a:lnTo>
                      <a:pt x="2629" y="2505"/>
                    </a:lnTo>
                    <a:moveTo>
                      <a:pt x="2891" y="2745"/>
                    </a:moveTo>
                    <a:lnTo>
                      <a:pt x="2891" y="2745"/>
                    </a:lnTo>
                    <a:lnTo>
                      <a:pt x="2938" y="2792"/>
                    </a:lnTo>
                    <a:moveTo>
                      <a:pt x="2938" y="2745"/>
                    </a:moveTo>
                    <a:lnTo>
                      <a:pt x="2938" y="2745"/>
                    </a:lnTo>
                    <a:lnTo>
                      <a:pt x="2891" y="2792"/>
                    </a:lnTo>
                    <a:moveTo>
                      <a:pt x="3155" y="2441"/>
                    </a:moveTo>
                    <a:lnTo>
                      <a:pt x="3155" y="2441"/>
                    </a:lnTo>
                    <a:lnTo>
                      <a:pt x="3201" y="2487"/>
                    </a:lnTo>
                    <a:moveTo>
                      <a:pt x="3201" y="2441"/>
                    </a:moveTo>
                    <a:lnTo>
                      <a:pt x="3201" y="2441"/>
                    </a:lnTo>
                    <a:lnTo>
                      <a:pt x="3155" y="2487"/>
                    </a:lnTo>
                    <a:moveTo>
                      <a:pt x="3418" y="2083"/>
                    </a:moveTo>
                    <a:lnTo>
                      <a:pt x="3418" y="2083"/>
                    </a:lnTo>
                    <a:lnTo>
                      <a:pt x="3465" y="2130"/>
                    </a:lnTo>
                    <a:moveTo>
                      <a:pt x="3465" y="2083"/>
                    </a:moveTo>
                    <a:lnTo>
                      <a:pt x="3465" y="2083"/>
                    </a:lnTo>
                    <a:lnTo>
                      <a:pt x="3418" y="2130"/>
                    </a:lnTo>
                    <a:moveTo>
                      <a:pt x="3680" y="2082"/>
                    </a:moveTo>
                    <a:lnTo>
                      <a:pt x="3680" y="2082"/>
                    </a:lnTo>
                    <a:lnTo>
                      <a:pt x="3727" y="2128"/>
                    </a:lnTo>
                    <a:moveTo>
                      <a:pt x="3727" y="2082"/>
                    </a:moveTo>
                    <a:lnTo>
                      <a:pt x="3727" y="2082"/>
                    </a:lnTo>
                    <a:lnTo>
                      <a:pt x="3680" y="2128"/>
                    </a:lnTo>
                    <a:moveTo>
                      <a:pt x="3944" y="2440"/>
                    </a:moveTo>
                    <a:lnTo>
                      <a:pt x="3944" y="2440"/>
                    </a:lnTo>
                    <a:lnTo>
                      <a:pt x="3990" y="2486"/>
                    </a:lnTo>
                    <a:moveTo>
                      <a:pt x="3990" y="2440"/>
                    </a:moveTo>
                    <a:lnTo>
                      <a:pt x="3990" y="2440"/>
                    </a:lnTo>
                    <a:lnTo>
                      <a:pt x="3944" y="2486"/>
                    </a:lnTo>
                    <a:moveTo>
                      <a:pt x="4206" y="0"/>
                    </a:moveTo>
                    <a:lnTo>
                      <a:pt x="4206" y="0"/>
                    </a:lnTo>
                    <a:lnTo>
                      <a:pt x="4253" y="46"/>
                    </a:lnTo>
                    <a:moveTo>
                      <a:pt x="4253" y="0"/>
                    </a:moveTo>
                    <a:lnTo>
                      <a:pt x="4253" y="0"/>
                    </a:lnTo>
                    <a:lnTo>
                      <a:pt x="4206" y="46"/>
                    </a:lnTo>
                    <a:moveTo>
                      <a:pt x="4469" y="2331"/>
                    </a:moveTo>
                    <a:lnTo>
                      <a:pt x="4469" y="2331"/>
                    </a:lnTo>
                    <a:lnTo>
                      <a:pt x="4516" y="2377"/>
                    </a:lnTo>
                    <a:moveTo>
                      <a:pt x="4516" y="2331"/>
                    </a:moveTo>
                    <a:lnTo>
                      <a:pt x="4516" y="2331"/>
                    </a:lnTo>
                    <a:lnTo>
                      <a:pt x="4469" y="2377"/>
                    </a:lnTo>
                    <a:moveTo>
                      <a:pt x="4731" y="2826"/>
                    </a:moveTo>
                    <a:lnTo>
                      <a:pt x="4731" y="2826"/>
                    </a:lnTo>
                    <a:lnTo>
                      <a:pt x="4778" y="2873"/>
                    </a:lnTo>
                    <a:moveTo>
                      <a:pt x="4778" y="2826"/>
                    </a:moveTo>
                    <a:lnTo>
                      <a:pt x="4778" y="2826"/>
                    </a:lnTo>
                    <a:lnTo>
                      <a:pt x="4731" y="2873"/>
                    </a:lnTo>
                    <a:moveTo>
                      <a:pt x="4995" y="1590"/>
                    </a:moveTo>
                    <a:lnTo>
                      <a:pt x="4995" y="1590"/>
                    </a:lnTo>
                    <a:lnTo>
                      <a:pt x="5041" y="1636"/>
                    </a:lnTo>
                    <a:moveTo>
                      <a:pt x="5041" y="1590"/>
                    </a:moveTo>
                    <a:lnTo>
                      <a:pt x="5041" y="1590"/>
                    </a:lnTo>
                    <a:lnTo>
                      <a:pt x="4995" y="1636"/>
                    </a:lnTo>
                    <a:moveTo>
                      <a:pt x="5258" y="975"/>
                    </a:moveTo>
                    <a:lnTo>
                      <a:pt x="5258" y="975"/>
                    </a:lnTo>
                    <a:lnTo>
                      <a:pt x="5305" y="1022"/>
                    </a:lnTo>
                    <a:moveTo>
                      <a:pt x="5305" y="975"/>
                    </a:moveTo>
                    <a:lnTo>
                      <a:pt x="5305" y="975"/>
                    </a:lnTo>
                    <a:lnTo>
                      <a:pt x="5258" y="1022"/>
                    </a:lnTo>
                    <a:moveTo>
                      <a:pt x="5520" y="1143"/>
                    </a:moveTo>
                    <a:lnTo>
                      <a:pt x="5520" y="1143"/>
                    </a:lnTo>
                    <a:lnTo>
                      <a:pt x="5567" y="1190"/>
                    </a:lnTo>
                    <a:moveTo>
                      <a:pt x="5567" y="1143"/>
                    </a:moveTo>
                    <a:lnTo>
                      <a:pt x="5567" y="1143"/>
                    </a:lnTo>
                    <a:lnTo>
                      <a:pt x="5520" y="1190"/>
                    </a:lnTo>
                    <a:moveTo>
                      <a:pt x="5784" y="883"/>
                    </a:moveTo>
                    <a:lnTo>
                      <a:pt x="5784" y="883"/>
                    </a:lnTo>
                    <a:lnTo>
                      <a:pt x="5830" y="930"/>
                    </a:lnTo>
                    <a:moveTo>
                      <a:pt x="5830" y="883"/>
                    </a:moveTo>
                    <a:lnTo>
                      <a:pt x="5830" y="883"/>
                    </a:lnTo>
                    <a:lnTo>
                      <a:pt x="5784" y="930"/>
                    </a:lnTo>
                    <a:moveTo>
                      <a:pt x="6046" y="1816"/>
                    </a:moveTo>
                    <a:lnTo>
                      <a:pt x="6046" y="1816"/>
                    </a:lnTo>
                    <a:lnTo>
                      <a:pt x="6093" y="1863"/>
                    </a:lnTo>
                    <a:moveTo>
                      <a:pt x="6093" y="1816"/>
                    </a:moveTo>
                    <a:lnTo>
                      <a:pt x="6093" y="1816"/>
                    </a:lnTo>
                    <a:lnTo>
                      <a:pt x="6046" y="1863"/>
                    </a:lnTo>
                    <a:moveTo>
                      <a:pt x="6309" y="1864"/>
                    </a:moveTo>
                    <a:lnTo>
                      <a:pt x="6309" y="1864"/>
                    </a:lnTo>
                    <a:lnTo>
                      <a:pt x="6356" y="1911"/>
                    </a:lnTo>
                    <a:moveTo>
                      <a:pt x="6356" y="1864"/>
                    </a:moveTo>
                    <a:lnTo>
                      <a:pt x="6356" y="1864"/>
                    </a:lnTo>
                    <a:lnTo>
                      <a:pt x="6309" y="1911"/>
                    </a:lnTo>
                    <a:moveTo>
                      <a:pt x="6571" y="2328"/>
                    </a:moveTo>
                    <a:lnTo>
                      <a:pt x="6571" y="2328"/>
                    </a:lnTo>
                    <a:lnTo>
                      <a:pt x="6618" y="2375"/>
                    </a:lnTo>
                  </a:path>
                </a:pathLst>
              </a:custGeom>
              <a:noFill/>
              <a:ln w="1588" cap="flat">
                <a:solidFill>
                  <a:srgbClr val="55FFA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Freeform 131"/>
              <p:cNvSpPr>
                <a:spLocks noEditPoints="1"/>
              </p:cNvSpPr>
              <p:nvPr/>
            </p:nvSpPr>
            <p:spPr bwMode="auto">
              <a:xfrm>
                <a:off x="4759" y="1464"/>
                <a:ext cx="306" cy="377"/>
              </a:xfrm>
              <a:custGeom>
                <a:avLst/>
                <a:gdLst>
                  <a:gd name="T0" fmla="*/ 47 w 1362"/>
                  <a:gd name="T1" fmla="*/ 1456 h 1656"/>
                  <a:gd name="T2" fmla="*/ 47 w 1362"/>
                  <a:gd name="T3" fmla="*/ 1456 h 1656"/>
                  <a:gd name="T4" fmla="*/ 0 w 1362"/>
                  <a:gd name="T5" fmla="*/ 1503 h 1656"/>
                  <a:gd name="T6" fmla="*/ 264 w 1362"/>
                  <a:gd name="T7" fmla="*/ 555 h 1656"/>
                  <a:gd name="T8" fmla="*/ 264 w 1362"/>
                  <a:gd name="T9" fmla="*/ 555 h 1656"/>
                  <a:gd name="T10" fmla="*/ 310 w 1362"/>
                  <a:gd name="T11" fmla="*/ 602 h 1656"/>
                  <a:gd name="T12" fmla="*/ 310 w 1362"/>
                  <a:gd name="T13" fmla="*/ 555 h 1656"/>
                  <a:gd name="T14" fmla="*/ 310 w 1362"/>
                  <a:gd name="T15" fmla="*/ 555 h 1656"/>
                  <a:gd name="T16" fmla="*/ 264 w 1362"/>
                  <a:gd name="T17" fmla="*/ 602 h 1656"/>
                  <a:gd name="T18" fmla="*/ 527 w 1362"/>
                  <a:gd name="T19" fmla="*/ 1528 h 1656"/>
                  <a:gd name="T20" fmla="*/ 527 w 1362"/>
                  <a:gd name="T21" fmla="*/ 1528 h 1656"/>
                  <a:gd name="T22" fmla="*/ 574 w 1362"/>
                  <a:gd name="T23" fmla="*/ 1574 h 1656"/>
                  <a:gd name="T24" fmla="*/ 574 w 1362"/>
                  <a:gd name="T25" fmla="*/ 1528 h 1656"/>
                  <a:gd name="T26" fmla="*/ 574 w 1362"/>
                  <a:gd name="T27" fmla="*/ 1528 h 1656"/>
                  <a:gd name="T28" fmla="*/ 527 w 1362"/>
                  <a:gd name="T29" fmla="*/ 1574 h 1656"/>
                  <a:gd name="T30" fmla="*/ 789 w 1362"/>
                  <a:gd name="T31" fmla="*/ 798 h 1656"/>
                  <a:gd name="T32" fmla="*/ 789 w 1362"/>
                  <a:gd name="T33" fmla="*/ 798 h 1656"/>
                  <a:gd name="T34" fmla="*/ 836 w 1362"/>
                  <a:gd name="T35" fmla="*/ 844 h 1656"/>
                  <a:gd name="T36" fmla="*/ 836 w 1362"/>
                  <a:gd name="T37" fmla="*/ 798 h 1656"/>
                  <a:gd name="T38" fmla="*/ 836 w 1362"/>
                  <a:gd name="T39" fmla="*/ 798 h 1656"/>
                  <a:gd name="T40" fmla="*/ 789 w 1362"/>
                  <a:gd name="T41" fmla="*/ 844 h 1656"/>
                  <a:gd name="T42" fmla="*/ 1053 w 1362"/>
                  <a:gd name="T43" fmla="*/ 1610 h 1656"/>
                  <a:gd name="T44" fmla="*/ 1053 w 1362"/>
                  <a:gd name="T45" fmla="*/ 1610 h 1656"/>
                  <a:gd name="T46" fmla="*/ 1099 w 1362"/>
                  <a:gd name="T47" fmla="*/ 1656 h 1656"/>
                  <a:gd name="T48" fmla="*/ 1099 w 1362"/>
                  <a:gd name="T49" fmla="*/ 1610 h 1656"/>
                  <a:gd name="T50" fmla="*/ 1099 w 1362"/>
                  <a:gd name="T51" fmla="*/ 1610 h 1656"/>
                  <a:gd name="T52" fmla="*/ 1053 w 1362"/>
                  <a:gd name="T53" fmla="*/ 1656 h 1656"/>
                  <a:gd name="T54" fmla="*/ 1315 w 1362"/>
                  <a:gd name="T55" fmla="*/ 0 h 1656"/>
                  <a:gd name="T56" fmla="*/ 1315 w 1362"/>
                  <a:gd name="T57" fmla="*/ 0 h 1656"/>
                  <a:gd name="T58" fmla="*/ 1362 w 1362"/>
                  <a:gd name="T59" fmla="*/ 46 h 1656"/>
                  <a:gd name="T60" fmla="*/ 1362 w 1362"/>
                  <a:gd name="T61" fmla="*/ 0 h 1656"/>
                  <a:gd name="T62" fmla="*/ 1362 w 1362"/>
                  <a:gd name="T63" fmla="*/ 0 h 1656"/>
                  <a:gd name="T64" fmla="*/ 1315 w 1362"/>
                  <a:gd name="T65" fmla="*/ 46 h 1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656">
                    <a:moveTo>
                      <a:pt x="47" y="1456"/>
                    </a:moveTo>
                    <a:lnTo>
                      <a:pt x="47" y="1456"/>
                    </a:lnTo>
                    <a:lnTo>
                      <a:pt x="0" y="1503"/>
                    </a:lnTo>
                    <a:moveTo>
                      <a:pt x="264" y="555"/>
                    </a:moveTo>
                    <a:lnTo>
                      <a:pt x="264" y="555"/>
                    </a:lnTo>
                    <a:lnTo>
                      <a:pt x="310" y="602"/>
                    </a:lnTo>
                    <a:moveTo>
                      <a:pt x="310" y="555"/>
                    </a:moveTo>
                    <a:lnTo>
                      <a:pt x="310" y="555"/>
                    </a:lnTo>
                    <a:lnTo>
                      <a:pt x="264" y="602"/>
                    </a:lnTo>
                    <a:moveTo>
                      <a:pt x="527" y="1528"/>
                    </a:moveTo>
                    <a:lnTo>
                      <a:pt x="527" y="1528"/>
                    </a:lnTo>
                    <a:lnTo>
                      <a:pt x="574" y="1574"/>
                    </a:lnTo>
                    <a:moveTo>
                      <a:pt x="574" y="1528"/>
                    </a:moveTo>
                    <a:lnTo>
                      <a:pt x="574" y="1528"/>
                    </a:lnTo>
                    <a:lnTo>
                      <a:pt x="527" y="1574"/>
                    </a:lnTo>
                    <a:moveTo>
                      <a:pt x="789" y="798"/>
                    </a:moveTo>
                    <a:lnTo>
                      <a:pt x="789" y="798"/>
                    </a:lnTo>
                    <a:lnTo>
                      <a:pt x="836" y="844"/>
                    </a:lnTo>
                    <a:moveTo>
                      <a:pt x="836" y="798"/>
                    </a:moveTo>
                    <a:lnTo>
                      <a:pt x="836" y="798"/>
                    </a:lnTo>
                    <a:lnTo>
                      <a:pt x="789" y="844"/>
                    </a:lnTo>
                    <a:moveTo>
                      <a:pt x="1053" y="1610"/>
                    </a:moveTo>
                    <a:lnTo>
                      <a:pt x="1053" y="1610"/>
                    </a:lnTo>
                    <a:lnTo>
                      <a:pt x="1099" y="1656"/>
                    </a:lnTo>
                    <a:moveTo>
                      <a:pt x="1099" y="1610"/>
                    </a:moveTo>
                    <a:lnTo>
                      <a:pt x="1099" y="1610"/>
                    </a:lnTo>
                    <a:lnTo>
                      <a:pt x="1053" y="1656"/>
                    </a:lnTo>
                    <a:moveTo>
                      <a:pt x="1315" y="0"/>
                    </a:moveTo>
                    <a:lnTo>
                      <a:pt x="1315" y="0"/>
                    </a:lnTo>
                    <a:lnTo>
                      <a:pt x="1362" y="46"/>
                    </a:lnTo>
                    <a:moveTo>
                      <a:pt x="1362" y="0"/>
                    </a:moveTo>
                    <a:lnTo>
                      <a:pt x="1362" y="0"/>
                    </a:lnTo>
                    <a:lnTo>
                      <a:pt x="1315" y="46"/>
                    </a:lnTo>
                  </a:path>
                </a:pathLst>
              </a:custGeom>
              <a:noFill/>
              <a:ln w="1588" cap="flat">
                <a:solidFill>
                  <a:srgbClr val="55FFA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Freeform 132"/>
              <p:cNvSpPr>
                <a:spLocks noEditPoints="1"/>
              </p:cNvSpPr>
              <p:nvPr/>
            </p:nvSpPr>
            <p:spPr bwMode="auto">
              <a:xfrm>
                <a:off x="3278" y="1264"/>
                <a:ext cx="1782" cy="619"/>
              </a:xfrm>
              <a:custGeom>
                <a:avLst/>
                <a:gdLst>
                  <a:gd name="T0" fmla="*/ 297 w 7919"/>
                  <a:gd name="T1" fmla="*/ 897 h 2719"/>
                  <a:gd name="T2" fmla="*/ 1085 w 7919"/>
                  <a:gd name="T3" fmla="*/ 1230 h 2719"/>
                  <a:gd name="T4" fmla="*/ 1874 w 7919"/>
                  <a:gd name="T5" fmla="*/ 2149 h 2719"/>
                  <a:gd name="T6" fmla="*/ 2663 w 7919"/>
                  <a:gd name="T7" fmla="*/ 2341 h 2719"/>
                  <a:gd name="T8" fmla="*/ 3451 w 7919"/>
                  <a:gd name="T9" fmla="*/ 2102 h 2719"/>
                  <a:gd name="T10" fmla="*/ 4239 w 7919"/>
                  <a:gd name="T11" fmla="*/ 33 h 2719"/>
                  <a:gd name="T12" fmla="*/ 5028 w 7919"/>
                  <a:gd name="T13" fmla="*/ 1238 h 2719"/>
                  <a:gd name="T14" fmla="*/ 5817 w 7919"/>
                  <a:gd name="T15" fmla="*/ 955 h 2719"/>
                  <a:gd name="T16" fmla="*/ 6605 w 7919"/>
                  <a:gd name="T17" fmla="*/ 1991 h 2719"/>
                  <a:gd name="T18" fmla="*/ 7394 w 7919"/>
                  <a:gd name="T19" fmla="*/ 1487 h 2719"/>
                  <a:gd name="T20" fmla="*/ 0 w 7919"/>
                  <a:gd name="T21" fmla="*/ 981 h 2719"/>
                  <a:gd name="T22" fmla="*/ 34 w 7919"/>
                  <a:gd name="T23" fmla="*/ 948 h 2719"/>
                  <a:gd name="T24" fmla="*/ 264 w 7919"/>
                  <a:gd name="T25" fmla="*/ 897 h 2719"/>
                  <a:gd name="T26" fmla="*/ 297 w 7919"/>
                  <a:gd name="T27" fmla="*/ 863 h 2719"/>
                  <a:gd name="T28" fmla="*/ 526 w 7919"/>
                  <a:gd name="T29" fmla="*/ 592 h 2719"/>
                  <a:gd name="T30" fmla="*/ 559 w 7919"/>
                  <a:gd name="T31" fmla="*/ 559 h 2719"/>
                  <a:gd name="T32" fmla="*/ 789 w 7919"/>
                  <a:gd name="T33" fmla="*/ 2090 h 2719"/>
                  <a:gd name="T34" fmla="*/ 823 w 7919"/>
                  <a:gd name="T35" fmla="*/ 2057 h 2719"/>
                  <a:gd name="T36" fmla="*/ 1051 w 7919"/>
                  <a:gd name="T37" fmla="*/ 1230 h 2719"/>
                  <a:gd name="T38" fmla="*/ 1085 w 7919"/>
                  <a:gd name="T39" fmla="*/ 1197 h 2719"/>
                  <a:gd name="T40" fmla="*/ 1315 w 7919"/>
                  <a:gd name="T41" fmla="*/ 2238 h 2719"/>
                  <a:gd name="T42" fmla="*/ 1348 w 7919"/>
                  <a:gd name="T43" fmla="*/ 2204 h 2719"/>
                  <a:gd name="T44" fmla="*/ 1578 w 7919"/>
                  <a:gd name="T45" fmla="*/ 2605 h 2719"/>
                  <a:gd name="T46" fmla="*/ 1611 w 7919"/>
                  <a:gd name="T47" fmla="*/ 2572 h 2719"/>
                  <a:gd name="T48" fmla="*/ 1840 w 7919"/>
                  <a:gd name="T49" fmla="*/ 2149 h 2719"/>
                  <a:gd name="T50" fmla="*/ 1874 w 7919"/>
                  <a:gd name="T51" fmla="*/ 2115 h 2719"/>
                  <a:gd name="T52" fmla="*/ 2104 w 7919"/>
                  <a:gd name="T53" fmla="*/ 2605 h 2719"/>
                  <a:gd name="T54" fmla="*/ 2137 w 7919"/>
                  <a:gd name="T55" fmla="*/ 2572 h 2719"/>
                  <a:gd name="T56" fmla="*/ 2366 w 7919"/>
                  <a:gd name="T57" fmla="*/ 2365 h 2719"/>
                  <a:gd name="T58" fmla="*/ 2399 w 7919"/>
                  <a:gd name="T59" fmla="*/ 2332 h 2719"/>
                  <a:gd name="T60" fmla="*/ 2629 w 7919"/>
                  <a:gd name="T61" fmla="*/ 2341 h 2719"/>
                  <a:gd name="T62" fmla="*/ 2663 w 7919"/>
                  <a:gd name="T63" fmla="*/ 2308 h 2719"/>
                  <a:gd name="T64" fmla="*/ 2891 w 7919"/>
                  <a:gd name="T65" fmla="*/ 2589 h 2719"/>
                  <a:gd name="T66" fmla="*/ 2925 w 7919"/>
                  <a:gd name="T67" fmla="*/ 2555 h 2719"/>
                  <a:gd name="T68" fmla="*/ 3155 w 7919"/>
                  <a:gd name="T69" fmla="*/ 2512 h 2719"/>
                  <a:gd name="T70" fmla="*/ 3188 w 7919"/>
                  <a:gd name="T71" fmla="*/ 2479 h 2719"/>
                  <a:gd name="T72" fmla="*/ 3418 w 7919"/>
                  <a:gd name="T73" fmla="*/ 2102 h 2719"/>
                  <a:gd name="T74" fmla="*/ 3451 w 7919"/>
                  <a:gd name="T75" fmla="*/ 2069 h 2719"/>
                  <a:gd name="T76" fmla="*/ 3680 w 7919"/>
                  <a:gd name="T77" fmla="*/ 1989 h 2719"/>
                  <a:gd name="T78" fmla="*/ 3714 w 7919"/>
                  <a:gd name="T79" fmla="*/ 1955 h 2719"/>
                  <a:gd name="T80" fmla="*/ 3944 w 7919"/>
                  <a:gd name="T81" fmla="*/ 2504 h 2719"/>
                  <a:gd name="T82" fmla="*/ 3977 w 7919"/>
                  <a:gd name="T83" fmla="*/ 2471 h 2719"/>
                  <a:gd name="T84" fmla="*/ 4206 w 7919"/>
                  <a:gd name="T85" fmla="*/ 33 h 2719"/>
                  <a:gd name="T86" fmla="*/ 4239 w 7919"/>
                  <a:gd name="T87" fmla="*/ 0 h 2719"/>
                  <a:gd name="T88" fmla="*/ 4469 w 7919"/>
                  <a:gd name="T89" fmla="*/ 2168 h 2719"/>
                  <a:gd name="T90" fmla="*/ 4503 w 7919"/>
                  <a:gd name="T91" fmla="*/ 2134 h 2719"/>
                  <a:gd name="T92" fmla="*/ 4731 w 7919"/>
                  <a:gd name="T93" fmla="*/ 2685 h 2719"/>
                  <a:gd name="T94" fmla="*/ 4765 w 7919"/>
                  <a:gd name="T95" fmla="*/ 2652 h 2719"/>
                  <a:gd name="T96" fmla="*/ 4995 w 7919"/>
                  <a:gd name="T97" fmla="*/ 1238 h 2719"/>
                  <a:gd name="T98" fmla="*/ 5028 w 7919"/>
                  <a:gd name="T99" fmla="*/ 1204 h 2719"/>
                  <a:gd name="T100" fmla="*/ 5258 w 7919"/>
                  <a:gd name="T101" fmla="*/ 835 h 2719"/>
                  <a:gd name="T102" fmla="*/ 5291 w 7919"/>
                  <a:gd name="T103" fmla="*/ 802 h 2719"/>
                  <a:gd name="T104" fmla="*/ 5520 w 7919"/>
                  <a:gd name="T105" fmla="*/ 1241 h 2719"/>
                  <a:gd name="T106" fmla="*/ 5554 w 7919"/>
                  <a:gd name="T107" fmla="*/ 1208 h 2719"/>
                  <a:gd name="T108" fmla="*/ 5784 w 7919"/>
                  <a:gd name="T109" fmla="*/ 955 h 2719"/>
                  <a:gd name="T110" fmla="*/ 5817 w 7919"/>
                  <a:gd name="T111" fmla="*/ 922 h 2719"/>
                  <a:gd name="T112" fmla="*/ 6046 w 7919"/>
                  <a:gd name="T113" fmla="*/ 1734 h 2719"/>
                  <a:gd name="T114" fmla="*/ 6079 w 7919"/>
                  <a:gd name="T115" fmla="*/ 1701 h 2719"/>
                  <a:gd name="T116" fmla="*/ 6309 w 7919"/>
                  <a:gd name="T117" fmla="*/ 1738 h 2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2719">
                    <a:moveTo>
                      <a:pt x="34" y="981"/>
                    </a:moveTo>
                    <a:lnTo>
                      <a:pt x="34" y="981"/>
                    </a:lnTo>
                    <a:lnTo>
                      <a:pt x="297" y="897"/>
                    </a:lnTo>
                    <a:lnTo>
                      <a:pt x="559" y="592"/>
                    </a:lnTo>
                    <a:lnTo>
                      <a:pt x="823" y="2090"/>
                    </a:lnTo>
                    <a:lnTo>
                      <a:pt x="1085" y="1230"/>
                    </a:lnTo>
                    <a:lnTo>
                      <a:pt x="1348" y="2238"/>
                    </a:lnTo>
                    <a:lnTo>
                      <a:pt x="1611" y="2605"/>
                    </a:lnTo>
                    <a:lnTo>
                      <a:pt x="1874" y="2149"/>
                    </a:lnTo>
                    <a:lnTo>
                      <a:pt x="2137" y="2605"/>
                    </a:lnTo>
                    <a:lnTo>
                      <a:pt x="2399" y="2365"/>
                    </a:lnTo>
                    <a:lnTo>
                      <a:pt x="2663" y="2341"/>
                    </a:lnTo>
                    <a:lnTo>
                      <a:pt x="2925" y="2589"/>
                    </a:lnTo>
                    <a:lnTo>
                      <a:pt x="3188" y="2512"/>
                    </a:lnTo>
                    <a:lnTo>
                      <a:pt x="3451" y="2102"/>
                    </a:lnTo>
                    <a:lnTo>
                      <a:pt x="3714" y="1989"/>
                    </a:lnTo>
                    <a:lnTo>
                      <a:pt x="3977" y="2504"/>
                    </a:lnTo>
                    <a:lnTo>
                      <a:pt x="4239" y="33"/>
                    </a:lnTo>
                    <a:lnTo>
                      <a:pt x="4503" y="2168"/>
                    </a:lnTo>
                    <a:lnTo>
                      <a:pt x="4765" y="2685"/>
                    </a:lnTo>
                    <a:lnTo>
                      <a:pt x="5028" y="1238"/>
                    </a:lnTo>
                    <a:lnTo>
                      <a:pt x="5291" y="835"/>
                    </a:lnTo>
                    <a:lnTo>
                      <a:pt x="5554" y="1241"/>
                    </a:lnTo>
                    <a:lnTo>
                      <a:pt x="5817" y="955"/>
                    </a:lnTo>
                    <a:lnTo>
                      <a:pt x="6079" y="1734"/>
                    </a:lnTo>
                    <a:lnTo>
                      <a:pt x="6343" y="1738"/>
                    </a:lnTo>
                    <a:lnTo>
                      <a:pt x="6605" y="1991"/>
                    </a:lnTo>
                    <a:lnTo>
                      <a:pt x="6868" y="1369"/>
                    </a:lnTo>
                    <a:lnTo>
                      <a:pt x="7131" y="2468"/>
                    </a:lnTo>
                    <a:lnTo>
                      <a:pt x="7394" y="1487"/>
                    </a:lnTo>
                    <a:lnTo>
                      <a:pt x="7657" y="2348"/>
                    </a:lnTo>
                    <a:lnTo>
                      <a:pt x="7919" y="758"/>
                    </a:lnTo>
                    <a:moveTo>
                      <a:pt x="0" y="981"/>
                    </a:moveTo>
                    <a:lnTo>
                      <a:pt x="0" y="981"/>
                    </a:lnTo>
                    <a:lnTo>
                      <a:pt x="67" y="981"/>
                    </a:lnTo>
                    <a:moveTo>
                      <a:pt x="34" y="948"/>
                    </a:moveTo>
                    <a:lnTo>
                      <a:pt x="34" y="948"/>
                    </a:lnTo>
                    <a:lnTo>
                      <a:pt x="34" y="1014"/>
                    </a:lnTo>
                    <a:moveTo>
                      <a:pt x="264" y="897"/>
                    </a:moveTo>
                    <a:lnTo>
                      <a:pt x="264" y="897"/>
                    </a:lnTo>
                    <a:lnTo>
                      <a:pt x="330" y="897"/>
                    </a:lnTo>
                    <a:moveTo>
                      <a:pt x="297" y="863"/>
                    </a:moveTo>
                    <a:lnTo>
                      <a:pt x="297" y="863"/>
                    </a:lnTo>
                    <a:lnTo>
                      <a:pt x="297" y="930"/>
                    </a:lnTo>
                    <a:moveTo>
                      <a:pt x="526" y="592"/>
                    </a:moveTo>
                    <a:lnTo>
                      <a:pt x="526" y="592"/>
                    </a:lnTo>
                    <a:lnTo>
                      <a:pt x="593" y="592"/>
                    </a:lnTo>
                    <a:moveTo>
                      <a:pt x="559" y="559"/>
                    </a:moveTo>
                    <a:lnTo>
                      <a:pt x="559" y="559"/>
                    </a:lnTo>
                    <a:lnTo>
                      <a:pt x="559" y="625"/>
                    </a:lnTo>
                    <a:moveTo>
                      <a:pt x="789" y="2090"/>
                    </a:moveTo>
                    <a:lnTo>
                      <a:pt x="789" y="2090"/>
                    </a:lnTo>
                    <a:lnTo>
                      <a:pt x="856" y="2090"/>
                    </a:lnTo>
                    <a:moveTo>
                      <a:pt x="823" y="2057"/>
                    </a:moveTo>
                    <a:lnTo>
                      <a:pt x="823" y="2057"/>
                    </a:lnTo>
                    <a:lnTo>
                      <a:pt x="823" y="2123"/>
                    </a:lnTo>
                    <a:moveTo>
                      <a:pt x="1051" y="1230"/>
                    </a:moveTo>
                    <a:lnTo>
                      <a:pt x="1051" y="1230"/>
                    </a:lnTo>
                    <a:lnTo>
                      <a:pt x="1118" y="1230"/>
                    </a:lnTo>
                    <a:moveTo>
                      <a:pt x="1085" y="1197"/>
                    </a:moveTo>
                    <a:lnTo>
                      <a:pt x="1085" y="1197"/>
                    </a:lnTo>
                    <a:lnTo>
                      <a:pt x="1085" y="1263"/>
                    </a:lnTo>
                    <a:moveTo>
                      <a:pt x="1315" y="2238"/>
                    </a:moveTo>
                    <a:lnTo>
                      <a:pt x="1315" y="2238"/>
                    </a:lnTo>
                    <a:lnTo>
                      <a:pt x="1381" y="2238"/>
                    </a:lnTo>
                    <a:moveTo>
                      <a:pt x="1348" y="2204"/>
                    </a:moveTo>
                    <a:lnTo>
                      <a:pt x="1348" y="2204"/>
                    </a:lnTo>
                    <a:lnTo>
                      <a:pt x="1348" y="2271"/>
                    </a:lnTo>
                    <a:moveTo>
                      <a:pt x="1578" y="2605"/>
                    </a:moveTo>
                    <a:lnTo>
                      <a:pt x="1578" y="2605"/>
                    </a:lnTo>
                    <a:lnTo>
                      <a:pt x="1645" y="2605"/>
                    </a:lnTo>
                    <a:moveTo>
                      <a:pt x="1611" y="2572"/>
                    </a:moveTo>
                    <a:lnTo>
                      <a:pt x="1611" y="2572"/>
                    </a:lnTo>
                    <a:lnTo>
                      <a:pt x="1611" y="2639"/>
                    </a:lnTo>
                    <a:moveTo>
                      <a:pt x="1840" y="2149"/>
                    </a:moveTo>
                    <a:lnTo>
                      <a:pt x="1840" y="2149"/>
                    </a:lnTo>
                    <a:lnTo>
                      <a:pt x="1907" y="2149"/>
                    </a:lnTo>
                    <a:moveTo>
                      <a:pt x="1874" y="2115"/>
                    </a:moveTo>
                    <a:lnTo>
                      <a:pt x="1874" y="2115"/>
                    </a:lnTo>
                    <a:lnTo>
                      <a:pt x="1874" y="2182"/>
                    </a:lnTo>
                    <a:moveTo>
                      <a:pt x="2104" y="2605"/>
                    </a:moveTo>
                    <a:lnTo>
                      <a:pt x="2104" y="2605"/>
                    </a:lnTo>
                    <a:lnTo>
                      <a:pt x="2170" y="2605"/>
                    </a:lnTo>
                    <a:moveTo>
                      <a:pt x="2137" y="2572"/>
                    </a:moveTo>
                    <a:lnTo>
                      <a:pt x="2137" y="2572"/>
                    </a:lnTo>
                    <a:lnTo>
                      <a:pt x="2137" y="2639"/>
                    </a:lnTo>
                    <a:moveTo>
                      <a:pt x="2366" y="2365"/>
                    </a:moveTo>
                    <a:lnTo>
                      <a:pt x="2366" y="2365"/>
                    </a:lnTo>
                    <a:lnTo>
                      <a:pt x="2433" y="2365"/>
                    </a:lnTo>
                    <a:moveTo>
                      <a:pt x="2399" y="2332"/>
                    </a:moveTo>
                    <a:lnTo>
                      <a:pt x="2399" y="2332"/>
                    </a:lnTo>
                    <a:lnTo>
                      <a:pt x="2399" y="2399"/>
                    </a:lnTo>
                    <a:moveTo>
                      <a:pt x="2629" y="2341"/>
                    </a:moveTo>
                    <a:lnTo>
                      <a:pt x="2629" y="2341"/>
                    </a:lnTo>
                    <a:lnTo>
                      <a:pt x="2696" y="2341"/>
                    </a:lnTo>
                    <a:moveTo>
                      <a:pt x="2663" y="2308"/>
                    </a:moveTo>
                    <a:lnTo>
                      <a:pt x="2663" y="2308"/>
                    </a:lnTo>
                    <a:lnTo>
                      <a:pt x="2663" y="2374"/>
                    </a:lnTo>
                    <a:moveTo>
                      <a:pt x="2891" y="2589"/>
                    </a:moveTo>
                    <a:lnTo>
                      <a:pt x="2891" y="2589"/>
                    </a:lnTo>
                    <a:lnTo>
                      <a:pt x="2958" y="2589"/>
                    </a:lnTo>
                    <a:moveTo>
                      <a:pt x="2925" y="2555"/>
                    </a:moveTo>
                    <a:lnTo>
                      <a:pt x="2925" y="2555"/>
                    </a:lnTo>
                    <a:lnTo>
                      <a:pt x="2925" y="2622"/>
                    </a:lnTo>
                    <a:moveTo>
                      <a:pt x="3155" y="2512"/>
                    </a:moveTo>
                    <a:lnTo>
                      <a:pt x="3155" y="2512"/>
                    </a:lnTo>
                    <a:lnTo>
                      <a:pt x="3221" y="2512"/>
                    </a:lnTo>
                    <a:moveTo>
                      <a:pt x="3188" y="2479"/>
                    </a:moveTo>
                    <a:lnTo>
                      <a:pt x="3188" y="2479"/>
                    </a:lnTo>
                    <a:lnTo>
                      <a:pt x="3188" y="2545"/>
                    </a:lnTo>
                    <a:moveTo>
                      <a:pt x="3418" y="2102"/>
                    </a:moveTo>
                    <a:lnTo>
                      <a:pt x="3418" y="2102"/>
                    </a:lnTo>
                    <a:lnTo>
                      <a:pt x="3485" y="2102"/>
                    </a:lnTo>
                    <a:moveTo>
                      <a:pt x="3451" y="2069"/>
                    </a:moveTo>
                    <a:lnTo>
                      <a:pt x="3451" y="2069"/>
                    </a:lnTo>
                    <a:lnTo>
                      <a:pt x="3451" y="2135"/>
                    </a:lnTo>
                    <a:moveTo>
                      <a:pt x="3680" y="1989"/>
                    </a:moveTo>
                    <a:lnTo>
                      <a:pt x="3680" y="1989"/>
                    </a:lnTo>
                    <a:lnTo>
                      <a:pt x="3747" y="1989"/>
                    </a:lnTo>
                    <a:moveTo>
                      <a:pt x="3714" y="1955"/>
                    </a:moveTo>
                    <a:lnTo>
                      <a:pt x="3714" y="1955"/>
                    </a:lnTo>
                    <a:lnTo>
                      <a:pt x="3714" y="2022"/>
                    </a:lnTo>
                    <a:moveTo>
                      <a:pt x="3944" y="2504"/>
                    </a:moveTo>
                    <a:lnTo>
                      <a:pt x="3944" y="2504"/>
                    </a:lnTo>
                    <a:lnTo>
                      <a:pt x="4010" y="2504"/>
                    </a:lnTo>
                    <a:moveTo>
                      <a:pt x="3977" y="2471"/>
                    </a:moveTo>
                    <a:lnTo>
                      <a:pt x="3977" y="2471"/>
                    </a:lnTo>
                    <a:lnTo>
                      <a:pt x="3977" y="2538"/>
                    </a:lnTo>
                    <a:moveTo>
                      <a:pt x="4206" y="33"/>
                    </a:moveTo>
                    <a:lnTo>
                      <a:pt x="4206" y="33"/>
                    </a:lnTo>
                    <a:lnTo>
                      <a:pt x="4273" y="33"/>
                    </a:lnTo>
                    <a:moveTo>
                      <a:pt x="4239" y="0"/>
                    </a:moveTo>
                    <a:lnTo>
                      <a:pt x="4239" y="0"/>
                    </a:lnTo>
                    <a:lnTo>
                      <a:pt x="4239" y="67"/>
                    </a:lnTo>
                    <a:moveTo>
                      <a:pt x="4469" y="2168"/>
                    </a:moveTo>
                    <a:lnTo>
                      <a:pt x="4469" y="2168"/>
                    </a:lnTo>
                    <a:lnTo>
                      <a:pt x="4536" y="2168"/>
                    </a:lnTo>
                    <a:moveTo>
                      <a:pt x="4503" y="2134"/>
                    </a:moveTo>
                    <a:lnTo>
                      <a:pt x="4503" y="2134"/>
                    </a:lnTo>
                    <a:lnTo>
                      <a:pt x="4503" y="2201"/>
                    </a:lnTo>
                    <a:moveTo>
                      <a:pt x="4731" y="2685"/>
                    </a:moveTo>
                    <a:lnTo>
                      <a:pt x="4731" y="2685"/>
                    </a:lnTo>
                    <a:lnTo>
                      <a:pt x="4798" y="2685"/>
                    </a:lnTo>
                    <a:moveTo>
                      <a:pt x="4765" y="2652"/>
                    </a:moveTo>
                    <a:lnTo>
                      <a:pt x="4765" y="2652"/>
                    </a:lnTo>
                    <a:lnTo>
                      <a:pt x="4765" y="2719"/>
                    </a:lnTo>
                    <a:moveTo>
                      <a:pt x="4995" y="1238"/>
                    </a:moveTo>
                    <a:lnTo>
                      <a:pt x="4995" y="1238"/>
                    </a:lnTo>
                    <a:lnTo>
                      <a:pt x="5061" y="1238"/>
                    </a:lnTo>
                    <a:moveTo>
                      <a:pt x="5028" y="1204"/>
                    </a:moveTo>
                    <a:lnTo>
                      <a:pt x="5028" y="1204"/>
                    </a:lnTo>
                    <a:lnTo>
                      <a:pt x="5028" y="1271"/>
                    </a:lnTo>
                    <a:moveTo>
                      <a:pt x="5258" y="835"/>
                    </a:moveTo>
                    <a:lnTo>
                      <a:pt x="5258" y="835"/>
                    </a:lnTo>
                    <a:lnTo>
                      <a:pt x="5325" y="835"/>
                    </a:lnTo>
                    <a:moveTo>
                      <a:pt x="5291" y="802"/>
                    </a:moveTo>
                    <a:lnTo>
                      <a:pt x="5291" y="802"/>
                    </a:lnTo>
                    <a:lnTo>
                      <a:pt x="5291" y="869"/>
                    </a:lnTo>
                    <a:moveTo>
                      <a:pt x="5520" y="1241"/>
                    </a:moveTo>
                    <a:lnTo>
                      <a:pt x="5520" y="1241"/>
                    </a:lnTo>
                    <a:lnTo>
                      <a:pt x="5587" y="1241"/>
                    </a:lnTo>
                    <a:moveTo>
                      <a:pt x="5554" y="1208"/>
                    </a:moveTo>
                    <a:lnTo>
                      <a:pt x="5554" y="1208"/>
                    </a:lnTo>
                    <a:lnTo>
                      <a:pt x="5554" y="1274"/>
                    </a:lnTo>
                    <a:moveTo>
                      <a:pt x="5784" y="955"/>
                    </a:moveTo>
                    <a:lnTo>
                      <a:pt x="5784" y="955"/>
                    </a:lnTo>
                    <a:lnTo>
                      <a:pt x="5850" y="955"/>
                    </a:lnTo>
                    <a:moveTo>
                      <a:pt x="5817" y="922"/>
                    </a:moveTo>
                    <a:lnTo>
                      <a:pt x="5817" y="922"/>
                    </a:lnTo>
                    <a:lnTo>
                      <a:pt x="5817" y="989"/>
                    </a:lnTo>
                    <a:moveTo>
                      <a:pt x="6046" y="1734"/>
                    </a:moveTo>
                    <a:lnTo>
                      <a:pt x="6046" y="1734"/>
                    </a:lnTo>
                    <a:lnTo>
                      <a:pt x="6113" y="1734"/>
                    </a:lnTo>
                    <a:moveTo>
                      <a:pt x="6079" y="1701"/>
                    </a:moveTo>
                    <a:lnTo>
                      <a:pt x="6079" y="1701"/>
                    </a:lnTo>
                    <a:lnTo>
                      <a:pt x="6079" y="1768"/>
                    </a:lnTo>
                    <a:moveTo>
                      <a:pt x="6309" y="1738"/>
                    </a:moveTo>
                    <a:lnTo>
                      <a:pt x="6309" y="1738"/>
                    </a:lnTo>
                    <a:lnTo>
                      <a:pt x="6376" y="1738"/>
                    </a:lnTo>
                  </a:path>
                </a:pathLst>
              </a:custGeom>
              <a:noFill/>
              <a:ln w="1588" cap="flat">
                <a:solidFill>
                  <a:srgbClr val="80FF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Freeform 133"/>
              <p:cNvSpPr>
                <a:spLocks noEditPoints="1"/>
              </p:cNvSpPr>
              <p:nvPr/>
            </p:nvSpPr>
            <p:spPr bwMode="auto">
              <a:xfrm>
                <a:off x="3281" y="1266"/>
                <a:ext cx="1787" cy="614"/>
              </a:xfrm>
              <a:custGeom>
                <a:avLst/>
                <a:gdLst>
                  <a:gd name="T0" fmla="*/ 6561 w 7943"/>
                  <a:gd name="T1" fmla="*/ 1981 h 2699"/>
                  <a:gd name="T2" fmla="*/ 6595 w 7943"/>
                  <a:gd name="T3" fmla="*/ 1948 h 2699"/>
                  <a:gd name="T4" fmla="*/ 6891 w 7943"/>
                  <a:gd name="T5" fmla="*/ 1359 h 2699"/>
                  <a:gd name="T6" fmla="*/ 7088 w 7943"/>
                  <a:gd name="T7" fmla="*/ 2458 h 2699"/>
                  <a:gd name="T8" fmla="*/ 7121 w 7943"/>
                  <a:gd name="T9" fmla="*/ 2424 h 2699"/>
                  <a:gd name="T10" fmla="*/ 7417 w 7943"/>
                  <a:gd name="T11" fmla="*/ 1477 h 2699"/>
                  <a:gd name="T12" fmla="*/ 7614 w 7943"/>
                  <a:gd name="T13" fmla="*/ 2338 h 2699"/>
                  <a:gd name="T14" fmla="*/ 7647 w 7943"/>
                  <a:gd name="T15" fmla="*/ 2304 h 2699"/>
                  <a:gd name="T16" fmla="*/ 7943 w 7943"/>
                  <a:gd name="T17" fmla="*/ 748 h 2699"/>
                  <a:gd name="T18" fmla="*/ 0 w 7943"/>
                  <a:gd name="T19" fmla="*/ 948 h 2699"/>
                  <a:gd name="T20" fmla="*/ 47 w 7943"/>
                  <a:gd name="T21" fmla="*/ 948 h 2699"/>
                  <a:gd name="T22" fmla="*/ 310 w 7943"/>
                  <a:gd name="T23" fmla="*/ 910 h 2699"/>
                  <a:gd name="T24" fmla="*/ 526 w 7943"/>
                  <a:gd name="T25" fmla="*/ 559 h 2699"/>
                  <a:gd name="T26" fmla="*/ 573 w 7943"/>
                  <a:gd name="T27" fmla="*/ 559 h 2699"/>
                  <a:gd name="T28" fmla="*/ 836 w 7943"/>
                  <a:gd name="T29" fmla="*/ 2103 h 2699"/>
                  <a:gd name="T30" fmla="*/ 1051 w 7943"/>
                  <a:gd name="T31" fmla="*/ 1197 h 2699"/>
                  <a:gd name="T32" fmla="*/ 1098 w 7943"/>
                  <a:gd name="T33" fmla="*/ 1197 h 2699"/>
                  <a:gd name="T34" fmla="*/ 1361 w 7943"/>
                  <a:gd name="T35" fmla="*/ 2251 h 2699"/>
                  <a:gd name="T36" fmla="*/ 1578 w 7943"/>
                  <a:gd name="T37" fmla="*/ 2572 h 2699"/>
                  <a:gd name="T38" fmla="*/ 1625 w 7943"/>
                  <a:gd name="T39" fmla="*/ 2572 h 2699"/>
                  <a:gd name="T40" fmla="*/ 1887 w 7943"/>
                  <a:gd name="T41" fmla="*/ 2162 h 2699"/>
                  <a:gd name="T42" fmla="*/ 2104 w 7943"/>
                  <a:gd name="T43" fmla="*/ 2572 h 2699"/>
                  <a:gd name="T44" fmla="*/ 2150 w 7943"/>
                  <a:gd name="T45" fmla="*/ 2572 h 2699"/>
                  <a:gd name="T46" fmla="*/ 2413 w 7943"/>
                  <a:gd name="T47" fmla="*/ 2379 h 2699"/>
                  <a:gd name="T48" fmla="*/ 2629 w 7943"/>
                  <a:gd name="T49" fmla="*/ 2308 h 2699"/>
                  <a:gd name="T50" fmla="*/ 2676 w 7943"/>
                  <a:gd name="T51" fmla="*/ 2308 h 2699"/>
                  <a:gd name="T52" fmla="*/ 2938 w 7943"/>
                  <a:gd name="T53" fmla="*/ 2602 h 2699"/>
                  <a:gd name="T54" fmla="*/ 3155 w 7943"/>
                  <a:gd name="T55" fmla="*/ 2479 h 2699"/>
                  <a:gd name="T56" fmla="*/ 3201 w 7943"/>
                  <a:gd name="T57" fmla="*/ 2479 h 2699"/>
                  <a:gd name="T58" fmla="*/ 3465 w 7943"/>
                  <a:gd name="T59" fmla="*/ 2115 h 2699"/>
                  <a:gd name="T60" fmla="*/ 3680 w 7943"/>
                  <a:gd name="T61" fmla="*/ 1955 h 2699"/>
                  <a:gd name="T62" fmla="*/ 3727 w 7943"/>
                  <a:gd name="T63" fmla="*/ 1955 h 2699"/>
                  <a:gd name="T64" fmla="*/ 3990 w 7943"/>
                  <a:gd name="T65" fmla="*/ 2518 h 2699"/>
                  <a:gd name="T66" fmla="*/ 4206 w 7943"/>
                  <a:gd name="T67" fmla="*/ 0 h 2699"/>
                  <a:gd name="T68" fmla="*/ 4253 w 7943"/>
                  <a:gd name="T69" fmla="*/ 0 h 2699"/>
                  <a:gd name="T70" fmla="*/ 4516 w 7943"/>
                  <a:gd name="T71" fmla="*/ 2181 h 2699"/>
                  <a:gd name="T72" fmla="*/ 4731 w 7943"/>
                  <a:gd name="T73" fmla="*/ 2652 h 2699"/>
                  <a:gd name="T74" fmla="*/ 4778 w 7943"/>
                  <a:gd name="T75" fmla="*/ 2652 h 2699"/>
                  <a:gd name="T76" fmla="*/ 5041 w 7943"/>
                  <a:gd name="T77" fmla="*/ 1251 h 2699"/>
                  <a:gd name="T78" fmla="*/ 5258 w 7943"/>
                  <a:gd name="T79" fmla="*/ 802 h 2699"/>
                  <a:gd name="T80" fmla="*/ 5305 w 7943"/>
                  <a:gd name="T81" fmla="*/ 802 h 2699"/>
                  <a:gd name="T82" fmla="*/ 5567 w 7943"/>
                  <a:gd name="T83" fmla="*/ 1254 h 2699"/>
                  <a:gd name="T84" fmla="*/ 5784 w 7943"/>
                  <a:gd name="T85" fmla="*/ 922 h 2699"/>
                  <a:gd name="T86" fmla="*/ 5830 w 7943"/>
                  <a:gd name="T87" fmla="*/ 922 h 2699"/>
                  <a:gd name="T88" fmla="*/ 6093 w 7943"/>
                  <a:gd name="T89" fmla="*/ 1748 h 2699"/>
                  <a:gd name="T90" fmla="*/ 6309 w 7943"/>
                  <a:gd name="T91" fmla="*/ 1704 h 2699"/>
                  <a:gd name="T92" fmla="*/ 6356 w 7943"/>
                  <a:gd name="T93" fmla="*/ 1704 h 2699"/>
                  <a:gd name="T94" fmla="*/ 6618 w 7943"/>
                  <a:gd name="T95" fmla="*/ 2004 h 2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2699">
                    <a:moveTo>
                      <a:pt x="6333" y="1694"/>
                    </a:moveTo>
                    <a:lnTo>
                      <a:pt x="6333" y="1694"/>
                    </a:lnTo>
                    <a:lnTo>
                      <a:pt x="6333" y="1761"/>
                    </a:lnTo>
                    <a:moveTo>
                      <a:pt x="6561" y="1981"/>
                    </a:moveTo>
                    <a:lnTo>
                      <a:pt x="6561" y="1981"/>
                    </a:lnTo>
                    <a:lnTo>
                      <a:pt x="6628" y="1981"/>
                    </a:lnTo>
                    <a:moveTo>
                      <a:pt x="6595" y="1948"/>
                    </a:moveTo>
                    <a:lnTo>
                      <a:pt x="6595" y="1948"/>
                    </a:lnTo>
                    <a:lnTo>
                      <a:pt x="6595" y="2014"/>
                    </a:lnTo>
                    <a:moveTo>
                      <a:pt x="6825" y="1359"/>
                    </a:moveTo>
                    <a:lnTo>
                      <a:pt x="6825" y="1359"/>
                    </a:lnTo>
                    <a:lnTo>
                      <a:pt x="6891" y="1359"/>
                    </a:lnTo>
                    <a:moveTo>
                      <a:pt x="6858" y="1325"/>
                    </a:moveTo>
                    <a:lnTo>
                      <a:pt x="6858" y="1325"/>
                    </a:lnTo>
                    <a:lnTo>
                      <a:pt x="6858" y="1392"/>
                    </a:lnTo>
                    <a:moveTo>
                      <a:pt x="7088" y="2458"/>
                    </a:moveTo>
                    <a:lnTo>
                      <a:pt x="7088" y="2458"/>
                    </a:lnTo>
                    <a:lnTo>
                      <a:pt x="7155" y="2458"/>
                    </a:lnTo>
                    <a:moveTo>
                      <a:pt x="7121" y="2424"/>
                    </a:moveTo>
                    <a:lnTo>
                      <a:pt x="7121" y="2424"/>
                    </a:lnTo>
                    <a:lnTo>
                      <a:pt x="7121" y="2491"/>
                    </a:lnTo>
                    <a:moveTo>
                      <a:pt x="7350" y="1477"/>
                    </a:moveTo>
                    <a:lnTo>
                      <a:pt x="7350" y="1477"/>
                    </a:lnTo>
                    <a:lnTo>
                      <a:pt x="7417" y="1477"/>
                    </a:lnTo>
                    <a:moveTo>
                      <a:pt x="7384" y="1443"/>
                    </a:moveTo>
                    <a:lnTo>
                      <a:pt x="7384" y="1443"/>
                    </a:lnTo>
                    <a:lnTo>
                      <a:pt x="7384" y="1510"/>
                    </a:lnTo>
                    <a:moveTo>
                      <a:pt x="7614" y="2338"/>
                    </a:moveTo>
                    <a:lnTo>
                      <a:pt x="7614" y="2338"/>
                    </a:lnTo>
                    <a:lnTo>
                      <a:pt x="7680" y="2338"/>
                    </a:lnTo>
                    <a:moveTo>
                      <a:pt x="7647" y="2304"/>
                    </a:moveTo>
                    <a:lnTo>
                      <a:pt x="7647" y="2304"/>
                    </a:lnTo>
                    <a:lnTo>
                      <a:pt x="7647" y="2371"/>
                    </a:lnTo>
                    <a:moveTo>
                      <a:pt x="7876" y="748"/>
                    </a:moveTo>
                    <a:lnTo>
                      <a:pt x="7876" y="748"/>
                    </a:lnTo>
                    <a:lnTo>
                      <a:pt x="7943" y="748"/>
                    </a:lnTo>
                    <a:moveTo>
                      <a:pt x="7909" y="714"/>
                    </a:moveTo>
                    <a:lnTo>
                      <a:pt x="7909" y="714"/>
                    </a:lnTo>
                    <a:lnTo>
                      <a:pt x="7909" y="781"/>
                    </a:lnTo>
                    <a:moveTo>
                      <a:pt x="0" y="948"/>
                    </a:moveTo>
                    <a:lnTo>
                      <a:pt x="0" y="948"/>
                    </a:lnTo>
                    <a:lnTo>
                      <a:pt x="47" y="994"/>
                    </a:lnTo>
                    <a:moveTo>
                      <a:pt x="47" y="948"/>
                    </a:moveTo>
                    <a:lnTo>
                      <a:pt x="47" y="948"/>
                    </a:lnTo>
                    <a:lnTo>
                      <a:pt x="0" y="994"/>
                    </a:lnTo>
                    <a:moveTo>
                      <a:pt x="264" y="863"/>
                    </a:moveTo>
                    <a:lnTo>
                      <a:pt x="264" y="863"/>
                    </a:lnTo>
                    <a:lnTo>
                      <a:pt x="310" y="910"/>
                    </a:lnTo>
                    <a:moveTo>
                      <a:pt x="310" y="863"/>
                    </a:moveTo>
                    <a:lnTo>
                      <a:pt x="310" y="863"/>
                    </a:lnTo>
                    <a:lnTo>
                      <a:pt x="264" y="910"/>
                    </a:lnTo>
                    <a:moveTo>
                      <a:pt x="526" y="559"/>
                    </a:moveTo>
                    <a:lnTo>
                      <a:pt x="526" y="559"/>
                    </a:lnTo>
                    <a:lnTo>
                      <a:pt x="573" y="605"/>
                    </a:lnTo>
                    <a:moveTo>
                      <a:pt x="573" y="559"/>
                    </a:moveTo>
                    <a:lnTo>
                      <a:pt x="573" y="559"/>
                    </a:lnTo>
                    <a:lnTo>
                      <a:pt x="526" y="605"/>
                    </a:lnTo>
                    <a:moveTo>
                      <a:pt x="789" y="2057"/>
                    </a:moveTo>
                    <a:lnTo>
                      <a:pt x="789" y="2057"/>
                    </a:lnTo>
                    <a:lnTo>
                      <a:pt x="836" y="2103"/>
                    </a:lnTo>
                    <a:moveTo>
                      <a:pt x="836" y="2057"/>
                    </a:moveTo>
                    <a:lnTo>
                      <a:pt x="836" y="2057"/>
                    </a:lnTo>
                    <a:lnTo>
                      <a:pt x="789" y="2103"/>
                    </a:lnTo>
                    <a:moveTo>
                      <a:pt x="1051" y="1197"/>
                    </a:moveTo>
                    <a:lnTo>
                      <a:pt x="1051" y="1197"/>
                    </a:lnTo>
                    <a:lnTo>
                      <a:pt x="1098" y="1243"/>
                    </a:lnTo>
                    <a:moveTo>
                      <a:pt x="1098" y="1197"/>
                    </a:moveTo>
                    <a:lnTo>
                      <a:pt x="1098" y="1197"/>
                    </a:lnTo>
                    <a:lnTo>
                      <a:pt x="1051" y="1243"/>
                    </a:lnTo>
                    <a:moveTo>
                      <a:pt x="1315" y="2204"/>
                    </a:moveTo>
                    <a:lnTo>
                      <a:pt x="1315" y="2204"/>
                    </a:lnTo>
                    <a:lnTo>
                      <a:pt x="1361" y="2251"/>
                    </a:lnTo>
                    <a:moveTo>
                      <a:pt x="1361" y="2204"/>
                    </a:moveTo>
                    <a:lnTo>
                      <a:pt x="1361" y="2204"/>
                    </a:lnTo>
                    <a:lnTo>
                      <a:pt x="1315" y="2251"/>
                    </a:lnTo>
                    <a:moveTo>
                      <a:pt x="1578" y="2572"/>
                    </a:moveTo>
                    <a:lnTo>
                      <a:pt x="1578" y="2572"/>
                    </a:lnTo>
                    <a:lnTo>
                      <a:pt x="1625" y="2619"/>
                    </a:lnTo>
                    <a:moveTo>
                      <a:pt x="1625" y="2572"/>
                    </a:moveTo>
                    <a:lnTo>
                      <a:pt x="1625" y="2572"/>
                    </a:lnTo>
                    <a:lnTo>
                      <a:pt x="1578" y="2619"/>
                    </a:lnTo>
                    <a:moveTo>
                      <a:pt x="1840" y="2115"/>
                    </a:moveTo>
                    <a:lnTo>
                      <a:pt x="1840" y="2115"/>
                    </a:lnTo>
                    <a:lnTo>
                      <a:pt x="1887" y="2162"/>
                    </a:lnTo>
                    <a:moveTo>
                      <a:pt x="1887" y="2115"/>
                    </a:moveTo>
                    <a:lnTo>
                      <a:pt x="1887" y="2115"/>
                    </a:lnTo>
                    <a:lnTo>
                      <a:pt x="1840" y="2162"/>
                    </a:lnTo>
                    <a:moveTo>
                      <a:pt x="2104" y="2572"/>
                    </a:moveTo>
                    <a:lnTo>
                      <a:pt x="2104" y="2572"/>
                    </a:lnTo>
                    <a:lnTo>
                      <a:pt x="2150" y="2619"/>
                    </a:lnTo>
                    <a:moveTo>
                      <a:pt x="2150" y="2572"/>
                    </a:moveTo>
                    <a:lnTo>
                      <a:pt x="2150" y="2572"/>
                    </a:lnTo>
                    <a:lnTo>
                      <a:pt x="2104" y="2619"/>
                    </a:lnTo>
                    <a:moveTo>
                      <a:pt x="2366" y="2332"/>
                    </a:moveTo>
                    <a:lnTo>
                      <a:pt x="2366" y="2332"/>
                    </a:lnTo>
                    <a:lnTo>
                      <a:pt x="2413" y="2379"/>
                    </a:lnTo>
                    <a:moveTo>
                      <a:pt x="2413" y="2332"/>
                    </a:moveTo>
                    <a:lnTo>
                      <a:pt x="2413" y="2332"/>
                    </a:lnTo>
                    <a:lnTo>
                      <a:pt x="2366" y="2379"/>
                    </a:lnTo>
                    <a:moveTo>
                      <a:pt x="2629" y="2308"/>
                    </a:moveTo>
                    <a:lnTo>
                      <a:pt x="2629" y="2308"/>
                    </a:lnTo>
                    <a:lnTo>
                      <a:pt x="2676" y="2354"/>
                    </a:lnTo>
                    <a:moveTo>
                      <a:pt x="2676" y="2308"/>
                    </a:moveTo>
                    <a:lnTo>
                      <a:pt x="2676" y="2308"/>
                    </a:lnTo>
                    <a:lnTo>
                      <a:pt x="2629" y="2354"/>
                    </a:lnTo>
                    <a:moveTo>
                      <a:pt x="2891" y="2555"/>
                    </a:moveTo>
                    <a:lnTo>
                      <a:pt x="2891" y="2555"/>
                    </a:lnTo>
                    <a:lnTo>
                      <a:pt x="2938" y="2602"/>
                    </a:lnTo>
                    <a:moveTo>
                      <a:pt x="2938" y="2555"/>
                    </a:moveTo>
                    <a:lnTo>
                      <a:pt x="2938" y="2555"/>
                    </a:lnTo>
                    <a:lnTo>
                      <a:pt x="2891" y="2602"/>
                    </a:lnTo>
                    <a:moveTo>
                      <a:pt x="3155" y="2479"/>
                    </a:moveTo>
                    <a:lnTo>
                      <a:pt x="3155" y="2479"/>
                    </a:lnTo>
                    <a:lnTo>
                      <a:pt x="3201" y="2525"/>
                    </a:lnTo>
                    <a:moveTo>
                      <a:pt x="3201" y="2479"/>
                    </a:moveTo>
                    <a:lnTo>
                      <a:pt x="3201" y="2479"/>
                    </a:lnTo>
                    <a:lnTo>
                      <a:pt x="3155" y="2525"/>
                    </a:lnTo>
                    <a:moveTo>
                      <a:pt x="3418" y="2069"/>
                    </a:moveTo>
                    <a:lnTo>
                      <a:pt x="3418" y="2069"/>
                    </a:lnTo>
                    <a:lnTo>
                      <a:pt x="3465" y="2115"/>
                    </a:lnTo>
                    <a:moveTo>
                      <a:pt x="3465" y="2069"/>
                    </a:moveTo>
                    <a:lnTo>
                      <a:pt x="3465" y="2069"/>
                    </a:lnTo>
                    <a:lnTo>
                      <a:pt x="3418" y="2115"/>
                    </a:lnTo>
                    <a:moveTo>
                      <a:pt x="3680" y="1955"/>
                    </a:moveTo>
                    <a:lnTo>
                      <a:pt x="3680" y="1955"/>
                    </a:lnTo>
                    <a:lnTo>
                      <a:pt x="3727" y="2002"/>
                    </a:lnTo>
                    <a:moveTo>
                      <a:pt x="3727" y="1955"/>
                    </a:moveTo>
                    <a:lnTo>
                      <a:pt x="3727" y="1955"/>
                    </a:lnTo>
                    <a:lnTo>
                      <a:pt x="3680" y="2002"/>
                    </a:lnTo>
                    <a:moveTo>
                      <a:pt x="3944" y="2471"/>
                    </a:moveTo>
                    <a:lnTo>
                      <a:pt x="3944" y="2471"/>
                    </a:lnTo>
                    <a:lnTo>
                      <a:pt x="3990" y="2518"/>
                    </a:lnTo>
                    <a:moveTo>
                      <a:pt x="3990" y="2471"/>
                    </a:moveTo>
                    <a:lnTo>
                      <a:pt x="3990" y="2471"/>
                    </a:lnTo>
                    <a:lnTo>
                      <a:pt x="3944" y="2518"/>
                    </a:lnTo>
                    <a:moveTo>
                      <a:pt x="4206" y="0"/>
                    </a:moveTo>
                    <a:lnTo>
                      <a:pt x="4206" y="0"/>
                    </a:lnTo>
                    <a:lnTo>
                      <a:pt x="4253" y="47"/>
                    </a:lnTo>
                    <a:moveTo>
                      <a:pt x="4253" y="0"/>
                    </a:moveTo>
                    <a:lnTo>
                      <a:pt x="4253" y="0"/>
                    </a:lnTo>
                    <a:lnTo>
                      <a:pt x="4206" y="47"/>
                    </a:lnTo>
                    <a:moveTo>
                      <a:pt x="4469" y="2134"/>
                    </a:moveTo>
                    <a:lnTo>
                      <a:pt x="4469" y="2134"/>
                    </a:lnTo>
                    <a:lnTo>
                      <a:pt x="4516" y="2181"/>
                    </a:lnTo>
                    <a:moveTo>
                      <a:pt x="4516" y="2134"/>
                    </a:moveTo>
                    <a:lnTo>
                      <a:pt x="4516" y="2134"/>
                    </a:lnTo>
                    <a:lnTo>
                      <a:pt x="4469" y="2181"/>
                    </a:lnTo>
                    <a:moveTo>
                      <a:pt x="4731" y="2652"/>
                    </a:moveTo>
                    <a:lnTo>
                      <a:pt x="4731" y="2652"/>
                    </a:lnTo>
                    <a:lnTo>
                      <a:pt x="4778" y="2699"/>
                    </a:lnTo>
                    <a:moveTo>
                      <a:pt x="4778" y="2652"/>
                    </a:moveTo>
                    <a:lnTo>
                      <a:pt x="4778" y="2652"/>
                    </a:lnTo>
                    <a:lnTo>
                      <a:pt x="4731" y="2699"/>
                    </a:lnTo>
                    <a:moveTo>
                      <a:pt x="4995" y="1204"/>
                    </a:moveTo>
                    <a:lnTo>
                      <a:pt x="4995" y="1204"/>
                    </a:lnTo>
                    <a:lnTo>
                      <a:pt x="5041" y="1251"/>
                    </a:lnTo>
                    <a:moveTo>
                      <a:pt x="5041" y="1204"/>
                    </a:moveTo>
                    <a:lnTo>
                      <a:pt x="5041" y="1204"/>
                    </a:lnTo>
                    <a:lnTo>
                      <a:pt x="4995" y="1251"/>
                    </a:lnTo>
                    <a:moveTo>
                      <a:pt x="5258" y="802"/>
                    </a:moveTo>
                    <a:lnTo>
                      <a:pt x="5258" y="802"/>
                    </a:lnTo>
                    <a:lnTo>
                      <a:pt x="5305" y="849"/>
                    </a:lnTo>
                    <a:moveTo>
                      <a:pt x="5305" y="802"/>
                    </a:moveTo>
                    <a:lnTo>
                      <a:pt x="5305" y="802"/>
                    </a:lnTo>
                    <a:lnTo>
                      <a:pt x="5258" y="849"/>
                    </a:lnTo>
                    <a:moveTo>
                      <a:pt x="5520" y="1208"/>
                    </a:moveTo>
                    <a:lnTo>
                      <a:pt x="5520" y="1208"/>
                    </a:lnTo>
                    <a:lnTo>
                      <a:pt x="5567" y="1254"/>
                    </a:lnTo>
                    <a:moveTo>
                      <a:pt x="5567" y="1208"/>
                    </a:moveTo>
                    <a:lnTo>
                      <a:pt x="5567" y="1208"/>
                    </a:lnTo>
                    <a:lnTo>
                      <a:pt x="5520" y="1254"/>
                    </a:lnTo>
                    <a:moveTo>
                      <a:pt x="5784" y="922"/>
                    </a:moveTo>
                    <a:lnTo>
                      <a:pt x="5784" y="922"/>
                    </a:lnTo>
                    <a:lnTo>
                      <a:pt x="5830" y="969"/>
                    </a:lnTo>
                    <a:moveTo>
                      <a:pt x="5830" y="922"/>
                    </a:moveTo>
                    <a:lnTo>
                      <a:pt x="5830" y="922"/>
                    </a:lnTo>
                    <a:lnTo>
                      <a:pt x="5784" y="969"/>
                    </a:lnTo>
                    <a:moveTo>
                      <a:pt x="6046" y="1701"/>
                    </a:moveTo>
                    <a:lnTo>
                      <a:pt x="6046" y="1701"/>
                    </a:lnTo>
                    <a:lnTo>
                      <a:pt x="6093" y="1748"/>
                    </a:lnTo>
                    <a:moveTo>
                      <a:pt x="6093" y="1701"/>
                    </a:moveTo>
                    <a:lnTo>
                      <a:pt x="6093" y="1701"/>
                    </a:lnTo>
                    <a:lnTo>
                      <a:pt x="6046" y="1748"/>
                    </a:lnTo>
                    <a:moveTo>
                      <a:pt x="6309" y="1704"/>
                    </a:moveTo>
                    <a:lnTo>
                      <a:pt x="6309" y="1704"/>
                    </a:lnTo>
                    <a:lnTo>
                      <a:pt x="6356" y="1751"/>
                    </a:lnTo>
                    <a:moveTo>
                      <a:pt x="6356" y="1704"/>
                    </a:moveTo>
                    <a:lnTo>
                      <a:pt x="6356" y="1704"/>
                    </a:lnTo>
                    <a:lnTo>
                      <a:pt x="6309" y="1751"/>
                    </a:lnTo>
                    <a:moveTo>
                      <a:pt x="6571" y="1958"/>
                    </a:moveTo>
                    <a:lnTo>
                      <a:pt x="6571" y="1958"/>
                    </a:lnTo>
                    <a:lnTo>
                      <a:pt x="6618" y="2004"/>
                    </a:lnTo>
                  </a:path>
                </a:pathLst>
              </a:custGeom>
              <a:noFill/>
              <a:ln w="1588" cap="flat">
                <a:solidFill>
                  <a:srgbClr val="80FF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Freeform 134"/>
              <p:cNvSpPr>
                <a:spLocks noEditPoints="1"/>
              </p:cNvSpPr>
              <p:nvPr/>
            </p:nvSpPr>
            <p:spPr bwMode="auto">
              <a:xfrm>
                <a:off x="4759" y="1431"/>
                <a:ext cx="306" cy="400"/>
              </a:xfrm>
              <a:custGeom>
                <a:avLst/>
                <a:gdLst>
                  <a:gd name="T0" fmla="*/ 47 w 1362"/>
                  <a:gd name="T1" fmla="*/ 1234 h 1757"/>
                  <a:gd name="T2" fmla="*/ 47 w 1362"/>
                  <a:gd name="T3" fmla="*/ 1234 h 1757"/>
                  <a:gd name="T4" fmla="*/ 0 w 1362"/>
                  <a:gd name="T5" fmla="*/ 1280 h 1757"/>
                  <a:gd name="T6" fmla="*/ 264 w 1362"/>
                  <a:gd name="T7" fmla="*/ 611 h 1757"/>
                  <a:gd name="T8" fmla="*/ 264 w 1362"/>
                  <a:gd name="T9" fmla="*/ 611 h 1757"/>
                  <a:gd name="T10" fmla="*/ 310 w 1362"/>
                  <a:gd name="T11" fmla="*/ 658 h 1757"/>
                  <a:gd name="T12" fmla="*/ 310 w 1362"/>
                  <a:gd name="T13" fmla="*/ 611 h 1757"/>
                  <a:gd name="T14" fmla="*/ 310 w 1362"/>
                  <a:gd name="T15" fmla="*/ 611 h 1757"/>
                  <a:gd name="T16" fmla="*/ 264 w 1362"/>
                  <a:gd name="T17" fmla="*/ 658 h 1757"/>
                  <a:gd name="T18" fmla="*/ 527 w 1362"/>
                  <a:gd name="T19" fmla="*/ 1710 h 1757"/>
                  <a:gd name="T20" fmla="*/ 527 w 1362"/>
                  <a:gd name="T21" fmla="*/ 1710 h 1757"/>
                  <a:gd name="T22" fmla="*/ 574 w 1362"/>
                  <a:gd name="T23" fmla="*/ 1757 h 1757"/>
                  <a:gd name="T24" fmla="*/ 574 w 1362"/>
                  <a:gd name="T25" fmla="*/ 1710 h 1757"/>
                  <a:gd name="T26" fmla="*/ 574 w 1362"/>
                  <a:gd name="T27" fmla="*/ 1710 h 1757"/>
                  <a:gd name="T28" fmla="*/ 527 w 1362"/>
                  <a:gd name="T29" fmla="*/ 1757 h 1757"/>
                  <a:gd name="T30" fmla="*/ 789 w 1362"/>
                  <a:gd name="T31" fmla="*/ 729 h 1757"/>
                  <a:gd name="T32" fmla="*/ 789 w 1362"/>
                  <a:gd name="T33" fmla="*/ 729 h 1757"/>
                  <a:gd name="T34" fmla="*/ 836 w 1362"/>
                  <a:gd name="T35" fmla="*/ 776 h 1757"/>
                  <a:gd name="T36" fmla="*/ 836 w 1362"/>
                  <a:gd name="T37" fmla="*/ 729 h 1757"/>
                  <a:gd name="T38" fmla="*/ 836 w 1362"/>
                  <a:gd name="T39" fmla="*/ 729 h 1757"/>
                  <a:gd name="T40" fmla="*/ 789 w 1362"/>
                  <a:gd name="T41" fmla="*/ 776 h 1757"/>
                  <a:gd name="T42" fmla="*/ 1053 w 1362"/>
                  <a:gd name="T43" fmla="*/ 1590 h 1757"/>
                  <a:gd name="T44" fmla="*/ 1053 w 1362"/>
                  <a:gd name="T45" fmla="*/ 1590 h 1757"/>
                  <a:gd name="T46" fmla="*/ 1099 w 1362"/>
                  <a:gd name="T47" fmla="*/ 1637 h 1757"/>
                  <a:gd name="T48" fmla="*/ 1099 w 1362"/>
                  <a:gd name="T49" fmla="*/ 1590 h 1757"/>
                  <a:gd name="T50" fmla="*/ 1099 w 1362"/>
                  <a:gd name="T51" fmla="*/ 1590 h 1757"/>
                  <a:gd name="T52" fmla="*/ 1053 w 1362"/>
                  <a:gd name="T53" fmla="*/ 1637 h 1757"/>
                  <a:gd name="T54" fmla="*/ 1315 w 1362"/>
                  <a:gd name="T55" fmla="*/ 0 h 1757"/>
                  <a:gd name="T56" fmla="*/ 1315 w 1362"/>
                  <a:gd name="T57" fmla="*/ 0 h 1757"/>
                  <a:gd name="T58" fmla="*/ 1362 w 1362"/>
                  <a:gd name="T59" fmla="*/ 47 h 1757"/>
                  <a:gd name="T60" fmla="*/ 1362 w 1362"/>
                  <a:gd name="T61" fmla="*/ 0 h 1757"/>
                  <a:gd name="T62" fmla="*/ 1362 w 1362"/>
                  <a:gd name="T63" fmla="*/ 0 h 1757"/>
                  <a:gd name="T64" fmla="*/ 1315 w 1362"/>
                  <a:gd name="T65" fmla="*/ 47 h 1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757">
                    <a:moveTo>
                      <a:pt x="47" y="1234"/>
                    </a:moveTo>
                    <a:lnTo>
                      <a:pt x="47" y="1234"/>
                    </a:lnTo>
                    <a:lnTo>
                      <a:pt x="0" y="1280"/>
                    </a:lnTo>
                    <a:moveTo>
                      <a:pt x="264" y="611"/>
                    </a:moveTo>
                    <a:lnTo>
                      <a:pt x="264" y="611"/>
                    </a:lnTo>
                    <a:lnTo>
                      <a:pt x="310" y="658"/>
                    </a:lnTo>
                    <a:moveTo>
                      <a:pt x="310" y="611"/>
                    </a:moveTo>
                    <a:lnTo>
                      <a:pt x="310" y="611"/>
                    </a:lnTo>
                    <a:lnTo>
                      <a:pt x="264" y="658"/>
                    </a:lnTo>
                    <a:moveTo>
                      <a:pt x="527" y="1710"/>
                    </a:moveTo>
                    <a:lnTo>
                      <a:pt x="527" y="1710"/>
                    </a:lnTo>
                    <a:lnTo>
                      <a:pt x="574" y="1757"/>
                    </a:lnTo>
                    <a:moveTo>
                      <a:pt x="574" y="1710"/>
                    </a:moveTo>
                    <a:lnTo>
                      <a:pt x="574" y="1710"/>
                    </a:lnTo>
                    <a:lnTo>
                      <a:pt x="527" y="1757"/>
                    </a:lnTo>
                    <a:moveTo>
                      <a:pt x="789" y="729"/>
                    </a:moveTo>
                    <a:lnTo>
                      <a:pt x="789" y="729"/>
                    </a:lnTo>
                    <a:lnTo>
                      <a:pt x="836" y="776"/>
                    </a:lnTo>
                    <a:moveTo>
                      <a:pt x="836" y="729"/>
                    </a:moveTo>
                    <a:lnTo>
                      <a:pt x="836" y="729"/>
                    </a:lnTo>
                    <a:lnTo>
                      <a:pt x="789" y="776"/>
                    </a:lnTo>
                    <a:moveTo>
                      <a:pt x="1053" y="1590"/>
                    </a:moveTo>
                    <a:lnTo>
                      <a:pt x="1053" y="1590"/>
                    </a:lnTo>
                    <a:lnTo>
                      <a:pt x="1099" y="1637"/>
                    </a:lnTo>
                    <a:moveTo>
                      <a:pt x="1099" y="1590"/>
                    </a:moveTo>
                    <a:lnTo>
                      <a:pt x="1099" y="1590"/>
                    </a:lnTo>
                    <a:lnTo>
                      <a:pt x="1053" y="1637"/>
                    </a:lnTo>
                    <a:moveTo>
                      <a:pt x="1315" y="0"/>
                    </a:moveTo>
                    <a:lnTo>
                      <a:pt x="1315" y="0"/>
                    </a:lnTo>
                    <a:lnTo>
                      <a:pt x="1362" y="47"/>
                    </a:lnTo>
                    <a:moveTo>
                      <a:pt x="1362" y="0"/>
                    </a:moveTo>
                    <a:lnTo>
                      <a:pt x="1362" y="0"/>
                    </a:lnTo>
                    <a:lnTo>
                      <a:pt x="1315" y="47"/>
                    </a:lnTo>
                  </a:path>
                </a:pathLst>
              </a:custGeom>
              <a:noFill/>
              <a:ln w="1588" cap="flat">
                <a:solidFill>
                  <a:srgbClr val="80FF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Freeform 135"/>
              <p:cNvSpPr>
                <a:spLocks/>
              </p:cNvSpPr>
              <p:nvPr/>
            </p:nvSpPr>
            <p:spPr bwMode="auto">
              <a:xfrm>
                <a:off x="3286" y="876"/>
                <a:ext cx="1774" cy="882"/>
              </a:xfrm>
              <a:custGeom>
                <a:avLst/>
                <a:gdLst>
                  <a:gd name="T0" fmla="*/ 0 w 7885"/>
                  <a:gd name="T1" fmla="*/ 2028 h 3872"/>
                  <a:gd name="T2" fmla="*/ 0 w 7885"/>
                  <a:gd name="T3" fmla="*/ 2028 h 3872"/>
                  <a:gd name="T4" fmla="*/ 263 w 7885"/>
                  <a:gd name="T5" fmla="*/ 3551 h 3872"/>
                  <a:gd name="T6" fmla="*/ 525 w 7885"/>
                  <a:gd name="T7" fmla="*/ 734 h 3872"/>
                  <a:gd name="T8" fmla="*/ 789 w 7885"/>
                  <a:gd name="T9" fmla="*/ 3264 h 3872"/>
                  <a:gd name="T10" fmla="*/ 1051 w 7885"/>
                  <a:gd name="T11" fmla="*/ 1796 h 3872"/>
                  <a:gd name="T12" fmla="*/ 1314 w 7885"/>
                  <a:gd name="T13" fmla="*/ 2481 h 3872"/>
                  <a:gd name="T14" fmla="*/ 1577 w 7885"/>
                  <a:gd name="T15" fmla="*/ 3872 h 3872"/>
                  <a:gd name="T16" fmla="*/ 1840 w 7885"/>
                  <a:gd name="T17" fmla="*/ 2399 h 3872"/>
                  <a:gd name="T18" fmla="*/ 2103 w 7885"/>
                  <a:gd name="T19" fmla="*/ 2998 h 3872"/>
                  <a:gd name="T20" fmla="*/ 2365 w 7885"/>
                  <a:gd name="T21" fmla="*/ 2765 h 3872"/>
                  <a:gd name="T22" fmla="*/ 2629 w 7885"/>
                  <a:gd name="T23" fmla="*/ 2785 h 3872"/>
                  <a:gd name="T24" fmla="*/ 2891 w 7885"/>
                  <a:gd name="T25" fmla="*/ 3159 h 3872"/>
                  <a:gd name="T26" fmla="*/ 3154 w 7885"/>
                  <a:gd name="T27" fmla="*/ 3182 h 3872"/>
                  <a:gd name="T28" fmla="*/ 3417 w 7885"/>
                  <a:gd name="T29" fmla="*/ 2853 h 3872"/>
                  <a:gd name="T30" fmla="*/ 3680 w 7885"/>
                  <a:gd name="T31" fmla="*/ 2426 h 3872"/>
                  <a:gd name="T32" fmla="*/ 3943 w 7885"/>
                  <a:gd name="T33" fmla="*/ 2891 h 3872"/>
                  <a:gd name="T34" fmla="*/ 4205 w 7885"/>
                  <a:gd name="T35" fmla="*/ 0 h 3872"/>
                  <a:gd name="T36" fmla="*/ 4469 w 7885"/>
                  <a:gd name="T37" fmla="*/ 2693 h 3872"/>
                  <a:gd name="T38" fmla="*/ 4731 w 7885"/>
                  <a:gd name="T39" fmla="*/ 2702 h 3872"/>
                  <a:gd name="T40" fmla="*/ 4994 w 7885"/>
                  <a:gd name="T41" fmla="*/ 1701 h 3872"/>
                  <a:gd name="T42" fmla="*/ 5257 w 7885"/>
                  <a:gd name="T43" fmla="*/ 2035 h 3872"/>
                  <a:gd name="T44" fmla="*/ 5520 w 7885"/>
                  <a:gd name="T45" fmla="*/ 1484 h 3872"/>
                  <a:gd name="T46" fmla="*/ 5783 w 7885"/>
                  <a:gd name="T47" fmla="*/ 2899 h 3872"/>
                  <a:gd name="T48" fmla="*/ 6045 w 7885"/>
                  <a:gd name="T49" fmla="*/ 1564 h 3872"/>
                  <a:gd name="T50" fmla="*/ 6309 w 7885"/>
                  <a:gd name="T51" fmla="*/ 2350 h 3872"/>
                  <a:gd name="T52" fmla="*/ 6571 w 7885"/>
                  <a:gd name="T53" fmla="*/ 2238 h 3872"/>
                  <a:gd name="T54" fmla="*/ 6834 w 7885"/>
                  <a:gd name="T55" fmla="*/ 2028 h 3872"/>
                  <a:gd name="T56" fmla="*/ 7097 w 7885"/>
                  <a:gd name="T57" fmla="*/ 2812 h 3872"/>
                  <a:gd name="T58" fmla="*/ 7360 w 7885"/>
                  <a:gd name="T59" fmla="*/ 3323 h 3872"/>
                  <a:gd name="T60" fmla="*/ 7623 w 7885"/>
                  <a:gd name="T61" fmla="*/ 2330 h 3872"/>
                  <a:gd name="T62" fmla="*/ 7885 w 7885"/>
                  <a:gd name="T63" fmla="*/ 1841 h 3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85" h="3872">
                    <a:moveTo>
                      <a:pt x="0" y="2028"/>
                    </a:moveTo>
                    <a:lnTo>
                      <a:pt x="0" y="2028"/>
                    </a:lnTo>
                    <a:lnTo>
                      <a:pt x="263" y="3551"/>
                    </a:lnTo>
                    <a:lnTo>
                      <a:pt x="525" y="734"/>
                    </a:lnTo>
                    <a:lnTo>
                      <a:pt x="789" y="3264"/>
                    </a:lnTo>
                    <a:lnTo>
                      <a:pt x="1051" y="1796"/>
                    </a:lnTo>
                    <a:lnTo>
                      <a:pt x="1314" y="2481"/>
                    </a:lnTo>
                    <a:lnTo>
                      <a:pt x="1577" y="3872"/>
                    </a:lnTo>
                    <a:lnTo>
                      <a:pt x="1840" y="2399"/>
                    </a:lnTo>
                    <a:lnTo>
                      <a:pt x="2103" y="2998"/>
                    </a:lnTo>
                    <a:lnTo>
                      <a:pt x="2365" y="2765"/>
                    </a:lnTo>
                    <a:lnTo>
                      <a:pt x="2629" y="2785"/>
                    </a:lnTo>
                    <a:lnTo>
                      <a:pt x="2891" y="3159"/>
                    </a:lnTo>
                    <a:lnTo>
                      <a:pt x="3154" y="3182"/>
                    </a:lnTo>
                    <a:lnTo>
                      <a:pt x="3417" y="2853"/>
                    </a:lnTo>
                    <a:lnTo>
                      <a:pt x="3680" y="2426"/>
                    </a:lnTo>
                    <a:lnTo>
                      <a:pt x="3943" y="2891"/>
                    </a:lnTo>
                    <a:lnTo>
                      <a:pt x="4205" y="0"/>
                    </a:lnTo>
                    <a:lnTo>
                      <a:pt x="4469" y="2693"/>
                    </a:lnTo>
                    <a:lnTo>
                      <a:pt x="4731" y="2702"/>
                    </a:lnTo>
                    <a:lnTo>
                      <a:pt x="4994" y="1701"/>
                    </a:lnTo>
                    <a:lnTo>
                      <a:pt x="5257" y="2035"/>
                    </a:lnTo>
                    <a:lnTo>
                      <a:pt x="5520" y="1484"/>
                    </a:lnTo>
                    <a:lnTo>
                      <a:pt x="5783" y="2899"/>
                    </a:lnTo>
                    <a:lnTo>
                      <a:pt x="6045" y="1564"/>
                    </a:lnTo>
                    <a:lnTo>
                      <a:pt x="6309" y="2350"/>
                    </a:lnTo>
                    <a:lnTo>
                      <a:pt x="6571" y="2238"/>
                    </a:lnTo>
                    <a:lnTo>
                      <a:pt x="6834" y="2028"/>
                    </a:lnTo>
                    <a:lnTo>
                      <a:pt x="7097" y="2812"/>
                    </a:lnTo>
                    <a:lnTo>
                      <a:pt x="7360" y="3323"/>
                    </a:lnTo>
                    <a:lnTo>
                      <a:pt x="7623" y="2330"/>
                    </a:lnTo>
                    <a:lnTo>
                      <a:pt x="7885" y="1841"/>
                    </a:lnTo>
                  </a:path>
                </a:pathLst>
              </a:custGeom>
              <a:noFill/>
              <a:ln w="1588" cap="flat">
                <a:solidFill>
                  <a:srgbClr val="AAFF5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Freeform 136"/>
              <p:cNvSpPr>
                <a:spLocks noEditPoints="1"/>
              </p:cNvSpPr>
              <p:nvPr/>
            </p:nvSpPr>
            <p:spPr bwMode="auto">
              <a:xfrm>
                <a:off x="3278" y="869"/>
                <a:ext cx="1790" cy="896"/>
              </a:xfrm>
              <a:custGeom>
                <a:avLst/>
                <a:gdLst>
                  <a:gd name="T0" fmla="*/ 34 w 7953"/>
                  <a:gd name="T1" fmla="*/ 2028 h 3939"/>
                  <a:gd name="T2" fmla="*/ 264 w 7953"/>
                  <a:gd name="T3" fmla="*/ 3585 h 3939"/>
                  <a:gd name="T4" fmla="*/ 297 w 7953"/>
                  <a:gd name="T5" fmla="*/ 3618 h 3939"/>
                  <a:gd name="T6" fmla="*/ 559 w 7953"/>
                  <a:gd name="T7" fmla="*/ 735 h 3939"/>
                  <a:gd name="T8" fmla="*/ 789 w 7953"/>
                  <a:gd name="T9" fmla="*/ 3298 h 3939"/>
                  <a:gd name="T10" fmla="*/ 823 w 7953"/>
                  <a:gd name="T11" fmla="*/ 3332 h 3939"/>
                  <a:gd name="T12" fmla="*/ 1085 w 7953"/>
                  <a:gd name="T13" fmla="*/ 1797 h 3939"/>
                  <a:gd name="T14" fmla="*/ 1315 w 7953"/>
                  <a:gd name="T15" fmla="*/ 2515 h 3939"/>
                  <a:gd name="T16" fmla="*/ 1348 w 7953"/>
                  <a:gd name="T17" fmla="*/ 2548 h 3939"/>
                  <a:gd name="T18" fmla="*/ 1611 w 7953"/>
                  <a:gd name="T19" fmla="*/ 3873 h 3939"/>
                  <a:gd name="T20" fmla="*/ 1840 w 7953"/>
                  <a:gd name="T21" fmla="*/ 2433 h 3939"/>
                  <a:gd name="T22" fmla="*/ 1874 w 7953"/>
                  <a:gd name="T23" fmla="*/ 2466 h 3939"/>
                  <a:gd name="T24" fmla="*/ 2137 w 7953"/>
                  <a:gd name="T25" fmla="*/ 2998 h 3939"/>
                  <a:gd name="T26" fmla="*/ 2366 w 7953"/>
                  <a:gd name="T27" fmla="*/ 2799 h 3939"/>
                  <a:gd name="T28" fmla="*/ 2399 w 7953"/>
                  <a:gd name="T29" fmla="*/ 2833 h 3939"/>
                  <a:gd name="T30" fmla="*/ 2663 w 7953"/>
                  <a:gd name="T31" fmla="*/ 2786 h 3939"/>
                  <a:gd name="T32" fmla="*/ 2891 w 7953"/>
                  <a:gd name="T33" fmla="*/ 3193 h 3939"/>
                  <a:gd name="T34" fmla="*/ 2925 w 7953"/>
                  <a:gd name="T35" fmla="*/ 3226 h 3939"/>
                  <a:gd name="T36" fmla="*/ 3188 w 7953"/>
                  <a:gd name="T37" fmla="*/ 3183 h 3939"/>
                  <a:gd name="T38" fmla="*/ 3418 w 7953"/>
                  <a:gd name="T39" fmla="*/ 2887 h 3939"/>
                  <a:gd name="T40" fmla="*/ 3451 w 7953"/>
                  <a:gd name="T41" fmla="*/ 2920 h 3939"/>
                  <a:gd name="T42" fmla="*/ 3714 w 7953"/>
                  <a:gd name="T43" fmla="*/ 2427 h 3939"/>
                  <a:gd name="T44" fmla="*/ 3944 w 7953"/>
                  <a:gd name="T45" fmla="*/ 2925 h 3939"/>
                  <a:gd name="T46" fmla="*/ 3977 w 7953"/>
                  <a:gd name="T47" fmla="*/ 2958 h 3939"/>
                  <a:gd name="T48" fmla="*/ 4239 w 7953"/>
                  <a:gd name="T49" fmla="*/ 0 h 3939"/>
                  <a:gd name="T50" fmla="*/ 4469 w 7953"/>
                  <a:gd name="T51" fmla="*/ 2727 h 3939"/>
                  <a:gd name="T52" fmla="*/ 4503 w 7953"/>
                  <a:gd name="T53" fmla="*/ 2760 h 3939"/>
                  <a:gd name="T54" fmla="*/ 4765 w 7953"/>
                  <a:gd name="T55" fmla="*/ 2703 h 3939"/>
                  <a:gd name="T56" fmla="*/ 4995 w 7953"/>
                  <a:gd name="T57" fmla="*/ 1735 h 3939"/>
                  <a:gd name="T58" fmla="*/ 5028 w 7953"/>
                  <a:gd name="T59" fmla="*/ 1768 h 3939"/>
                  <a:gd name="T60" fmla="*/ 5291 w 7953"/>
                  <a:gd name="T61" fmla="*/ 2036 h 3939"/>
                  <a:gd name="T62" fmla="*/ 5520 w 7953"/>
                  <a:gd name="T63" fmla="*/ 1518 h 3939"/>
                  <a:gd name="T64" fmla="*/ 5554 w 7953"/>
                  <a:gd name="T65" fmla="*/ 1552 h 3939"/>
                  <a:gd name="T66" fmla="*/ 5817 w 7953"/>
                  <a:gd name="T67" fmla="*/ 2899 h 3939"/>
                  <a:gd name="T68" fmla="*/ 6046 w 7953"/>
                  <a:gd name="T69" fmla="*/ 1598 h 3939"/>
                  <a:gd name="T70" fmla="*/ 6079 w 7953"/>
                  <a:gd name="T71" fmla="*/ 1632 h 3939"/>
                  <a:gd name="T72" fmla="*/ 6343 w 7953"/>
                  <a:gd name="T73" fmla="*/ 2350 h 3939"/>
                  <a:gd name="T74" fmla="*/ 6571 w 7953"/>
                  <a:gd name="T75" fmla="*/ 2272 h 3939"/>
                  <a:gd name="T76" fmla="*/ 6605 w 7953"/>
                  <a:gd name="T77" fmla="*/ 2305 h 3939"/>
                  <a:gd name="T78" fmla="*/ 6868 w 7953"/>
                  <a:gd name="T79" fmla="*/ 2028 h 3939"/>
                  <a:gd name="T80" fmla="*/ 7098 w 7953"/>
                  <a:gd name="T81" fmla="*/ 2846 h 3939"/>
                  <a:gd name="T82" fmla="*/ 7131 w 7953"/>
                  <a:gd name="T83" fmla="*/ 2879 h 3939"/>
                  <a:gd name="T84" fmla="*/ 7394 w 7953"/>
                  <a:gd name="T85" fmla="*/ 3324 h 3939"/>
                  <a:gd name="T86" fmla="*/ 7624 w 7953"/>
                  <a:gd name="T87" fmla="*/ 2364 h 3939"/>
                  <a:gd name="T88" fmla="*/ 7657 w 7953"/>
                  <a:gd name="T89" fmla="*/ 2397 h 3939"/>
                  <a:gd name="T90" fmla="*/ 7919 w 7953"/>
                  <a:gd name="T91" fmla="*/ 1842 h 3939"/>
                  <a:gd name="T92" fmla="*/ 10 w 7953"/>
                  <a:gd name="T93" fmla="*/ 2038 h 3939"/>
                  <a:gd name="T94" fmla="*/ 10 w 7953"/>
                  <a:gd name="T95" fmla="*/ 2085 h 3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53" h="3939">
                    <a:moveTo>
                      <a:pt x="0" y="2062"/>
                    </a:moveTo>
                    <a:lnTo>
                      <a:pt x="0" y="2062"/>
                    </a:lnTo>
                    <a:lnTo>
                      <a:pt x="67" y="2062"/>
                    </a:lnTo>
                    <a:moveTo>
                      <a:pt x="34" y="2028"/>
                    </a:moveTo>
                    <a:lnTo>
                      <a:pt x="34" y="2028"/>
                    </a:lnTo>
                    <a:lnTo>
                      <a:pt x="34" y="2095"/>
                    </a:lnTo>
                    <a:moveTo>
                      <a:pt x="264" y="3585"/>
                    </a:moveTo>
                    <a:lnTo>
                      <a:pt x="264" y="3585"/>
                    </a:lnTo>
                    <a:lnTo>
                      <a:pt x="330" y="3585"/>
                    </a:lnTo>
                    <a:moveTo>
                      <a:pt x="297" y="3552"/>
                    </a:moveTo>
                    <a:lnTo>
                      <a:pt x="297" y="3552"/>
                    </a:lnTo>
                    <a:lnTo>
                      <a:pt x="297" y="3618"/>
                    </a:lnTo>
                    <a:moveTo>
                      <a:pt x="526" y="768"/>
                    </a:moveTo>
                    <a:lnTo>
                      <a:pt x="526" y="768"/>
                    </a:lnTo>
                    <a:lnTo>
                      <a:pt x="593" y="768"/>
                    </a:lnTo>
                    <a:moveTo>
                      <a:pt x="559" y="735"/>
                    </a:moveTo>
                    <a:lnTo>
                      <a:pt x="559" y="735"/>
                    </a:lnTo>
                    <a:lnTo>
                      <a:pt x="559" y="802"/>
                    </a:lnTo>
                    <a:moveTo>
                      <a:pt x="789" y="3298"/>
                    </a:moveTo>
                    <a:lnTo>
                      <a:pt x="789" y="3298"/>
                    </a:lnTo>
                    <a:lnTo>
                      <a:pt x="856" y="3298"/>
                    </a:lnTo>
                    <a:moveTo>
                      <a:pt x="823" y="3265"/>
                    </a:moveTo>
                    <a:lnTo>
                      <a:pt x="823" y="3265"/>
                    </a:lnTo>
                    <a:lnTo>
                      <a:pt x="823" y="3332"/>
                    </a:lnTo>
                    <a:moveTo>
                      <a:pt x="1051" y="1830"/>
                    </a:moveTo>
                    <a:lnTo>
                      <a:pt x="1051" y="1830"/>
                    </a:lnTo>
                    <a:lnTo>
                      <a:pt x="1118" y="1830"/>
                    </a:lnTo>
                    <a:moveTo>
                      <a:pt x="1085" y="1797"/>
                    </a:moveTo>
                    <a:lnTo>
                      <a:pt x="1085" y="1797"/>
                    </a:lnTo>
                    <a:lnTo>
                      <a:pt x="1085" y="1864"/>
                    </a:lnTo>
                    <a:moveTo>
                      <a:pt x="1315" y="2515"/>
                    </a:moveTo>
                    <a:lnTo>
                      <a:pt x="1315" y="2515"/>
                    </a:lnTo>
                    <a:lnTo>
                      <a:pt x="1381" y="2515"/>
                    </a:lnTo>
                    <a:moveTo>
                      <a:pt x="1348" y="2482"/>
                    </a:moveTo>
                    <a:lnTo>
                      <a:pt x="1348" y="2482"/>
                    </a:lnTo>
                    <a:lnTo>
                      <a:pt x="1348" y="2548"/>
                    </a:lnTo>
                    <a:moveTo>
                      <a:pt x="1578" y="3906"/>
                    </a:moveTo>
                    <a:lnTo>
                      <a:pt x="1578" y="3906"/>
                    </a:lnTo>
                    <a:lnTo>
                      <a:pt x="1645" y="3906"/>
                    </a:lnTo>
                    <a:moveTo>
                      <a:pt x="1611" y="3873"/>
                    </a:moveTo>
                    <a:lnTo>
                      <a:pt x="1611" y="3873"/>
                    </a:lnTo>
                    <a:lnTo>
                      <a:pt x="1611" y="3939"/>
                    </a:lnTo>
                    <a:moveTo>
                      <a:pt x="1840" y="2433"/>
                    </a:moveTo>
                    <a:lnTo>
                      <a:pt x="1840" y="2433"/>
                    </a:lnTo>
                    <a:lnTo>
                      <a:pt x="1907" y="2433"/>
                    </a:lnTo>
                    <a:moveTo>
                      <a:pt x="1874" y="2399"/>
                    </a:moveTo>
                    <a:lnTo>
                      <a:pt x="1874" y="2399"/>
                    </a:lnTo>
                    <a:lnTo>
                      <a:pt x="1874" y="2466"/>
                    </a:lnTo>
                    <a:moveTo>
                      <a:pt x="2104" y="3032"/>
                    </a:moveTo>
                    <a:lnTo>
                      <a:pt x="2104" y="3032"/>
                    </a:lnTo>
                    <a:lnTo>
                      <a:pt x="2170" y="3032"/>
                    </a:lnTo>
                    <a:moveTo>
                      <a:pt x="2137" y="2998"/>
                    </a:moveTo>
                    <a:lnTo>
                      <a:pt x="2137" y="2998"/>
                    </a:lnTo>
                    <a:lnTo>
                      <a:pt x="2137" y="3065"/>
                    </a:lnTo>
                    <a:moveTo>
                      <a:pt x="2366" y="2799"/>
                    </a:moveTo>
                    <a:lnTo>
                      <a:pt x="2366" y="2799"/>
                    </a:lnTo>
                    <a:lnTo>
                      <a:pt x="2433" y="2799"/>
                    </a:lnTo>
                    <a:moveTo>
                      <a:pt x="2399" y="2766"/>
                    </a:moveTo>
                    <a:lnTo>
                      <a:pt x="2399" y="2766"/>
                    </a:lnTo>
                    <a:lnTo>
                      <a:pt x="2399" y="2833"/>
                    </a:lnTo>
                    <a:moveTo>
                      <a:pt x="2629" y="2819"/>
                    </a:moveTo>
                    <a:lnTo>
                      <a:pt x="2629" y="2819"/>
                    </a:lnTo>
                    <a:lnTo>
                      <a:pt x="2696" y="2819"/>
                    </a:lnTo>
                    <a:moveTo>
                      <a:pt x="2663" y="2786"/>
                    </a:moveTo>
                    <a:lnTo>
                      <a:pt x="2663" y="2786"/>
                    </a:lnTo>
                    <a:lnTo>
                      <a:pt x="2663" y="2853"/>
                    </a:lnTo>
                    <a:moveTo>
                      <a:pt x="2891" y="3193"/>
                    </a:moveTo>
                    <a:lnTo>
                      <a:pt x="2891" y="3193"/>
                    </a:lnTo>
                    <a:lnTo>
                      <a:pt x="2958" y="3193"/>
                    </a:lnTo>
                    <a:moveTo>
                      <a:pt x="2925" y="3159"/>
                    </a:moveTo>
                    <a:lnTo>
                      <a:pt x="2925" y="3159"/>
                    </a:lnTo>
                    <a:lnTo>
                      <a:pt x="2925" y="3226"/>
                    </a:lnTo>
                    <a:moveTo>
                      <a:pt x="3155" y="3216"/>
                    </a:moveTo>
                    <a:lnTo>
                      <a:pt x="3155" y="3216"/>
                    </a:lnTo>
                    <a:lnTo>
                      <a:pt x="3221" y="3216"/>
                    </a:lnTo>
                    <a:moveTo>
                      <a:pt x="3188" y="3183"/>
                    </a:moveTo>
                    <a:lnTo>
                      <a:pt x="3188" y="3183"/>
                    </a:lnTo>
                    <a:lnTo>
                      <a:pt x="3188" y="3249"/>
                    </a:lnTo>
                    <a:moveTo>
                      <a:pt x="3418" y="2887"/>
                    </a:moveTo>
                    <a:lnTo>
                      <a:pt x="3418" y="2887"/>
                    </a:lnTo>
                    <a:lnTo>
                      <a:pt x="3485" y="2887"/>
                    </a:lnTo>
                    <a:moveTo>
                      <a:pt x="3451" y="2854"/>
                    </a:moveTo>
                    <a:lnTo>
                      <a:pt x="3451" y="2854"/>
                    </a:lnTo>
                    <a:lnTo>
                      <a:pt x="3451" y="2920"/>
                    </a:lnTo>
                    <a:moveTo>
                      <a:pt x="3680" y="2460"/>
                    </a:moveTo>
                    <a:lnTo>
                      <a:pt x="3680" y="2460"/>
                    </a:lnTo>
                    <a:lnTo>
                      <a:pt x="3747" y="2460"/>
                    </a:lnTo>
                    <a:moveTo>
                      <a:pt x="3714" y="2427"/>
                    </a:moveTo>
                    <a:lnTo>
                      <a:pt x="3714" y="2427"/>
                    </a:lnTo>
                    <a:lnTo>
                      <a:pt x="3714" y="2494"/>
                    </a:lnTo>
                    <a:moveTo>
                      <a:pt x="3944" y="2925"/>
                    </a:moveTo>
                    <a:lnTo>
                      <a:pt x="3944" y="2925"/>
                    </a:lnTo>
                    <a:lnTo>
                      <a:pt x="4010" y="2925"/>
                    </a:lnTo>
                    <a:moveTo>
                      <a:pt x="3977" y="2892"/>
                    </a:moveTo>
                    <a:lnTo>
                      <a:pt x="3977" y="2892"/>
                    </a:lnTo>
                    <a:lnTo>
                      <a:pt x="3977" y="2958"/>
                    </a:lnTo>
                    <a:moveTo>
                      <a:pt x="4206" y="34"/>
                    </a:moveTo>
                    <a:lnTo>
                      <a:pt x="4206" y="34"/>
                    </a:lnTo>
                    <a:lnTo>
                      <a:pt x="4273" y="34"/>
                    </a:lnTo>
                    <a:moveTo>
                      <a:pt x="4239" y="0"/>
                    </a:moveTo>
                    <a:lnTo>
                      <a:pt x="4239" y="0"/>
                    </a:lnTo>
                    <a:lnTo>
                      <a:pt x="4239" y="67"/>
                    </a:lnTo>
                    <a:moveTo>
                      <a:pt x="4469" y="2727"/>
                    </a:moveTo>
                    <a:lnTo>
                      <a:pt x="4469" y="2727"/>
                    </a:lnTo>
                    <a:lnTo>
                      <a:pt x="4536" y="2727"/>
                    </a:lnTo>
                    <a:moveTo>
                      <a:pt x="4503" y="2694"/>
                    </a:moveTo>
                    <a:lnTo>
                      <a:pt x="4503" y="2694"/>
                    </a:lnTo>
                    <a:lnTo>
                      <a:pt x="4503" y="2760"/>
                    </a:lnTo>
                    <a:moveTo>
                      <a:pt x="4731" y="2736"/>
                    </a:moveTo>
                    <a:lnTo>
                      <a:pt x="4731" y="2736"/>
                    </a:lnTo>
                    <a:lnTo>
                      <a:pt x="4798" y="2736"/>
                    </a:lnTo>
                    <a:moveTo>
                      <a:pt x="4765" y="2703"/>
                    </a:moveTo>
                    <a:lnTo>
                      <a:pt x="4765" y="2703"/>
                    </a:lnTo>
                    <a:lnTo>
                      <a:pt x="4765" y="2769"/>
                    </a:lnTo>
                    <a:moveTo>
                      <a:pt x="4995" y="1735"/>
                    </a:moveTo>
                    <a:lnTo>
                      <a:pt x="4995" y="1735"/>
                    </a:lnTo>
                    <a:lnTo>
                      <a:pt x="5061" y="1735"/>
                    </a:lnTo>
                    <a:moveTo>
                      <a:pt x="5028" y="1702"/>
                    </a:moveTo>
                    <a:lnTo>
                      <a:pt x="5028" y="1702"/>
                    </a:lnTo>
                    <a:lnTo>
                      <a:pt x="5028" y="1768"/>
                    </a:lnTo>
                    <a:moveTo>
                      <a:pt x="5258" y="2069"/>
                    </a:moveTo>
                    <a:lnTo>
                      <a:pt x="5258" y="2069"/>
                    </a:lnTo>
                    <a:lnTo>
                      <a:pt x="5325" y="2069"/>
                    </a:lnTo>
                    <a:moveTo>
                      <a:pt x="5291" y="2036"/>
                    </a:moveTo>
                    <a:lnTo>
                      <a:pt x="5291" y="2036"/>
                    </a:lnTo>
                    <a:lnTo>
                      <a:pt x="5291" y="2103"/>
                    </a:lnTo>
                    <a:moveTo>
                      <a:pt x="5520" y="1518"/>
                    </a:moveTo>
                    <a:lnTo>
                      <a:pt x="5520" y="1518"/>
                    </a:lnTo>
                    <a:lnTo>
                      <a:pt x="5587" y="1518"/>
                    </a:lnTo>
                    <a:moveTo>
                      <a:pt x="5554" y="1485"/>
                    </a:moveTo>
                    <a:lnTo>
                      <a:pt x="5554" y="1485"/>
                    </a:lnTo>
                    <a:lnTo>
                      <a:pt x="5554" y="1552"/>
                    </a:lnTo>
                    <a:moveTo>
                      <a:pt x="5784" y="2933"/>
                    </a:moveTo>
                    <a:lnTo>
                      <a:pt x="5784" y="2933"/>
                    </a:lnTo>
                    <a:lnTo>
                      <a:pt x="5850" y="2933"/>
                    </a:lnTo>
                    <a:moveTo>
                      <a:pt x="5817" y="2899"/>
                    </a:moveTo>
                    <a:lnTo>
                      <a:pt x="5817" y="2899"/>
                    </a:lnTo>
                    <a:lnTo>
                      <a:pt x="5817" y="2966"/>
                    </a:lnTo>
                    <a:moveTo>
                      <a:pt x="6046" y="1598"/>
                    </a:moveTo>
                    <a:lnTo>
                      <a:pt x="6046" y="1598"/>
                    </a:lnTo>
                    <a:lnTo>
                      <a:pt x="6113" y="1598"/>
                    </a:lnTo>
                    <a:moveTo>
                      <a:pt x="6079" y="1565"/>
                    </a:moveTo>
                    <a:lnTo>
                      <a:pt x="6079" y="1565"/>
                    </a:lnTo>
                    <a:lnTo>
                      <a:pt x="6079" y="1632"/>
                    </a:lnTo>
                    <a:moveTo>
                      <a:pt x="6309" y="2384"/>
                    </a:moveTo>
                    <a:lnTo>
                      <a:pt x="6309" y="2384"/>
                    </a:lnTo>
                    <a:lnTo>
                      <a:pt x="6376" y="2384"/>
                    </a:lnTo>
                    <a:moveTo>
                      <a:pt x="6343" y="2350"/>
                    </a:moveTo>
                    <a:lnTo>
                      <a:pt x="6343" y="2350"/>
                    </a:lnTo>
                    <a:lnTo>
                      <a:pt x="6343" y="2417"/>
                    </a:lnTo>
                    <a:moveTo>
                      <a:pt x="6571" y="2272"/>
                    </a:moveTo>
                    <a:lnTo>
                      <a:pt x="6571" y="2272"/>
                    </a:lnTo>
                    <a:lnTo>
                      <a:pt x="6638" y="2272"/>
                    </a:lnTo>
                    <a:moveTo>
                      <a:pt x="6605" y="2238"/>
                    </a:moveTo>
                    <a:lnTo>
                      <a:pt x="6605" y="2238"/>
                    </a:lnTo>
                    <a:lnTo>
                      <a:pt x="6605" y="2305"/>
                    </a:lnTo>
                    <a:moveTo>
                      <a:pt x="6835" y="2062"/>
                    </a:moveTo>
                    <a:lnTo>
                      <a:pt x="6835" y="2062"/>
                    </a:lnTo>
                    <a:lnTo>
                      <a:pt x="6901" y="2062"/>
                    </a:lnTo>
                    <a:moveTo>
                      <a:pt x="6868" y="2028"/>
                    </a:moveTo>
                    <a:lnTo>
                      <a:pt x="6868" y="2028"/>
                    </a:lnTo>
                    <a:lnTo>
                      <a:pt x="6868" y="2095"/>
                    </a:lnTo>
                    <a:moveTo>
                      <a:pt x="7098" y="2846"/>
                    </a:moveTo>
                    <a:lnTo>
                      <a:pt x="7098" y="2846"/>
                    </a:lnTo>
                    <a:lnTo>
                      <a:pt x="7165" y="2846"/>
                    </a:lnTo>
                    <a:moveTo>
                      <a:pt x="7131" y="2813"/>
                    </a:moveTo>
                    <a:lnTo>
                      <a:pt x="7131" y="2813"/>
                    </a:lnTo>
                    <a:lnTo>
                      <a:pt x="7131" y="2879"/>
                    </a:lnTo>
                    <a:moveTo>
                      <a:pt x="7360" y="3357"/>
                    </a:moveTo>
                    <a:lnTo>
                      <a:pt x="7360" y="3357"/>
                    </a:lnTo>
                    <a:lnTo>
                      <a:pt x="7427" y="3357"/>
                    </a:lnTo>
                    <a:moveTo>
                      <a:pt x="7394" y="3324"/>
                    </a:moveTo>
                    <a:lnTo>
                      <a:pt x="7394" y="3324"/>
                    </a:lnTo>
                    <a:lnTo>
                      <a:pt x="7394" y="3390"/>
                    </a:lnTo>
                    <a:moveTo>
                      <a:pt x="7624" y="2364"/>
                    </a:moveTo>
                    <a:lnTo>
                      <a:pt x="7624" y="2364"/>
                    </a:lnTo>
                    <a:lnTo>
                      <a:pt x="7690" y="2364"/>
                    </a:lnTo>
                    <a:moveTo>
                      <a:pt x="7657" y="2330"/>
                    </a:moveTo>
                    <a:lnTo>
                      <a:pt x="7657" y="2330"/>
                    </a:lnTo>
                    <a:lnTo>
                      <a:pt x="7657" y="2397"/>
                    </a:lnTo>
                    <a:moveTo>
                      <a:pt x="7886" y="1875"/>
                    </a:moveTo>
                    <a:lnTo>
                      <a:pt x="7886" y="1875"/>
                    </a:lnTo>
                    <a:lnTo>
                      <a:pt x="7953" y="1875"/>
                    </a:lnTo>
                    <a:moveTo>
                      <a:pt x="7919" y="1842"/>
                    </a:moveTo>
                    <a:lnTo>
                      <a:pt x="7919" y="1842"/>
                    </a:lnTo>
                    <a:lnTo>
                      <a:pt x="7919" y="1908"/>
                    </a:lnTo>
                    <a:moveTo>
                      <a:pt x="10" y="2038"/>
                    </a:moveTo>
                    <a:lnTo>
                      <a:pt x="10" y="2038"/>
                    </a:lnTo>
                    <a:lnTo>
                      <a:pt x="57" y="2085"/>
                    </a:lnTo>
                    <a:moveTo>
                      <a:pt x="57" y="2038"/>
                    </a:moveTo>
                    <a:lnTo>
                      <a:pt x="57" y="2038"/>
                    </a:lnTo>
                    <a:lnTo>
                      <a:pt x="10" y="2085"/>
                    </a:lnTo>
                  </a:path>
                </a:pathLst>
              </a:custGeom>
              <a:noFill/>
              <a:ln w="1588" cap="flat">
                <a:solidFill>
                  <a:srgbClr val="AAFF5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Freeform 137"/>
              <p:cNvSpPr>
                <a:spLocks noEditPoints="1"/>
              </p:cNvSpPr>
              <p:nvPr/>
            </p:nvSpPr>
            <p:spPr bwMode="auto">
              <a:xfrm>
                <a:off x="3340" y="871"/>
                <a:ext cx="1725" cy="892"/>
              </a:xfrm>
              <a:custGeom>
                <a:avLst/>
                <a:gdLst>
                  <a:gd name="T0" fmla="*/ 46 w 7669"/>
                  <a:gd name="T1" fmla="*/ 3598 h 3919"/>
                  <a:gd name="T2" fmla="*/ 0 w 7669"/>
                  <a:gd name="T3" fmla="*/ 3598 h 3919"/>
                  <a:gd name="T4" fmla="*/ 309 w 7669"/>
                  <a:gd name="T5" fmla="*/ 782 h 3919"/>
                  <a:gd name="T6" fmla="*/ 262 w 7669"/>
                  <a:gd name="T7" fmla="*/ 782 h 3919"/>
                  <a:gd name="T8" fmla="*/ 572 w 7669"/>
                  <a:gd name="T9" fmla="*/ 3312 h 3919"/>
                  <a:gd name="T10" fmla="*/ 525 w 7669"/>
                  <a:gd name="T11" fmla="*/ 3312 h 3919"/>
                  <a:gd name="T12" fmla="*/ 834 w 7669"/>
                  <a:gd name="T13" fmla="*/ 1844 h 3919"/>
                  <a:gd name="T14" fmla="*/ 787 w 7669"/>
                  <a:gd name="T15" fmla="*/ 1844 h 3919"/>
                  <a:gd name="T16" fmla="*/ 1097 w 7669"/>
                  <a:gd name="T17" fmla="*/ 2528 h 3919"/>
                  <a:gd name="T18" fmla="*/ 1051 w 7669"/>
                  <a:gd name="T19" fmla="*/ 2528 h 3919"/>
                  <a:gd name="T20" fmla="*/ 1361 w 7669"/>
                  <a:gd name="T21" fmla="*/ 3919 h 3919"/>
                  <a:gd name="T22" fmla="*/ 1314 w 7669"/>
                  <a:gd name="T23" fmla="*/ 3919 h 3919"/>
                  <a:gd name="T24" fmla="*/ 1623 w 7669"/>
                  <a:gd name="T25" fmla="*/ 2446 h 3919"/>
                  <a:gd name="T26" fmla="*/ 1576 w 7669"/>
                  <a:gd name="T27" fmla="*/ 2446 h 3919"/>
                  <a:gd name="T28" fmla="*/ 1886 w 7669"/>
                  <a:gd name="T29" fmla="*/ 3045 h 3919"/>
                  <a:gd name="T30" fmla="*/ 1840 w 7669"/>
                  <a:gd name="T31" fmla="*/ 3045 h 3919"/>
                  <a:gd name="T32" fmla="*/ 2149 w 7669"/>
                  <a:gd name="T33" fmla="*/ 2813 h 3919"/>
                  <a:gd name="T34" fmla="*/ 2102 w 7669"/>
                  <a:gd name="T35" fmla="*/ 2813 h 3919"/>
                  <a:gd name="T36" fmla="*/ 2412 w 7669"/>
                  <a:gd name="T37" fmla="*/ 2833 h 3919"/>
                  <a:gd name="T38" fmla="*/ 2365 w 7669"/>
                  <a:gd name="T39" fmla="*/ 2833 h 3919"/>
                  <a:gd name="T40" fmla="*/ 2674 w 7669"/>
                  <a:gd name="T41" fmla="*/ 3206 h 3919"/>
                  <a:gd name="T42" fmla="*/ 2627 w 7669"/>
                  <a:gd name="T43" fmla="*/ 3206 h 3919"/>
                  <a:gd name="T44" fmla="*/ 2937 w 7669"/>
                  <a:gd name="T45" fmla="*/ 3229 h 3919"/>
                  <a:gd name="T46" fmla="*/ 2891 w 7669"/>
                  <a:gd name="T47" fmla="*/ 3229 h 3919"/>
                  <a:gd name="T48" fmla="*/ 3201 w 7669"/>
                  <a:gd name="T49" fmla="*/ 2900 h 3919"/>
                  <a:gd name="T50" fmla="*/ 3154 w 7669"/>
                  <a:gd name="T51" fmla="*/ 2900 h 3919"/>
                  <a:gd name="T52" fmla="*/ 3463 w 7669"/>
                  <a:gd name="T53" fmla="*/ 2474 h 3919"/>
                  <a:gd name="T54" fmla="*/ 3416 w 7669"/>
                  <a:gd name="T55" fmla="*/ 2474 h 3919"/>
                  <a:gd name="T56" fmla="*/ 3726 w 7669"/>
                  <a:gd name="T57" fmla="*/ 2938 h 3919"/>
                  <a:gd name="T58" fmla="*/ 3680 w 7669"/>
                  <a:gd name="T59" fmla="*/ 2938 h 3919"/>
                  <a:gd name="T60" fmla="*/ 3989 w 7669"/>
                  <a:gd name="T61" fmla="*/ 47 h 3919"/>
                  <a:gd name="T62" fmla="*/ 3942 w 7669"/>
                  <a:gd name="T63" fmla="*/ 47 h 3919"/>
                  <a:gd name="T64" fmla="*/ 4252 w 7669"/>
                  <a:gd name="T65" fmla="*/ 2740 h 3919"/>
                  <a:gd name="T66" fmla="*/ 4205 w 7669"/>
                  <a:gd name="T67" fmla="*/ 2740 h 3919"/>
                  <a:gd name="T68" fmla="*/ 4514 w 7669"/>
                  <a:gd name="T69" fmla="*/ 2749 h 3919"/>
                  <a:gd name="T70" fmla="*/ 4467 w 7669"/>
                  <a:gd name="T71" fmla="*/ 2749 h 3919"/>
                  <a:gd name="T72" fmla="*/ 4777 w 7669"/>
                  <a:gd name="T73" fmla="*/ 1748 h 3919"/>
                  <a:gd name="T74" fmla="*/ 4731 w 7669"/>
                  <a:gd name="T75" fmla="*/ 1748 h 3919"/>
                  <a:gd name="T76" fmla="*/ 5041 w 7669"/>
                  <a:gd name="T77" fmla="*/ 2083 h 3919"/>
                  <a:gd name="T78" fmla="*/ 4994 w 7669"/>
                  <a:gd name="T79" fmla="*/ 2083 h 3919"/>
                  <a:gd name="T80" fmla="*/ 5303 w 7669"/>
                  <a:gd name="T81" fmla="*/ 1532 h 3919"/>
                  <a:gd name="T82" fmla="*/ 5256 w 7669"/>
                  <a:gd name="T83" fmla="*/ 1532 h 3919"/>
                  <a:gd name="T84" fmla="*/ 5566 w 7669"/>
                  <a:gd name="T85" fmla="*/ 2946 h 3919"/>
                  <a:gd name="T86" fmla="*/ 5520 w 7669"/>
                  <a:gd name="T87" fmla="*/ 2946 h 3919"/>
                  <a:gd name="T88" fmla="*/ 5829 w 7669"/>
                  <a:gd name="T89" fmla="*/ 1612 h 3919"/>
                  <a:gd name="T90" fmla="*/ 5782 w 7669"/>
                  <a:gd name="T91" fmla="*/ 1612 h 3919"/>
                  <a:gd name="T92" fmla="*/ 6092 w 7669"/>
                  <a:gd name="T93" fmla="*/ 2397 h 3919"/>
                  <a:gd name="T94" fmla="*/ 6045 w 7669"/>
                  <a:gd name="T95" fmla="*/ 2397 h 3919"/>
                  <a:gd name="T96" fmla="*/ 6354 w 7669"/>
                  <a:gd name="T97" fmla="*/ 2285 h 3919"/>
                  <a:gd name="T98" fmla="*/ 6307 w 7669"/>
                  <a:gd name="T99" fmla="*/ 2285 h 3919"/>
                  <a:gd name="T100" fmla="*/ 6617 w 7669"/>
                  <a:gd name="T101" fmla="*/ 2075 h 3919"/>
                  <a:gd name="T102" fmla="*/ 6571 w 7669"/>
                  <a:gd name="T103" fmla="*/ 2075 h 3919"/>
                  <a:gd name="T104" fmla="*/ 6881 w 7669"/>
                  <a:gd name="T105" fmla="*/ 2859 h 3919"/>
                  <a:gd name="T106" fmla="*/ 6834 w 7669"/>
                  <a:gd name="T107" fmla="*/ 2859 h 3919"/>
                  <a:gd name="T108" fmla="*/ 7143 w 7669"/>
                  <a:gd name="T109" fmla="*/ 3370 h 3919"/>
                  <a:gd name="T110" fmla="*/ 7096 w 7669"/>
                  <a:gd name="T111" fmla="*/ 3370 h 3919"/>
                  <a:gd name="T112" fmla="*/ 7406 w 7669"/>
                  <a:gd name="T113" fmla="*/ 2377 h 3919"/>
                  <a:gd name="T114" fmla="*/ 7360 w 7669"/>
                  <a:gd name="T115" fmla="*/ 2377 h 3919"/>
                  <a:gd name="T116" fmla="*/ 7669 w 7669"/>
                  <a:gd name="T117" fmla="*/ 1888 h 3919"/>
                  <a:gd name="T118" fmla="*/ 7622 w 7669"/>
                  <a:gd name="T119" fmla="*/ 1888 h 3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669" h="3919">
                    <a:moveTo>
                      <a:pt x="0" y="3552"/>
                    </a:moveTo>
                    <a:lnTo>
                      <a:pt x="0" y="3552"/>
                    </a:lnTo>
                    <a:lnTo>
                      <a:pt x="46" y="3598"/>
                    </a:lnTo>
                    <a:moveTo>
                      <a:pt x="46" y="3552"/>
                    </a:moveTo>
                    <a:lnTo>
                      <a:pt x="46" y="3552"/>
                    </a:lnTo>
                    <a:lnTo>
                      <a:pt x="0" y="3598"/>
                    </a:lnTo>
                    <a:moveTo>
                      <a:pt x="262" y="735"/>
                    </a:moveTo>
                    <a:lnTo>
                      <a:pt x="262" y="735"/>
                    </a:lnTo>
                    <a:lnTo>
                      <a:pt x="309" y="782"/>
                    </a:lnTo>
                    <a:moveTo>
                      <a:pt x="309" y="735"/>
                    </a:moveTo>
                    <a:lnTo>
                      <a:pt x="309" y="735"/>
                    </a:lnTo>
                    <a:lnTo>
                      <a:pt x="262" y="782"/>
                    </a:lnTo>
                    <a:moveTo>
                      <a:pt x="525" y="3265"/>
                    </a:moveTo>
                    <a:lnTo>
                      <a:pt x="525" y="3265"/>
                    </a:lnTo>
                    <a:lnTo>
                      <a:pt x="572" y="3312"/>
                    </a:lnTo>
                    <a:moveTo>
                      <a:pt x="572" y="3265"/>
                    </a:moveTo>
                    <a:lnTo>
                      <a:pt x="572" y="3265"/>
                    </a:lnTo>
                    <a:lnTo>
                      <a:pt x="525" y="3312"/>
                    </a:lnTo>
                    <a:moveTo>
                      <a:pt x="787" y="1797"/>
                    </a:moveTo>
                    <a:lnTo>
                      <a:pt x="787" y="1797"/>
                    </a:lnTo>
                    <a:lnTo>
                      <a:pt x="834" y="1844"/>
                    </a:lnTo>
                    <a:moveTo>
                      <a:pt x="834" y="1797"/>
                    </a:moveTo>
                    <a:lnTo>
                      <a:pt x="834" y="1797"/>
                    </a:lnTo>
                    <a:lnTo>
                      <a:pt x="787" y="1844"/>
                    </a:lnTo>
                    <a:moveTo>
                      <a:pt x="1051" y="2482"/>
                    </a:moveTo>
                    <a:lnTo>
                      <a:pt x="1051" y="2482"/>
                    </a:lnTo>
                    <a:lnTo>
                      <a:pt x="1097" y="2528"/>
                    </a:lnTo>
                    <a:moveTo>
                      <a:pt x="1097" y="2482"/>
                    </a:moveTo>
                    <a:lnTo>
                      <a:pt x="1097" y="2482"/>
                    </a:lnTo>
                    <a:lnTo>
                      <a:pt x="1051" y="2528"/>
                    </a:lnTo>
                    <a:moveTo>
                      <a:pt x="1314" y="3873"/>
                    </a:moveTo>
                    <a:lnTo>
                      <a:pt x="1314" y="3873"/>
                    </a:lnTo>
                    <a:lnTo>
                      <a:pt x="1361" y="3919"/>
                    </a:lnTo>
                    <a:moveTo>
                      <a:pt x="1361" y="3873"/>
                    </a:moveTo>
                    <a:lnTo>
                      <a:pt x="1361" y="3873"/>
                    </a:lnTo>
                    <a:lnTo>
                      <a:pt x="1314" y="3919"/>
                    </a:lnTo>
                    <a:moveTo>
                      <a:pt x="1576" y="2399"/>
                    </a:moveTo>
                    <a:lnTo>
                      <a:pt x="1576" y="2399"/>
                    </a:lnTo>
                    <a:lnTo>
                      <a:pt x="1623" y="2446"/>
                    </a:lnTo>
                    <a:moveTo>
                      <a:pt x="1623" y="2399"/>
                    </a:moveTo>
                    <a:lnTo>
                      <a:pt x="1623" y="2399"/>
                    </a:lnTo>
                    <a:lnTo>
                      <a:pt x="1576" y="2446"/>
                    </a:lnTo>
                    <a:moveTo>
                      <a:pt x="1840" y="2998"/>
                    </a:moveTo>
                    <a:lnTo>
                      <a:pt x="1840" y="2998"/>
                    </a:lnTo>
                    <a:lnTo>
                      <a:pt x="1886" y="3045"/>
                    </a:lnTo>
                    <a:moveTo>
                      <a:pt x="1886" y="2998"/>
                    </a:moveTo>
                    <a:lnTo>
                      <a:pt x="1886" y="2998"/>
                    </a:lnTo>
                    <a:lnTo>
                      <a:pt x="1840" y="3045"/>
                    </a:lnTo>
                    <a:moveTo>
                      <a:pt x="2102" y="2766"/>
                    </a:moveTo>
                    <a:lnTo>
                      <a:pt x="2102" y="2766"/>
                    </a:lnTo>
                    <a:lnTo>
                      <a:pt x="2149" y="2813"/>
                    </a:lnTo>
                    <a:moveTo>
                      <a:pt x="2149" y="2766"/>
                    </a:moveTo>
                    <a:lnTo>
                      <a:pt x="2149" y="2766"/>
                    </a:lnTo>
                    <a:lnTo>
                      <a:pt x="2102" y="2813"/>
                    </a:lnTo>
                    <a:moveTo>
                      <a:pt x="2365" y="2786"/>
                    </a:moveTo>
                    <a:lnTo>
                      <a:pt x="2365" y="2786"/>
                    </a:lnTo>
                    <a:lnTo>
                      <a:pt x="2412" y="2833"/>
                    </a:lnTo>
                    <a:moveTo>
                      <a:pt x="2412" y="2786"/>
                    </a:moveTo>
                    <a:lnTo>
                      <a:pt x="2412" y="2786"/>
                    </a:lnTo>
                    <a:lnTo>
                      <a:pt x="2365" y="2833"/>
                    </a:lnTo>
                    <a:moveTo>
                      <a:pt x="2627" y="3159"/>
                    </a:moveTo>
                    <a:lnTo>
                      <a:pt x="2627" y="3159"/>
                    </a:lnTo>
                    <a:lnTo>
                      <a:pt x="2674" y="3206"/>
                    </a:lnTo>
                    <a:moveTo>
                      <a:pt x="2674" y="3159"/>
                    </a:moveTo>
                    <a:lnTo>
                      <a:pt x="2674" y="3159"/>
                    </a:lnTo>
                    <a:lnTo>
                      <a:pt x="2627" y="3206"/>
                    </a:lnTo>
                    <a:moveTo>
                      <a:pt x="2891" y="3183"/>
                    </a:moveTo>
                    <a:lnTo>
                      <a:pt x="2891" y="3183"/>
                    </a:lnTo>
                    <a:lnTo>
                      <a:pt x="2937" y="3229"/>
                    </a:lnTo>
                    <a:moveTo>
                      <a:pt x="2937" y="3183"/>
                    </a:moveTo>
                    <a:lnTo>
                      <a:pt x="2937" y="3183"/>
                    </a:lnTo>
                    <a:lnTo>
                      <a:pt x="2891" y="3229"/>
                    </a:lnTo>
                    <a:moveTo>
                      <a:pt x="3154" y="2854"/>
                    </a:moveTo>
                    <a:lnTo>
                      <a:pt x="3154" y="2854"/>
                    </a:lnTo>
                    <a:lnTo>
                      <a:pt x="3201" y="2900"/>
                    </a:lnTo>
                    <a:moveTo>
                      <a:pt x="3201" y="2854"/>
                    </a:moveTo>
                    <a:lnTo>
                      <a:pt x="3201" y="2854"/>
                    </a:lnTo>
                    <a:lnTo>
                      <a:pt x="3154" y="2900"/>
                    </a:lnTo>
                    <a:moveTo>
                      <a:pt x="3416" y="2427"/>
                    </a:moveTo>
                    <a:lnTo>
                      <a:pt x="3416" y="2427"/>
                    </a:lnTo>
                    <a:lnTo>
                      <a:pt x="3463" y="2474"/>
                    </a:lnTo>
                    <a:moveTo>
                      <a:pt x="3463" y="2427"/>
                    </a:moveTo>
                    <a:lnTo>
                      <a:pt x="3463" y="2427"/>
                    </a:lnTo>
                    <a:lnTo>
                      <a:pt x="3416" y="2474"/>
                    </a:lnTo>
                    <a:moveTo>
                      <a:pt x="3680" y="2892"/>
                    </a:moveTo>
                    <a:lnTo>
                      <a:pt x="3680" y="2892"/>
                    </a:lnTo>
                    <a:lnTo>
                      <a:pt x="3726" y="2938"/>
                    </a:lnTo>
                    <a:moveTo>
                      <a:pt x="3726" y="2892"/>
                    </a:moveTo>
                    <a:lnTo>
                      <a:pt x="3726" y="2892"/>
                    </a:lnTo>
                    <a:lnTo>
                      <a:pt x="3680" y="2938"/>
                    </a:lnTo>
                    <a:moveTo>
                      <a:pt x="3942" y="0"/>
                    </a:moveTo>
                    <a:lnTo>
                      <a:pt x="3942" y="0"/>
                    </a:lnTo>
                    <a:lnTo>
                      <a:pt x="3989" y="47"/>
                    </a:lnTo>
                    <a:moveTo>
                      <a:pt x="3989" y="0"/>
                    </a:moveTo>
                    <a:lnTo>
                      <a:pt x="3989" y="0"/>
                    </a:lnTo>
                    <a:lnTo>
                      <a:pt x="3942" y="47"/>
                    </a:lnTo>
                    <a:moveTo>
                      <a:pt x="4205" y="2694"/>
                    </a:moveTo>
                    <a:lnTo>
                      <a:pt x="4205" y="2694"/>
                    </a:lnTo>
                    <a:lnTo>
                      <a:pt x="4252" y="2740"/>
                    </a:lnTo>
                    <a:moveTo>
                      <a:pt x="4252" y="2694"/>
                    </a:moveTo>
                    <a:lnTo>
                      <a:pt x="4252" y="2694"/>
                    </a:lnTo>
                    <a:lnTo>
                      <a:pt x="4205" y="2740"/>
                    </a:lnTo>
                    <a:moveTo>
                      <a:pt x="4467" y="2703"/>
                    </a:moveTo>
                    <a:lnTo>
                      <a:pt x="4467" y="2703"/>
                    </a:lnTo>
                    <a:lnTo>
                      <a:pt x="4514" y="2749"/>
                    </a:lnTo>
                    <a:moveTo>
                      <a:pt x="4514" y="2703"/>
                    </a:moveTo>
                    <a:lnTo>
                      <a:pt x="4514" y="2703"/>
                    </a:lnTo>
                    <a:lnTo>
                      <a:pt x="4467" y="2749"/>
                    </a:lnTo>
                    <a:moveTo>
                      <a:pt x="4731" y="1702"/>
                    </a:moveTo>
                    <a:lnTo>
                      <a:pt x="4731" y="1702"/>
                    </a:lnTo>
                    <a:lnTo>
                      <a:pt x="4777" y="1748"/>
                    </a:lnTo>
                    <a:moveTo>
                      <a:pt x="4777" y="1702"/>
                    </a:moveTo>
                    <a:lnTo>
                      <a:pt x="4777" y="1702"/>
                    </a:lnTo>
                    <a:lnTo>
                      <a:pt x="4731" y="1748"/>
                    </a:lnTo>
                    <a:moveTo>
                      <a:pt x="4994" y="2036"/>
                    </a:moveTo>
                    <a:lnTo>
                      <a:pt x="4994" y="2036"/>
                    </a:lnTo>
                    <a:lnTo>
                      <a:pt x="5041" y="2083"/>
                    </a:lnTo>
                    <a:moveTo>
                      <a:pt x="5041" y="2036"/>
                    </a:moveTo>
                    <a:lnTo>
                      <a:pt x="5041" y="2036"/>
                    </a:lnTo>
                    <a:lnTo>
                      <a:pt x="4994" y="2083"/>
                    </a:lnTo>
                    <a:moveTo>
                      <a:pt x="5256" y="1485"/>
                    </a:moveTo>
                    <a:lnTo>
                      <a:pt x="5256" y="1485"/>
                    </a:lnTo>
                    <a:lnTo>
                      <a:pt x="5303" y="1532"/>
                    </a:lnTo>
                    <a:moveTo>
                      <a:pt x="5303" y="1485"/>
                    </a:moveTo>
                    <a:lnTo>
                      <a:pt x="5303" y="1485"/>
                    </a:lnTo>
                    <a:lnTo>
                      <a:pt x="5256" y="1532"/>
                    </a:lnTo>
                    <a:moveTo>
                      <a:pt x="5520" y="2899"/>
                    </a:moveTo>
                    <a:lnTo>
                      <a:pt x="5520" y="2899"/>
                    </a:lnTo>
                    <a:lnTo>
                      <a:pt x="5566" y="2946"/>
                    </a:lnTo>
                    <a:moveTo>
                      <a:pt x="5566" y="2899"/>
                    </a:moveTo>
                    <a:lnTo>
                      <a:pt x="5566" y="2899"/>
                    </a:lnTo>
                    <a:lnTo>
                      <a:pt x="5520" y="2946"/>
                    </a:lnTo>
                    <a:moveTo>
                      <a:pt x="5782" y="1565"/>
                    </a:moveTo>
                    <a:lnTo>
                      <a:pt x="5782" y="1565"/>
                    </a:lnTo>
                    <a:lnTo>
                      <a:pt x="5829" y="1612"/>
                    </a:lnTo>
                    <a:moveTo>
                      <a:pt x="5829" y="1565"/>
                    </a:moveTo>
                    <a:lnTo>
                      <a:pt x="5829" y="1565"/>
                    </a:lnTo>
                    <a:lnTo>
                      <a:pt x="5782" y="1612"/>
                    </a:lnTo>
                    <a:moveTo>
                      <a:pt x="6045" y="2350"/>
                    </a:moveTo>
                    <a:lnTo>
                      <a:pt x="6045" y="2350"/>
                    </a:lnTo>
                    <a:lnTo>
                      <a:pt x="6092" y="2397"/>
                    </a:lnTo>
                    <a:moveTo>
                      <a:pt x="6092" y="2350"/>
                    </a:moveTo>
                    <a:lnTo>
                      <a:pt x="6092" y="2350"/>
                    </a:lnTo>
                    <a:lnTo>
                      <a:pt x="6045" y="2397"/>
                    </a:lnTo>
                    <a:moveTo>
                      <a:pt x="6307" y="2238"/>
                    </a:moveTo>
                    <a:lnTo>
                      <a:pt x="6307" y="2238"/>
                    </a:lnTo>
                    <a:lnTo>
                      <a:pt x="6354" y="2285"/>
                    </a:lnTo>
                    <a:moveTo>
                      <a:pt x="6354" y="2238"/>
                    </a:moveTo>
                    <a:lnTo>
                      <a:pt x="6354" y="2238"/>
                    </a:lnTo>
                    <a:lnTo>
                      <a:pt x="6307" y="2285"/>
                    </a:lnTo>
                    <a:moveTo>
                      <a:pt x="6571" y="2028"/>
                    </a:moveTo>
                    <a:lnTo>
                      <a:pt x="6571" y="2028"/>
                    </a:lnTo>
                    <a:lnTo>
                      <a:pt x="6617" y="2075"/>
                    </a:lnTo>
                    <a:moveTo>
                      <a:pt x="6617" y="2028"/>
                    </a:moveTo>
                    <a:lnTo>
                      <a:pt x="6617" y="2028"/>
                    </a:lnTo>
                    <a:lnTo>
                      <a:pt x="6571" y="2075"/>
                    </a:lnTo>
                    <a:moveTo>
                      <a:pt x="6834" y="2813"/>
                    </a:moveTo>
                    <a:lnTo>
                      <a:pt x="6834" y="2813"/>
                    </a:lnTo>
                    <a:lnTo>
                      <a:pt x="6881" y="2859"/>
                    </a:lnTo>
                    <a:moveTo>
                      <a:pt x="6881" y="2813"/>
                    </a:moveTo>
                    <a:lnTo>
                      <a:pt x="6881" y="2813"/>
                    </a:lnTo>
                    <a:lnTo>
                      <a:pt x="6834" y="2859"/>
                    </a:lnTo>
                    <a:moveTo>
                      <a:pt x="7096" y="3324"/>
                    </a:moveTo>
                    <a:lnTo>
                      <a:pt x="7096" y="3324"/>
                    </a:lnTo>
                    <a:lnTo>
                      <a:pt x="7143" y="3370"/>
                    </a:lnTo>
                    <a:moveTo>
                      <a:pt x="7143" y="3324"/>
                    </a:moveTo>
                    <a:lnTo>
                      <a:pt x="7143" y="3324"/>
                    </a:lnTo>
                    <a:lnTo>
                      <a:pt x="7096" y="3370"/>
                    </a:lnTo>
                    <a:moveTo>
                      <a:pt x="7360" y="2330"/>
                    </a:moveTo>
                    <a:lnTo>
                      <a:pt x="7360" y="2330"/>
                    </a:lnTo>
                    <a:lnTo>
                      <a:pt x="7406" y="2377"/>
                    </a:lnTo>
                    <a:moveTo>
                      <a:pt x="7406" y="2330"/>
                    </a:moveTo>
                    <a:lnTo>
                      <a:pt x="7406" y="2330"/>
                    </a:lnTo>
                    <a:lnTo>
                      <a:pt x="7360" y="2377"/>
                    </a:lnTo>
                    <a:moveTo>
                      <a:pt x="7622" y="1842"/>
                    </a:moveTo>
                    <a:lnTo>
                      <a:pt x="7622" y="1842"/>
                    </a:lnTo>
                    <a:lnTo>
                      <a:pt x="7669" y="1888"/>
                    </a:lnTo>
                    <a:moveTo>
                      <a:pt x="7669" y="1842"/>
                    </a:moveTo>
                    <a:lnTo>
                      <a:pt x="7669" y="1842"/>
                    </a:lnTo>
                    <a:lnTo>
                      <a:pt x="7622" y="1888"/>
                    </a:lnTo>
                  </a:path>
                </a:pathLst>
              </a:custGeom>
              <a:noFill/>
              <a:ln w="1588" cap="flat">
                <a:solidFill>
                  <a:srgbClr val="AAFF5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Freeform 138"/>
              <p:cNvSpPr>
                <a:spLocks noEditPoints="1"/>
              </p:cNvSpPr>
              <p:nvPr/>
            </p:nvSpPr>
            <p:spPr bwMode="auto">
              <a:xfrm>
                <a:off x="3278" y="909"/>
                <a:ext cx="1782" cy="860"/>
              </a:xfrm>
              <a:custGeom>
                <a:avLst/>
                <a:gdLst>
                  <a:gd name="T0" fmla="*/ 297 w 7919"/>
                  <a:gd name="T1" fmla="*/ 3421 h 3777"/>
                  <a:gd name="T2" fmla="*/ 1085 w 7919"/>
                  <a:gd name="T3" fmla="*/ 1677 h 3777"/>
                  <a:gd name="T4" fmla="*/ 1874 w 7919"/>
                  <a:gd name="T5" fmla="*/ 2257 h 3777"/>
                  <a:gd name="T6" fmla="*/ 2663 w 7919"/>
                  <a:gd name="T7" fmla="*/ 2663 h 3777"/>
                  <a:gd name="T8" fmla="*/ 3451 w 7919"/>
                  <a:gd name="T9" fmla="*/ 2708 h 3777"/>
                  <a:gd name="T10" fmla="*/ 4239 w 7919"/>
                  <a:gd name="T11" fmla="*/ 33 h 3777"/>
                  <a:gd name="T12" fmla="*/ 5028 w 7919"/>
                  <a:gd name="T13" fmla="*/ 1628 h 3777"/>
                  <a:gd name="T14" fmla="*/ 5817 w 7919"/>
                  <a:gd name="T15" fmla="*/ 2751 h 3777"/>
                  <a:gd name="T16" fmla="*/ 6605 w 7919"/>
                  <a:gd name="T17" fmla="*/ 2105 h 3777"/>
                  <a:gd name="T18" fmla="*/ 7394 w 7919"/>
                  <a:gd name="T19" fmla="*/ 3230 h 3777"/>
                  <a:gd name="T20" fmla="*/ 0 w 7919"/>
                  <a:gd name="T21" fmla="*/ 2021 h 3777"/>
                  <a:gd name="T22" fmla="*/ 34 w 7919"/>
                  <a:gd name="T23" fmla="*/ 1988 h 3777"/>
                  <a:gd name="T24" fmla="*/ 264 w 7919"/>
                  <a:gd name="T25" fmla="*/ 3421 h 3777"/>
                  <a:gd name="T26" fmla="*/ 297 w 7919"/>
                  <a:gd name="T27" fmla="*/ 3388 h 3777"/>
                  <a:gd name="T28" fmla="*/ 526 w 7919"/>
                  <a:gd name="T29" fmla="*/ 553 h 3777"/>
                  <a:gd name="T30" fmla="*/ 559 w 7919"/>
                  <a:gd name="T31" fmla="*/ 520 h 3777"/>
                  <a:gd name="T32" fmla="*/ 789 w 7919"/>
                  <a:gd name="T33" fmla="*/ 3067 h 3777"/>
                  <a:gd name="T34" fmla="*/ 823 w 7919"/>
                  <a:gd name="T35" fmla="*/ 3033 h 3777"/>
                  <a:gd name="T36" fmla="*/ 1051 w 7919"/>
                  <a:gd name="T37" fmla="*/ 1677 h 3777"/>
                  <a:gd name="T38" fmla="*/ 1085 w 7919"/>
                  <a:gd name="T39" fmla="*/ 1643 h 3777"/>
                  <a:gd name="T40" fmla="*/ 1315 w 7919"/>
                  <a:gd name="T41" fmla="*/ 2429 h 3777"/>
                  <a:gd name="T42" fmla="*/ 1348 w 7919"/>
                  <a:gd name="T43" fmla="*/ 2396 h 3777"/>
                  <a:gd name="T44" fmla="*/ 1578 w 7919"/>
                  <a:gd name="T45" fmla="*/ 3743 h 3777"/>
                  <a:gd name="T46" fmla="*/ 1611 w 7919"/>
                  <a:gd name="T47" fmla="*/ 3710 h 3777"/>
                  <a:gd name="T48" fmla="*/ 1840 w 7919"/>
                  <a:gd name="T49" fmla="*/ 2257 h 3777"/>
                  <a:gd name="T50" fmla="*/ 1874 w 7919"/>
                  <a:gd name="T51" fmla="*/ 2223 h 3777"/>
                  <a:gd name="T52" fmla="*/ 2104 w 7919"/>
                  <a:gd name="T53" fmla="*/ 2882 h 3777"/>
                  <a:gd name="T54" fmla="*/ 2137 w 7919"/>
                  <a:gd name="T55" fmla="*/ 2849 h 3777"/>
                  <a:gd name="T56" fmla="*/ 2366 w 7919"/>
                  <a:gd name="T57" fmla="*/ 2762 h 3777"/>
                  <a:gd name="T58" fmla="*/ 2399 w 7919"/>
                  <a:gd name="T59" fmla="*/ 2729 h 3777"/>
                  <a:gd name="T60" fmla="*/ 2629 w 7919"/>
                  <a:gd name="T61" fmla="*/ 2663 h 3777"/>
                  <a:gd name="T62" fmla="*/ 2663 w 7919"/>
                  <a:gd name="T63" fmla="*/ 2630 h 3777"/>
                  <a:gd name="T64" fmla="*/ 2891 w 7919"/>
                  <a:gd name="T65" fmla="*/ 3041 h 3777"/>
                  <a:gd name="T66" fmla="*/ 2925 w 7919"/>
                  <a:gd name="T67" fmla="*/ 3008 h 3777"/>
                  <a:gd name="T68" fmla="*/ 3155 w 7919"/>
                  <a:gd name="T69" fmla="*/ 3168 h 3777"/>
                  <a:gd name="T70" fmla="*/ 3188 w 7919"/>
                  <a:gd name="T71" fmla="*/ 3135 h 3777"/>
                  <a:gd name="T72" fmla="*/ 3418 w 7919"/>
                  <a:gd name="T73" fmla="*/ 2708 h 3777"/>
                  <a:gd name="T74" fmla="*/ 3451 w 7919"/>
                  <a:gd name="T75" fmla="*/ 2675 h 3777"/>
                  <a:gd name="T76" fmla="*/ 3680 w 7919"/>
                  <a:gd name="T77" fmla="*/ 2285 h 3777"/>
                  <a:gd name="T78" fmla="*/ 3714 w 7919"/>
                  <a:gd name="T79" fmla="*/ 2251 h 3777"/>
                  <a:gd name="T80" fmla="*/ 3944 w 7919"/>
                  <a:gd name="T81" fmla="*/ 2849 h 3777"/>
                  <a:gd name="T82" fmla="*/ 3977 w 7919"/>
                  <a:gd name="T83" fmla="*/ 2816 h 3777"/>
                  <a:gd name="T84" fmla="*/ 4206 w 7919"/>
                  <a:gd name="T85" fmla="*/ 33 h 3777"/>
                  <a:gd name="T86" fmla="*/ 4239 w 7919"/>
                  <a:gd name="T87" fmla="*/ 0 h 3777"/>
                  <a:gd name="T88" fmla="*/ 4469 w 7919"/>
                  <a:gd name="T89" fmla="*/ 2518 h 3777"/>
                  <a:gd name="T90" fmla="*/ 4503 w 7919"/>
                  <a:gd name="T91" fmla="*/ 2485 h 3777"/>
                  <a:gd name="T92" fmla="*/ 4731 w 7919"/>
                  <a:gd name="T93" fmla="*/ 2559 h 3777"/>
                  <a:gd name="T94" fmla="*/ 4765 w 7919"/>
                  <a:gd name="T95" fmla="*/ 2526 h 3777"/>
                  <a:gd name="T96" fmla="*/ 4995 w 7919"/>
                  <a:gd name="T97" fmla="*/ 1628 h 3777"/>
                  <a:gd name="T98" fmla="*/ 5028 w 7919"/>
                  <a:gd name="T99" fmla="*/ 1595 h 3777"/>
                  <a:gd name="T100" fmla="*/ 5258 w 7919"/>
                  <a:gd name="T101" fmla="*/ 1949 h 3777"/>
                  <a:gd name="T102" fmla="*/ 5291 w 7919"/>
                  <a:gd name="T103" fmla="*/ 1916 h 3777"/>
                  <a:gd name="T104" fmla="*/ 5520 w 7919"/>
                  <a:gd name="T105" fmla="*/ 1362 h 3777"/>
                  <a:gd name="T106" fmla="*/ 5554 w 7919"/>
                  <a:gd name="T107" fmla="*/ 1329 h 3777"/>
                  <a:gd name="T108" fmla="*/ 5784 w 7919"/>
                  <a:gd name="T109" fmla="*/ 2751 h 3777"/>
                  <a:gd name="T110" fmla="*/ 5817 w 7919"/>
                  <a:gd name="T111" fmla="*/ 2718 h 3777"/>
                  <a:gd name="T112" fmla="*/ 6046 w 7919"/>
                  <a:gd name="T113" fmla="*/ 1452 h 3777"/>
                  <a:gd name="T114" fmla="*/ 6079 w 7919"/>
                  <a:gd name="T115" fmla="*/ 1419 h 3777"/>
                  <a:gd name="T116" fmla="*/ 6309 w 7919"/>
                  <a:gd name="T117" fmla="*/ 2207 h 3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777">
                    <a:moveTo>
                      <a:pt x="34" y="2021"/>
                    </a:moveTo>
                    <a:lnTo>
                      <a:pt x="34" y="2021"/>
                    </a:lnTo>
                    <a:lnTo>
                      <a:pt x="297" y="3421"/>
                    </a:lnTo>
                    <a:lnTo>
                      <a:pt x="559" y="553"/>
                    </a:lnTo>
                    <a:lnTo>
                      <a:pt x="823" y="3067"/>
                    </a:lnTo>
                    <a:lnTo>
                      <a:pt x="1085" y="1677"/>
                    </a:lnTo>
                    <a:lnTo>
                      <a:pt x="1348" y="2429"/>
                    </a:lnTo>
                    <a:lnTo>
                      <a:pt x="1611" y="3743"/>
                    </a:lnTo>
                    <a:lnTo>
                      <a:pt x="1874" y="2257"/>
                    </a:lnTo>
                    <a:lnTo>
                      <a:pt x="2137" y="2882"/>
                    </a:lnTo>
                    <a:lnTo>
                      <a:pt x="2399" y="2762"/>
                    </a:lnTo>
                    <a:lnTo>
                      <a:pt x="2663" y="2663"/>
                    </a:lnTo>
                    <a:lnTo>
                      <a:pt x="2925" y="3041"/>
                    </a:lnTo>
                    <a:lnTo>
                      <a:pt x="3188" y="3168"/>
                    </a:lnTo>
                    <a:lnTo>
                      <a:pt x="3451" y="2708"/>
                    </a:lnTo>
                    <a:lnTo>
                      <a:pt x="3714" y="2285"/>
                    </a:lnTo>
                    <a:lnTo>
                      <a:pt x="3977" y="2849"/>
                    </a:lnTo>
                    <a:lnTo>
                      <a:pt x="4239" y="33"/>
                    </a:lnTo>
                    <a:lnTo>
                      <a:pt x="4503" y="2518"/>
                    </a:lnTo>
                    <a:lnTo>
                      <a:pt x="4765" y="2559"/>
                    </a:lnTo>
                    <a:lnTo>
                      <a:pt x="5028" y="1628"/>
                    </a:lnTo>
                    <a:lnTo>
                      <a:pt x="5291" y="1949"/>
                    </a:lnTo>
                    <a:lnTo>
                      <a:pt x="5554" y="1362"/>
                    </a:lnTo>
                    <a:lnTo>
                      <a:pt x="5817" y="2751"/>
                    </a:lnTo>
                    <a:lnTo>
                      <a:pt x="6079" y="1452"/>
                    </a:lnTo>
                    <a:lnTo>
                      <a:pt x="6343" y="2207"/>
                    </a:lnTo>
                    <a:lnTo>
                      <a:pt x="6605" y="2105"/>
                    </a:lnTo>
                    <a:lnTo>
                      <a:pt x="6868" y="1843"/>
                    </a:lnTo>
                    <a:lnTo>
                      <a:pt x="7131" y="2681"/>
                    </a:lnTo>
                    <a:lnTo>
                      <a:pt x="7394" y="3230"/>
                    </a:lnTo>
                    <a:lnTo>
                      <a:pt x="7657" y="2168"/>
                    </a:lnTo>
                    <a:lnTo>
                      <a:pt x="7919" y="1665"/>
                    </a:lnTo>
                    <a:moveTo>
                      <a:pt x="0" y="2021"/>
                    </a:moveTo>
                    <a:lnTo>
                      <a:pt x="0" y="2021"/>
                    </a:lnTo>
                    <a:lnTo>
                      <a:pt x="67" y="2021"/>
                    </a:lnTo>
                    <a:moveTo>
                      <a:pt x="34" y="1988"/>
                    </a:moveTo>
                    <a:lnTo>
                      <a:pt x="34" y="1988"/>
                    </a:lnTo>
                    <a:lnTo>
                      <a:pt x="34" y="2055"/>
                    </a:lnTo>
                    <a:moveTo>
                      <a:pt x="264" y="3421"/>
                    </a:moveTo>
                    <a:lnTo>
                      <a:pt x="264" y="3421"/>
                    </a:lnTo>
                    <a:lnTo>
                      <a:pt x="330" y="3421"/>
                    </a:lnTo>
                    <a:moveTo>
                      <a:pt x="297" y="3388"/>
                    </a:moveTo>
                    <a:lnTo>
                      <a:pt x="297" y="3388"/>
                    </a:lnTo>
                    <a:lnTo>
                      <a:pt x="297" y="3455"/>
                    </a:lnTo>
                    <a:moveTo>
                      <a:pt x="526" y="553"/>
                    </a:moveTo>
                    <a:lnTo>
                      <a:pt x="526" y="553"/>
                    </a:lnTo>
                    <a:lnTo>
                      <a:pt x="593" y="553"/>
                    </a:lnTo>
                    <a:moveTo>
                      <a:pt x="559" y="520"/>
                    </a:moveTo>
                    <a:lnTo>
                      <a:pt x="559" y="520"/>
                    </a:lnTo>
                    <a:lnTo>
                      <a:pt x="559" y="587"/>
                    </a:lnTo>
                    <a:moveTo>
                      <a:pt x="789" y="3067"/>
                    </a:moveTo>
                    <a:lnTo>
                      <a:pt x="789" y="3067"/>
                    </a:lnTo>
                    <a:lnTo>
                      <a:pt x="856" y="3067"/>
                    </a:lnTo>
                    <a:moveTo>
                      <a:pt x="823" y="3033"/>
                    </a:moveTo>
                    <a:lnTo>
                      <a:pt x="823" y="3033"/>
                    </a:lnTo>
                    <a:lnTo>
                      <a:pt x="823" y="3100"/>
                    </a:lnTo>
                    <a:moveTo>
                      <a:pt x="1051" y="1677"/>
                    </a:moveTo>
                    <a:lnTo>
                      <a:pt x="1051" y="1677"/>
                    </a:lnTo>
                    <a:lnTo>
                      <a:pt x="1118" y="1677"/>
                    </a:lnTo>
                    <a:moveTo>
                      <a:pt x="1085" y="1643"/>
                    </a:moveTo>
                    <a:lnTo>
                      <a:pt x="1085" y="1643"/>
                    </a:lnTo>
                    <a:lnTo>
                      <a:pt x="1085" y="1710"/>
                    </a:lnTo>
                    <a:moveTo>
                      <a:pt x="1315" y="2429"/>
                    </a:moveTo>
                    <a:lnTo>
                      <a:pt x="1315" y="2429"/>
                    </a:lnTo>
                    <a:lnTo>
                      <a:pt x="1381" y="2429"/>
                    </a:lnTo>
                    <a:moveTo>
                      <a:pt x="1348" y="2396"/>
                    </a:moveTo>
                    <a:lnTo>
                      <a:pt x="1348" y="2396"/>
                    </a:lnTo>
                    <a:lnTo>
                      <a:pt x="1348" y="2462"/>
                    </a:lnTo>
                    <a:moveTo>
                      <a:pt x="1578" y="3743"/>
                    </a:moveTo>
                    <a:lnTo>
                      <a:pt x="1578" y="3743"/>
                    </a:lnTo>
                    <a:lnTo>
                      <a:pt x="1645" y="3743"/>
                    </a:lnTo>
                    <a:moveTo>
                      <a:pt x="1611" y="3710"/>
                    </a:moveTo>
                    <a:lnTo>
                      <a:pt x="1611" y="3710"/>
                    </a:lnTo>
                    <a:lnTo>
                      <a:pt x="1611" y="3777"/>
                    </a:lnTo>
                    <a:moveTo>
                      <a:pt x="1840" y="2257"/>
                    </a:moveTo>
                    <a:lnTo>
                      <a:pt x="1840" y="2257"/>
                    </a:lnTo>
                    <a:lnTo>
                      <a:pt x="1907" y="2257"/>
                    </a:lnTo>
                    <a:moveTo>
                      <a:pt x="1874" y="2223"/>
                    </a:moveTo>
                    <a:lnTo>
                      <a:pt x="1874" y="2223"/>
                    </a:lnTo>
                    <a:lnTo>
                      <a:pt x="1874" y="2290"/>
                    </a:lnTo>
                    <a:moveTo>
                      <a:pt x="2104" y="2882"/>
                    </a:moveTo>
                    <a:lnTo>
                      <a:pt x="2104" y="2882"/>
                    </a:lnTo>
                    <a:lnTo>
                      <a:pt x="2170" y="2882"/>
                    </a:lnTo>
                    <a:moveTo>
                      <a:pt x="2137" y="2849"/>
                    </a:moveTo>
                    <a:lnTo>
                      <a:pt x="2137" y="2849"/>
                    </a:lnTo>
                    <a:lnTo>
                      <a:pt x="2137" y="2916"/>
                    </a:lnTo>
                    <a:moveTo>
                      <a:pt x="2366" y="2762"/>
                    </a:moveTo>
                    <a:lnTo>
                      <a:pt x="2366" y="2762"/>
                    </a:lnTo>
                    <a:lnTo>
                      <a:pt x="2433" y="2762"/>
                    </a:lnTo>
                    <a:moveTo>
                      <a:pt x="2399" y="2729"/>
                    </a:moveTo>
                    <a:lnTo>
                      <a:pt x="2399" y="2729"/>
                    </a:lnTo>
                    <a:lnTo>
                      <a:pt x="2399" y="2796"/>
                    </a:lnTo>
                    <a:moveTo>
                      <a:pt x="2629" y="2663"/>
                    </a:moveTo>
                    <a:lnTo>
                      <a:pt x="2629" y="2663"/>
                    </a:lnTo>
                    <a:lnTo>
                      <a:pt x="2696" y="2663"/>
                    </a:lnTo>
                    <a:moveTo>
                      <a:pt x="2663" y="2630"/>
                    </a:moveTo>
                    <a:lnTo>
                      <a:pt x="2663" y="2630"/>
                    </a:lnTo>
                    <a:lnTo>
                      <a:pt x="2663" y="2697"/>
                    </a:lnTo>
                    <a:moveTo>
                      <a:pt x="2891" y="3041"/>
                    </a:moveTo>
                    <a:lnTo>
                      <a:pt x="2891" y="3041"/>
                    </a:lnTo>
                    <a:lnTo>
                      <a:pt x="2958" y="3041"/>
                    </a:lnTo>
                    <a:moveTo>
                      <a:pt x="2925" y="3008"/>
                    </a:moveTo>
                    <a:lnTo>
                      <a:pt x="2925" y="3008"/>
                    </a:lnTo>
                    <a:lnTo>
                      <a:pt x="2925" y="3075"/>
                    </a:lnTo>
                    <a:moveTo>
                      <a:pt x="3155" y="3168"/>
                    </a:moveTo>
                    <a:lnTo>
                      <a:pt x="3155" y="3168"/>
                    </a:lnTo>
                    <a:lnTo>
                      <a:pt x="3221" y="3168"/>
                    </a:lnTo>
                    <a:moveTo>
                      <a:pt x="3188" y="3135"/>
                    </a:moveTo>
                    <a:lnTo>
                      <a:pt x="3188" y="3135"/>
                    </a:lnTo>
                    <a:lnTo>
                      <a:pt x="3188" y="3201"/>
                    </a:lnTo>
                    <a:moveTo>
                      <a:pt x="3418" y="2708"/>
                    </a:moveTo>
                    <a:lnTo>
                      <a:pt x="3418" y="2708"/>
                    </a:lnTo>
                    <a:lnTo>
                      <a:pt x="3485" y="2708"/>
                    </a:lnTo>
                    <a:moveTo>
                      <a:pt x="3451" y="2675"/>
                    </a:moveTo>
                    <a:lnTo>
                      <a:pt x="3451" y="2675"/>
                    </a:lnTo>
                    <a:lnTo>
                      <a:pt x="3451" y="2741"/>
                    </a:lnTo>
                    <a:moveTo>
                      <a:pt x="3680" y="2285"/>
                    </a:moveTo>
                    <a:lnTo>
                      <a:pt x="3680" y="2285"/>
                    </a:lnTo>
                    <a:lnTo>
                      <a:pt x="3747" y="2285"/>
                    </a:lnTo>
                    <a:moveTo>
                      <a:pt x="3714" y="2251"/>
                    </a:moveTo>
                    <a:lnTo>
                      <a:pt x="3714" y="2251"/>
                    </a:lnTo>
                    <a:lnTo>
                      <a:pt x="3714" y="2318"/>
                    </a:lnTo>
                    <a:moveTo>
                      <a:pt x="3944" y="2849"/>
                    </a:moveTo>
                    <a:lnTo>
                      <a:pt x="3944" y="2849"/>
                    </a:lnTo>
                    <a:lnTo>
                      <a:pt x="4010" y="2849"/>
                    </a:lnTo>
                    <a:moveTo>
                      <a:pt x="3977" y="2816"/>
                    </a:moveTo>
                    <a:lnTo>
                      <a:pt x="3977" y="2816"/>
                    </a:lnTo>
                    <a:lnTo>
                      <a:pt x="3977" y="2882"/>
                    </a:lnTo>
                    <a:moveTo>
                      <a:pt x="4206" y="33"/>
                    </a:moveTo>
                    <a:lnTo>
                      <a:pt x="4206" y="33"/>
                    </a:lnTo>
                    <a:lnTo>
                      <a:pt x="4273" y="33"/>
                    </a:lnTo>
                    <a:moveTo>
                      <a:pt x="4239" y="0"/>
                    </a:moveTo>
                    <a:lnTo>
                      <a:pt x="4239" y="0"/>
                    </a:lnTo>
                    <a:lnTo>
                      <a:pt x="4239" y="67"/>
                    </a:lnTo>
                    <a:moveTo>
                      <a:pt x="4469" y="2518"/>
                    </a:moveTo>
                    <a:lnTo>
                      <a:pt x="4469" y="2518"/>
                    </a:lnTo>
                    <a:lnTo>
                      <a:pt x="4536" y="2518"/>
                    </a:lnTo>
                    <a:moveTo>
                      <a:pt x="4503" y="2485"/>
                    </a:moveTo>
                    <a:lnTo>
                      <a:pt x="4503" y="2485"/>
                    </a:lnTo>
                    <a:lnTo>
                      <a:pt x="4503" y="2551"/>
                    </a:lnTo>
                    <a:moveTo>
                      <a:pt x="4731" y="2559"/>
                    </a:moveTo>
                    <a:lnTo>
                      <a:pt x="4731" y="2559"/>
                    </a:lnTo>
                    <a:lnTo>
                      <a:pt x="4798" y="2559"/>
                    </a:lnTo>
                    <a:moveTo>
                      <a:pt x="4765" y="2526"/>
                    </a:moveTo>
                    <a:lnTo>
                      <a:pt x="4765" y="2526"/>
                    </a:lnTo>
                    <a:lnTo>
                      <a:pt x="4765" y="2592"/>
                    </a:lnTo>
                    <a:moveTo>
                      <a:pt x="4995" y="1628"/>
                    </a:moveTo>
                    <a:lnTo>
                      <a:pt x="4995" y="1628"/>
                    </a:lnTo>
                    <a:lnTo>
                      <a:pt x="5061" y="1628"/>
                    </a:lnTo>
                    <a:moveTo>
                      <a:pt x="5028" y="1595"/>
                    </a:moveTo>
                    <a:lnTo>
                      <a:pt x="5028" y="1595"/>
                    </a:lnTo>
                    <a:lnTo>
                      <a:pt x="5028" y="1661"/>
                    </a:lnTo>
                    <a:moveTo>
                      <a:pt x="5258" y="1949"/>
                    </a:moveTo>
                    <a:lnTo>
                      <a:pt x="5258" y="1949"/>
                    </a:lnTo>
                    <a:lnTo>
                      <a:pt x="5325" y="1949"/>
                    </a:lnTo>
                    <a:moveTo>
                      <a:pt x="5291" y="1916"/>
                    </a:moveTo>
                    <a:lnTo>
                      <a:pt x="5291" y="1916"/>
                    </a:lnTo>
                    <a:lnTo>
                      <a:pt x="5291" y="1982"/>
                    </a:lnTo>
                    <a:moveTo>
                      <a:pt x="5520" y="1362"/>
                    </a:moveTo>
                    <a:lnTo>
                      <a:pt x="5520" y="1362"/>
                    </a:lnTo>
                    <a:lnTo>
                      <a:pt x="5587" y="1362"/>
                    </a:lnTo>
                    <a:moveTo>
                      <a:pt x="5554" y="1329"/>
                    </a:moveTo>
                    <a:lnTo>
                      <a:pt x="5554" y="1329"/>
                    </a:lnTo>
                    <a:lnTo>
                      <a:pt x="5554" y="1396"/>
                    </a:lnTo>
                    <a:moveTo>
                      <a:pt x="5784" y="2751"/>
                    </a:moveTo>
                    <a:lnTo>
                      <a:pt x="5784" y="2751"/>
                    </a:lnTo>
                    <a:lnTo>
                      <a:pt x="5850" y="2751"/>
                    </a:lnTo>
                    <a:moveTo>
                      <a:pt x="5817" y="2718"/>
                    </a:moveTo>
                    <a:lnTo>
                      <a:pt x="5817" y="2718"/>
                    </a:lnTo>
                    <a:lnTo>
                      <a:pt x="5817" y="2785"/>
                    </a:lnTo>
                    <a:moveTo>
                      <a:pt x="6046" y="1452"/>
                    </a:moveTo>
                    <a:lnTo>
                      <a:pt x="6046" y="1452"/>
                    </a:lnTo>
                    <a:lnTo>
                      <a:pt x="6113" y="1452"/>
                    </a:lnTo>
                    <a:moveTo>
                      <a:pt x="6079" y="1419"/>
                    </a:moveTo>
                    <a:lnTo>
                      <a:pt x="6079" y="1419"/>
                    </a:lnTo>
                    <a:lnTo>
                      <a:pt x="6079" y="1486"/>
                    </a:lnTo>
                    <a:moveTo>
                      <a:pt x="6309" y="2207"/>
                    </a:moveTo>
                    <a:lnTo>
                      <a:pt x="6309" y="2207"/>
                    </a:lnTo>
                    <a:lnTo>
                      <a:pt x="6376" y="2207"/>
                    </a:lnTo>
                  </a:path>
                </a:pathLst>
              </a:custGeom>
              <a:noFill/>
              <a:ln w="1588" cap="flat">
                <a:solidFill>
                  <a:srgbClr val="D4FF2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Freeform 139"/>
              <p:cNvSpPr>
                <a:spLocks noEditPoints="1"/>
              </p:cNvSpPr>
              <p:nvPr/>
            </p:nvSpPr>
            <p:spPr bwMode="auto">
              <a:xfrm>
                <a:off x="3281" y="911"/>
                <a:ext cx="1787" cy="856"/>
              </a:xfrm>
              <a:custGeom>
                <a:avLst/>
                <a:gdLst>
                  <a:gd name="T0" fmla="*/ 6561 w 7943"/>
                  <a:gd name="T1" fmla="*/ 2095 h 3757"/>
                  <a:gd name="T2" fmla="*/ 6595 w 7943"/>
                  <a:gd name="T3" fmla="*/ 2061 h 3757"/>
                  <a:gd name="T4" fmla="*/ 6891 w 7943"/>
                  <a:gd name="T5" fmla="*/ 1833 h 3757"/>
                  <a:gd name="T6" fmla="*/ 7088 w 7943"/>
                  <a:gd name="T7" fmla="*/ 2671 h 3757"/>
                  <a:gd name="T8" fmla="*/ 7121 w 7943"/>
                  <a:gd name="T9" fmla="*/ 2638 h 3757"/>
                  <a:gd name="T10" fmla="*/ 7417 w 7943"/>
                  <a:gd name="T11" fmla="*/ 3220 h 3757"/>
                  <a:gd name="T12" fmla="*/ 7614 w 7943"/>
                  <a:gd name="T13" fmla="*/ 2158 h 3757"/>
                  <a:gd name="T14" fmla="*/ 7647 w 7943"/>
                  <a:gd name="T15" fmla="*/ 2125 h 3757"/>
                  <a:gd name="T16" fmla="*/ 7943 w 7943"/>
                  <a:gd name="T17" fmla="*/ 1655 h 3757"/>
                  <a:gd name="T18" fmla="*/ 0 w 7943"/>
                  <a:gd name="T19" fmla="*/ 1988 h 3757"/>
                  <a:gd name="T20" fmla="*/ 47 w 7943"/>
                  <a:gd name="T21" fmla="*/ 1988 h 3757"/>
                  <a:gd name="T22" fmla="*/ 310 w 7943"/>
                  <a:gd name="T23" fmla="*/ 3435 h 3757"/>
                  <a:gd name="T24" fmla="*/ 526 w 7943"/>
                  <a:gd name="T25" fmla="*/ 520 h 3757"/>
                  <a:gd name="T26" fmla="*/ 573 w 7943"/>
                  <a:gd name="T27" fmla="*/ 520 h 3757"/>
                  <a:gd name="T28" fmla="*/ 836 w 7943"/>
                  <a:gd name="T29" fmla="*/ 3080 h 3757"/>
                  <a:gd name="T30" fmla="*/ 1051 w 7943"/>
                  <a:gd name="T31" fmla="*/ 1643 h 3757"/>
                  <a:gd name="T32" fmla="*/ 1098 w 7943"/>
                  <a:gd name="T33" fmla="*/ 1643 h 3757"/>
                  <a:gd name="T34" fmla="*/ 1361 w 7943"/>
                  <a:gd name="T35" fmla="*/ 2442 h 3757"/>
                  <a:gd name="T36" fmla="*/ 1578 w 7943"/>
                  <a:gd name="T37" fmla="*/ 3710 h 3757"/>
                  <a:gd name="T38" fmla="*/ 1625 w 7943"/>
                  <a:gd name="T39" fmla="*/ 3710 h 3757"/>
                  <a:gd name="T40" fmla="*/ 1887 w 7943"/>
                  <a:gd name="T41" fmla="*/ 2270 h 3757"/>
                  <a:gd name="T42" fmla="*/ 2104 w 7943"/>
                  <a:gd name="T43" fmla="*/ 2849 h 3757"/>
                  <a:gd name="T44" fmla="*/ 2150 w 7943"/>
                  <a:gd name="T45" fmla="*/ 2849 h 3757"/>
                  <a:gd name="T46" fmla="*/ 2413 w 7943"/>
                  <a:gd name="T47" fmla="*/ 2776 h 3757"/>
                  <a:gd name="T48" fmla="*/ 2629 w 7943"/>
                  <a:gd name="T49" fmla="*/ 2630 h 3757"/>
                  <a:gd name="T50" fmla="*/ 2676 w 7943"/>
                  <a:gd name="T51" fmla="*/ 2630 h 3757"/>
                  <a:gd name="T52" fmla="*/ 2938 w 7943"/>
                  <a:gd name="T53" fmla="*/ 3055 h 3757"/>
                  <a:gd name="T54" fmla="*/ 3155 w 7943"/>
                  <a:gd name="T55" fmla="*/ 3135 h 3757"/>
                  <a:gd name="T56" fmla="*/ 3201 w 7943"/>
                  <a:gd name="T57" fmla="*/ 3135 h 3757"/>
                  <a:gd name="T58" fmla="*/ 3465 w 7943"/>
                  <a:gd name="T59" fmla="*/ 2721 h 3757"/>
                  <a:gd name="T60" fmla="*/ 3680 w 7943"/>
                  <a:gd name="T61" fmla="*/ 2251 h 3757"/>
                  <a:gd name="T62" fmla="*/ 3727 w 7943"/>
                  <a:gd name="T63" fmla="*/ 2251 h 3757"/>
                  <a:gd name="T64" fmla="*/ 3990 w 7943"/>
                  <a:gd name="T65" fmla="*/ 2862 h 3757"/>
                  <a:gd name="T66" fmla="*/ 4206 w 7943"/>
                  <a:gd name="T67" fmla="*/ 0 h 3757"/>
                  <a:gd name="T68" fmla="*/ 4253 w 7943"/>
                  <a:gd name="T69" fmla="*/ 0 h 3757"/>
                  <a:gd name="T70" fmla="*/ 4516 w 7943"/>
                  <a:gd name="T71" fmla="*/ 2531 h 3757"/>
                  <a:gd name="T72" fmla="*/ 4731 w 7943"/>
                  <a:gd name="T73" fmla="*/ 2526 h 3757"/>
                  <a:gd name="T74" fmla="*/ 4778 w 7943"/>
                  <a:gd name="T75" fmla="*/ 2526 h 3757"/>
                  <a:gd name="T76" fmla="*/ 5041 w 7943"/>
                  <a:gd name="T77" fmla="*/ 1641 h 3757"/>
                  <a:gd name="T78" fmla="*/ 5258 w 7943"/>
                  <a:gd name="T79" fmla="*/ 1916 h 3757"/>
                  <a:gd name="T80" fmla="*/ 5305 w 7943"/>
                  <a:gd name="T81" fmla="*/ 1916 h 3757"/>
                  <a:gd name="T82" fmla="*/ 5567 w 7943"/>
                  <a:gd name="T83" fmla="*/ 1376 h 3757"/>
                  <a:gd name="T84" fmla="*/ 5784 w 7943"/>
                  <a:gd name="T85" fmla="*/ 2718 h 3757"/>
                  <a:gd name="T86" fmla="*/ 5830 w 7943"/>
                  <a:gd name="T87" fmla="*/ 2718 h 3757"/>
                  <a:gd name="T88" fmla="*/ 6093 w 7943"/>
                  <a:gd name="T89" fmla="*/ 1466 h 3757"/>
                  <a:gd name="T90" fmla="*/ 6309 w 7943"/>
                  <a:gd name="T91" fmla="*/ 2173 h 3757"/>
                  <a:gd name="T92" fmla="*/ 6356 w 7943"/>
                  <a:gd name="T93" fmla="*/ 2173 h 3757"/>
                  <a:gd name="T94" fmla="*/ 6618 w 7943"/>
                  <a:gd name="T95" fmla="*/ 2118 h 3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757">
                    <a:moveTo>
                      <a:pt x="6333" y="2163"/>
                    </a:moveTo>
                    <a:lnTo>
                      <a:pt x="6333" y="2163"/>
                    </a:lnTo>
                    <a:lnTo>
                      <a:pt x="6333" y="2230"/>
                    </a:lnTo>
                    <a:moveTo>
                      <a:pt x="6561" y="2095"/>
                    </a:moveTo>
                    <a:lnTo>
                      <a:pt x="6561" y="2095"/>
                    </a:lnTo>
                    <a:lnTo>
                      <a:pt x="6628" y="2095"/>
                    </a:lnTo>
                    <a:moveTo>
                      <a:pt x="6595" y="2061"/>
                    </a:moveTo>
                    <a:lnTo>
                      <a:pt x="6595" y="2061"/>
                    </a:lnTo>
                    <a:lnTo>
                      <a:pt x="6595" y="2128"/>
                    </a:lnTo>
                    <a:moveTo>
                      <a:pt x="6825" y="1833"/>
                    </a:moveTo>
                    <a:lnTo>
                      <a:pt x="6825" y="1833"/>
                    </a:lnTo>
                    <a:lnTo>
                      <a:pt x="6891" y="1833"/>
                    </a:lnTo>
                    <a:moveTo>
                      <a:pt x="6858" y="1800"/>
                    </a:moveTo>
                    <a:lnTo>
                      <a:pt x="6858" y="1800"/>
                    </a:lnTo>
                    <a:lnTo>
                      <a:pt x="6858" y="1867"/>
                    </a:lnTo>
                    <a:moveTo>
                      <a:pt x="7088" y="2671"/>
                    </a:moveTo>
                    <a:lnTo>
                      <a:pt x="7088" y="2671"/>
                    </a:lnTo>
                    <a:lnTo>
                      <a:pt x="7155" y="2671"/>
                    </a:lnTo>
                    <a:moveTo>
                      <a:pt x="7121" y="2638"/>
                    </a:moveTo>
                    <a:lnTo>
                      <a:pt x="7121" y="2638"/>
                    </a:lnTo>
                    <a:lnTo>
                      <a:pt x="7121" y="2705"/>
                    </a:lnTo>
                    <a:moveTo>
                      <a:pt x="7350" y="3220"/>
                    </a:moveTo>
                    <a:lnTo>
                      <a:pt x="7350" y="3220"/>
                    </a:lnTo>
                    <a:lnTo>
                      <a:pt x="7417" y="3220"/>
                    </a:lnTo>
                    <a:moveTo>
                      <a:pt x="7384" y="3187"/>
                    </a:moveTo>
                    <a:lnTo>
                      <a:pt x="7384" y="3187"/>
                    </a:lnTo>
                    <a:lnTo>
                      <a:pt x="7384" y="3253"/>
                    </a:lnTo>
                    <a:moveTo>
                      <a:pt x="7614" y="2158"/>
                    </a:moveTo>
                    <a:lnTo>
                      <a:pt x="7614" y="2158"/>
                    </a:lnTo>
                    <a:lnTo>
                      <a:pt x="7680" y="2158"/>
                    </a:lnTo>
                    <a:moveTo>
                      <a:pt x="7647" y="2125"/>
                    </a:moveTo>
                    <a:lnTo>
                      <a:pt x="7647" y="2125"/>
                    </a:lnTo>
                    <a:lnTo>
                      <a:pt x="7647" y="2191"/>
                    </a:lnTo>
                    <a:moveTo>
                      <a:pt x="7876" y="1655"/>
                    </a:moveTo>
                    <a:lnTo>
                      <a:pt x="7876" y="1655"/>
                    </a:lnTo>
                    <a:lnTo>
                      <a:pt x="7943" y="1655"/>
                    </a:lnTo>
                    <a:moveTo>
                      <a:pt x="7909" y="1621"/>
                    </a:moveTo>
                    <a:lnTo>
                      <a:pt x="7909" y="1621"/>
                    </a:lnTo>
                    <a:lnTo>
                      <a:pt x="7909" y="1688"/>
                    </a:lnTo>
                    <a:moveTo>
                      <a:pt x="0" y="1988"/>
                    </a:moveTo>
                    <a:lnTo>
                      <a:pt x="0" y="1988"/>
                    </a:lnTo>
                    <a:lnTo>
                      <a:pt x="47" y="2035"/>
                    </a:lnTo>
                    <a:moveTo>
                      <a:pt x="47" y="1988"/>
                    </a:moveTo>
                    <a:lnTo>
                      <a:pt x="47" y="1988"/>
                    </a:lnTo>
                    <a:lnTo>
                      <a:pt x="0" y="2035"/>
                    </a:lnTo>
                    <a:moveTo>
                      <a:pt x="264" y="3388"/>
                    </a:moveTo>
                    <a:lnTo>
                      <a:pt x="264" y="3388"/>
                    </a:lnTo>
                    <a:lnTo>
                      <a:pt x="310" y="3435"/>
                    </a:lnTo>
                    <a:moveTo>
                      <a:pt x="310" y="3388"/>
                    </a:moveTo>
                    <a:lnTo>
                      <a:pt x="310" y="3388"/>
                    </a:lnTo>
                    <a:lnTo>
                      <a:pt x="264" y="3435"/>
                    </a:lnTo>
                    <a:moveTo>
                      <a:pt x="526" y="520"/>
                    </a:moveTo>
                    <a:lnTo>
                      <a:pt x="526" y="520"/>
                    </a:lnTo>
                    <a:lnTo>
                      <a:pt x="573" y="567"/>
                    </a:lnTo>
                    <a:moveTo>
                      <a:pt x="573" y="520"/>
                    </a:moveTo>
                    <a:lnTo>
                      <a:pt x="573" y="520"/>
                    </a:lnTo>
                    <a:lnTo>
                      <a:pt x="526" y="567"/>
                    </a:lnTo>
                    <a:moveTo>
                      <a:pt x="789" y="3033"/>
                    </a:moveTo>
                    <a:lnTo>
                      <a:pt x="789" y="3033"/>
                    </a:lnTo>
                    <a:lnTo>
                      <a:pt x="836" y="3080"/>
                    </a:lnTo>
                    <a:moveTo>
                      <a:pt x="836" y="3033"/>
                    </a:moveTo>
                    <a:lnTo>
                      <a:pt x="836" y="3033"/>
                    </a:lnTo>
                    <a:lnTo>
                      <a:pt x="789" y="3080"/>
                    </a:lnTo>
                    <a:moveTo>
                      <a:pt x="1051" y="1643"/>
                    </a:moveTo>
                    <a:lnTo>
                      <a:pt x="1051" y="1643"/>
                    </a:lnTo>
                    <a:lnTo>
                      <a:pt x="1098" y="1690"/>
                    </a:lnTo>
                    <a:moveTo>
                      <a:pt x="1098" y="1643"/>
                    </a:moveTo>
                    <a:lnTo>
                      <a:pt x="1098" y="1643"/>
                    </a:lnTo>
                    <a:lnTo>
                      <a:pt x="1051" y="1690"/>
                    </a:lnTo>
                    <a:moveTo>
                      <a:pt x="1315" y="2396"/>
                    </a:moveTo>
                    <a:lnTo>
                      <a:pt x="1315" y="2396"/>
                    </a:lnTo>
                    <a:lnTo>
                      <a:pt x="1361" y="2442"/>
                    </a:lnTo>
                    <a:moveTo>
                      <a:pt x="1361" y="2396"/>
                    </a:moveTo>
                    <a:lnTo>
                      <a:pt x="1361" y="2396"/>
                    </a:lnTo>
                    <a:lnTo>
                      <a:pt x="1315" y="2442"/>
                    </a:lnTo>
                    <a:moveTo>
                      <a:pt x="1578" y="3710"/>
                    </a:moveTo>
                    <a:lnTo>
                      <a:pt x="1578" y="3710"/>
                    </a:lnTo>
                    <a:lnTo>
                      <a:pt x="1625" y="3757"/>
                    </a:lnTo>
                    <a:moveTo>
                      <a:pt x="1625" y="3710"/>
                    </a:moveTo>
                    <a:lnTo>
                      <a:pt x="1625" y="3710"/>
                    </a:lnTo>
                    <a:lnTo>
                      <a:pt x="1578" y="3757"/>
                    </a:lnTo>
                    <a:moveTo>
                      <a:pt x="1840" y="2223"/>
                    </a:moveTo>
                    <a:lnTo>
                      <a:pt x="1840" y="2223"/>
                    </a:lnTo>
                    <a:lnTo>
                      <a:pt x="1887" y="2270"/>
                    </a:lnTo>
                    <a:moveTo>
                      <a:pt x="1887" y="2223"/>
                    </a:moveTo>
                    <a:lnTo>
                      <a:pt x="1887" y="2223"/>
                    </a:lnTo>
                    <a:lnTo>
                      <a:pt x="1840" y="2270"/>
                    </a:lnTo>
                    <a:moveTo>
                      <a:pt x="2104" y="2849"/>
                    </a:moveTo>
                    <a:lnTo>
                      <a:pt x="2104" y="2849"/>
                    </a:lnTo>
                    <a:lnTo>
                      <a:pt x="2150" y="2896"/>
                    </a:lnTo>
                    <a:moveTo>
                      <a:pt x="2150" y="2849"/>
                    </a:moveTo>
                    <a:lnTo>
                      <a:pt x="2150" y="2849"/>
                    </a:lnTo>
                    <a:lnTo>
                      <a:pt x="2104" y="2896"/>
                    </a:lnTo>
                    <a:moveTo>
                      <a:pt x="2366" y="2729"/>
                    </a:moveTo>
                    <a:lnTo>
                      <a:pt x="2366" y="2729"/>
                    </a:lnTo>
                    <a:lnTo>
                      <a:pt x="2413" y="2776"/>
                    </a:lnTo>
                    <a:moveTo>
                      <a:pt x="2413" y="2729"/>
                    </a:moveTo>
                    <a:lnTo>
                      <a:pt x="2413" y="2729"/>
                    </a:lnTo>
                    <a:lnTo>
                      <a:pt x="2366" y="2776"/>
                    </a:lnTo>
                    <a:moveTo>
                      <a:pt x="2629" y="2630"/>
                    </a:moveTo>
                    <a:lnTo>
                      <a:pt x="2629" y="2630"/>
                    </a:lnTo>
                    <a:lnTo>
                      <a:pt x="2676" y="2677"/>
                    </a:lnTo>
                    <a:moveTo>
                      <a:pt x="2676" y="2630"/>
                    </a:moveTo>
                    <a:lnTo>
                      <a:pt x="2676" y="2630"/>
                    </a:lnTo>
                    <a:lnTo>
                      <a:pt x="2629" y="2677"/>
                    </a:lnTo>
                    <a:moveTo>
                      <a:pt x="2891" y="3008"/>
                    </a:moveTo>
                    <a:lnTo>
                      <a:pt x="2891" y="3008"/>
                    </a:lnTo>
                    <a:lnTo>
                      <a:pt x="2938" y="3055"/>
                    </a:lnTo>
                    <a:moveTo>
                      <a:pt x="2938" y="3008"/>
                    </a:moveTo>
                    <a:lnTo>
                      <a:pt x="2938" y="3008"/>
                    </a:lnTo>
                    <a:lnTo>
                      <a:pt x="2891" y="3055"/>
                    </a:lnTo>
                    <a:moveTo>
                      <a:pt x="3155" y="3135"/>
                    </a:moveTo>
                    <a:lnTo>
                      <a:pt x="3155" y="3135"/>
                    </a:lnTo>
                    <a:lnTo>
                      <a:pt x="3201" y="3181"/>
                    </a:lnTo>
                    <a:moveTo>
                      <a:pt x="3201" y="3135"/>
                    </a:moveTo>
                    <a:lnTo>
                      <a:pt x="3201" y="3135"/>
                    </a:lnTo>
                    <a:lnTo>
                      <a:pt x="3155" y="3181"/>
                    </a:lnTo>
                    <a:moveTo>
                      <a:pt x="3418" y="2675"/>
                    </a:moveTo>
                    <a:lnTo>
                      <a:pt x="3418" y="2675"/>
                    </a:lnTo>
                    <a:lnTo>
                      <a:pt x="3465" y="2721"/>
                    </a:lnTo>
                    <a:moveTo>
                      <a:pt x="3465" y="2675"/>
                    </a:moveTo>
                    <a:lnTo>
                      <a:pt x="3465" y="2675"/>
                    </a:lnTo>
                    <a:lnTo>
                      <a:pt x="3418" y="2721"/>
                    </a:lnTo>
                    <a:moveTo>
                      <a:pt x="3680" y="2251"/>
                    </a:moveTo>
                    <a:lnTo>
                      <a:pt x="3680" y="2251"/>
                    </a:lnTo>
                    <a:lnTo>
                      <a:pt x="3727" y="2298"/>
                    </a:lnTo>
                    <a:moveTo>
                      <a:pt x="3727" y="2251"/>
                    </a:moveTo>
                    <a:lnTo>
                      <a:pt x="3727" y="2251"/>
                    </a:lnTo>
                    <a:lnTo>
                      <a:pt x="3680" y="2298"/>
                    </a:lnTo>
                    <a:moveTo>
                      <a:pt x="3944" y="2816"/>
                    </a:moveTo>
                    <a:lnTo>
                      <a:pt x="3944" y="2816"/>
                    </a:lnTo>
                    <a:lnTo>
                      <a:pt x="3990" y="2862"/>
                    </a:lnTo>
                    <a:moveTo>
                      <a:pt x="3990" y="2816"/>
                    </a:moveTo>
                    <a:lnTo>
                      <a:pt x="3990" y="2816"/>
                    </a:lnTo>
                    <a:lnTo>
                      <a:pt x="3944" y="2862"/>
                    </a:lnTo>
                    <a:moveTo>
                      <a:pt x="4206" y="0"/>
                    </a:moveTo>
                    <a:lnTo>
                      <a:pt x="4206" y="0"/>
                    </a:lnTo>
                    <a:lnTo>
                      <a:pt x="4253" y="47"/>
                    </a:lnTo>
                    <a:moveTo>
                      <a:pt x="4253" y="0"/>
                    </a:moveTo>
                    <a:lnTo>
                      <a:pt x="4253" y="0"/>
                    </a:lnTo>
                    <a:lnTo>
                      <a:pt x="4206" y="47"/>
                    </a:lnTo>
                    <a:moveTo>
                      <a:pt x="4469" y="2485"/>
                    </a:moveTo>
                    <a:lnTo>
                      <a:pt x="4469" y="2485"/>
                    </a:lnTo>
                    <a:lnTo>
                      <a:pt x="4516" y="2531"/>
                    </a:lnTo>
                    <a:moveTo>
                      <a:pt x="4516" y="2485"/>
                    </a:moveTo>
                    <a:lnTo>
                      <a:pt x="4516" y="2485"/>
                    </a:lnTo>
                    <a:lnTo>
                      <a:pt x="4469" y="2531"/>
                    </a:lnTo>
                    <a:moveTo>
                      <a:pt x="4731" y="2526"/>
                    </a:moveTo>
                    <a:lnTo>
                      <a:pt x="4731" y="2526"/>
                    </a:lnTo>
                    <a:lnTo>
                      <a:pt x="4778" y="2572"/>
                    </a:lnTo>
                    <a:moveTo>
                      <a:pt x="4778" y="2526"/>
                    </a:moveTo>
                    <a:lnTo>
                      <a:pt x="4778" y="2526"/>
                    </a:lnTo>
                    <a:lnTo>
                      <a:pt x="4731" y="2572"/>
                    </a:lnTo>
                    <a:moveTo>
                      <a:pt x="4995" y="1595"/>
                    </a:moveTo>
                    <a:lnTo>
                      <a:pt x="4995" y="1595"/>
                    </a:lnTo>
                    <a:lnTo>
                      <a:pt x="5041" y="1641"/>
                    </a:lnTo>
                    <a:moveTo>
                      <a:pt x="5041" y="1595"/>
                    </a:moveTo>
                    <a:lnTo>
                      <a:pt x="5041" y="1595"/>
                    </a:lnTo>
                    <a:lnTo>
                      <a:pt x="4995" y="1641"/>
                    </a:lnTo>
                    <a:moveTo>
                      <a:pt x="5258" y="1916"/>
                    </a:moveTo>
                    <a:lnTo>
                      <a:pt x="5258" y="1916"/>
                    </a:lnTo>
                    <a:lnTo>
                      <a:pt x="5305" y="1962"/>
                    </a:lnTo>
                    <a:moveTo>
                      <a:pt x="5305" y="1916"/>
                    </a:moveTo>
                    <a:lnTo>
                      <a:pt x="5305" y="1916"/>
                    </a:lnTo>
                    <a:lnTo>
                      <a:pt x="5258" y="1962"/>
                    </a:lnTo>
                    <a:moveTo>
                      <a:pt x="5520" y="1329"/>
                    </a:moveTo>
                    <a:lnTo>
                      <a:pt x="5520" y="1329"/>
                    </a:lnTo>
                    <a:lnTo>
                      <a:pt x="5567" y="1376"/>
                    </a:lnTo>
                    <a:moveTo>
                      <a:pt x="5567" y="1329"/>
                    </a:moveTo>
                    <a:lnTo>
                      <a:pt x="5567" y="1329"/>
                    </a:lnTo>
                    <a:lnTo>
                      <a:pt x="5520" y="1376"/>
                    </a:lnTo>
                    <a:moveTo>
                      <a:pt x="5784" y="2718"/>
                    </a:moveTo>
                    <a:lnTo>
                      <a:pt x="5784" y="2718"/>
                    </a:lnTo>
                    <a:lnTo>
                      <a:pt x="5830" y="2765"/>
                    </a:lnTo>
                    <a:moveTo>
                      <a:pt x="5830" y="2718"/>
                    </a:moveTo>
                    <a:lnTo>
                      <a:pt x="5830" y="2718"/>
                    </a:lnTo>
                    <a:lnTo>
                      <a:pt x="5784" y="2765"/>
                    </a:lnTo>
                    <a:moveTo>
                      <a:pt x="6046" y="1419"/>
                    </a:moveTo>
                    <a:lnTo>
                      <a:pt x="6046" y="1419"/>
                    </a:lnTo>
                    <a:lnTo>
                      <a:pt x="6093" y="1466"/>
                    </a:lnTo>
                    <a:moveTo>
                      <a:pt x="6093" y="1419"/>
                    </a:moveTo>
                    <a:lnTo>
                      <a:pt x="6093" y="1419"/>
                    </a:lnTo>
                    <a:lnTo>
                      <a:pt x="6046" y="1466"/>
                    </a:lnTo>
                    <a:moveTo>
                      <a:pt x="6309" y="2173"/>
                    </a:moveTo>
                    <a:lnTo>
                      <a:pt x="6309" y="2173"/>
                    </a:lnTo>
                    <a:lnTo>
                      <a:pt x="6356" y="2220"/>
                    </a:lnTo>
                    <a:moveTo>
                      <a:pt x="6356" y="2173"/>
                    </a:moveTo>
                    <a:lnTo>
                      <a:pt x="6356" y="2173"/>
                    </a:lnTo>
                    <a:lnTo>
                      <a:pt x="6309" y="2220"/>
                    </a:lnTo>
                    <a:moveTo>
                      <a:pt x="6571" y="2071"/>
                    </a:moveTo>
                    <a:lnTo>
                      <a:pt x="6571" y="2071"/>
                    </a:lnTo>
                    <a:lnTo>
                      <a:pt x="6618" y="2118"/>
                    </a:lnTo>
                  </a:path>
                </a:pathLst>
              </a:custGeom>
              <a:noFill/>
              <a:ln w="1588" cap="flat">
                <a:solidFill>
                  <a:srgbClr val="D4FF2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Freeform 140"/>
              <p:cNvSpPr>
                <a:spLocks noEditPoints="1"/>
              </p:cNvSpPr>
              <p:nvPr/>
            </p:nvSpPr>
            <p:spPr bwMode="auto">
              <a:xfrm>
                <a:off x="4759" y="1282"/>
                <a:ext cx="306" cy="368"/>
              </a:xfrm>
              <a:custGeom>
                <a:avLst/>
                <a:gdLst>
                  <a:gd name="T0" fmla="*/ 47 w 1362"/>
                  <a:gd name="T1" fmla="*/ 440 h 1612"/>
                  <a:gd name="T2" fmla="*/ 47 w 1362"/>
                  <a:gd name="T3" fmla="*/ 440 h 1612"/>
                  <a:gd name="T4" fmla="*/ 0 w 1362"/>
                  <a:gd name="T5" fmla="*/ 487 h 1612"/>
                  <a:gd name="T6" fmla="*/ 264 w 1362"/>
                  <a:gd name="T7" fmla="*/ 179 h 1612"/>
                  <a:gd name="T8" fmla="*/ 264 w 1362"/>
                  <a:gd name="T9" fmla="*/ 179 h 1612"/>
                  <a:gd name="T10" fmla="*/ 310 w 1362"/>
                  <a:gd name="T11" fmla="*/ 226 h 1612"/>
                  <a:gd name="T12" fmla="*/ 310 w 1362"/>
                  <a:gd name="T13" fmla="*/ 179 h 1612"/>
                  <a:gd name="T14" fmla="*/ 310 w 1362"/>
                  <a:gd name="T15" fmla="*/ 179 h 1612"/>
                  <a:gd name="T16" fmla="*/ 264 w 1362"/>
                  <a:gd name="T17" fmla="*/ 226 h 1612"/>
                  <a:gd name="T18" fmla="*/ 527 w 1362"/>
                  <a:gd name="T19" fmla="*/ 1017 h 1612"/>
                  <a:gd name="T20" fmla="*/ 527 w 1362"/>
                  <a:gd name="T21" fmla="*/ 1017 h 1612"/>
                  <a:gd name="T22" fmla="*/ 574 w 1362"/>
                  <a:gd name="T23" fmla="*/ 1064 h 1612"/>
                  <a:gd name="T24" fmla="*/ 574 w 1362"/>
                  <a:gd name="T25" fmla="*/ 1017 h 1612"/>
                  <a:gd name="T26" fmla="*/ 574 w 1362"/>
                  <a:gd name="T27" fmla="*/ 1017 h 1612"/>
                  <a:gd name="T28" fmla="*/ 527 w 1362"/>
                  <a:gd name="T29" fmla="*/ 1064 h 1612"/>
                  <a:gd name="T30" fmla="*/ 789 w 1362"/>
                  <a:gd name="T31" fmla="*/ 1566 h 1612"/>
                  <a:gd name="T32" fmla="*/ 789 w 1362"/>
                  <a:gd name="T33" fmla="*/ 1566 h 1612"/>
                  <a:gd name="T34" fmla="*/ 836 w 1362"/>
                  <a:gd name="T35" fmla="*/ 1612 h 1612"/>
                  <a:gd name="T36" fmla="*/ 836 w 1362"/>
                  <a:gd name="T37" fmla="*/ 1566 h 1612"/>
                  <a:gd name="T38" fmla="*/ 836 w 1362"/>
                  <a:gd name="T39" fmla="*/ 1566 h 1612"/>
                  <a:gd name="T40" fmla="*/ 789 w 1362"/>
                  <a:gd name="T41" fmla="*/ 1612 h 1612"/>
                  <a:gd name="T42" fmla="*/ 1053 w 1362"/>
                  <a:gd name="T43" fmla="*/ 504 h 1612"/>
                  <a:gd name="T44" fmla="*/ 1053 w 1362"/>
                  <a:gd name="T45" fmla="*/ 504 h 1612"/>
                  <a:gd name="T46" fmla="*/ 1099 w 1362"/>
                  <a:gd name="T47" fmla="*/ 550 h 1612"/>
                  <a:gd name="T48" fmla="*/ 1099 w 1362"/>
                  <a:gd name="T49" fmla="*/ 504 h 1612"/>
                  <a:gd name="T50" fmla="*/ 1099 w 1362"/>
                  <a:gd name="T51" fmla="*/ 504 h 1612"/>
                  <a:gd name="T52" fmla="*/ 1053 w 1362"/>
                  <a:gd name="T53" fmla="*/ 550 h 1612"/>
                  <a:gd name="T54" fmla="*/ 1315 w 1362"/>
                  <a:gd name="T55" fmla="*/ 0 h 1612"/>
                  <a:gd name="T56" fmla="*/ 1315 w 1362"/>
                  <a:gd name="T57" fmla="*/ 0 h 1612"/>
                  <a:gd name="T58" fmla="*/ 1362 w 1362"/>
                  <a:gd name="T59" fmla="*/ 47 h 1612"/>
                  <a:gd name="T60" fmla="*/ 1362 w 1362"/>
                  <a:gd name="T61" fmla="*/ 0 h 1612"/>
                  <a:gd name="T62" fmla="*/ 1362 w 1362"/>
                  <a:gd name="T63" fmla="*/ 0 h 1612"/>
                  <a:gd name="T64" fmla="*/ 1315 w 1362"/>
                  <a:gd name="T65" fmla="*/ 47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612">
                    <a:moveTo>
                      <a:pt x="47" y="440"/>
                    </a:moveTo>
                    <a:lnTo>
                      <a:pt x="47" y="440"/>
                    </a:lnTo>
                    <a:lnTo>
                      <a:pt x="0" y="487"/>
                    </a:lnTo>
                    <a:moveTo>
                      <a:pt x="264" y="179"/>
                    </a:moveTo>
                    <a:lnTo>
                      <a:pt x="264" y="179"/>
                    </a:lnTo>
                    <a:lnTo>
                      <a:pt x="310" y="226"/>
                    </a:lnTo>
                    <a:moveTo>
                      <a:pt x="310" y="179"/>
                    </a:moveTo>
                    <a:lnTo>
                      <a:pt x="310" y="179"/>
                    </a:lnTo>
                    <a:lnTo>
                      <a:pt x="264" y="226"/>
                    </a:lnTo>
                    <a:moveTo>
                      <a:pt x="527" y="1017"/>
                    </a:moveTo>
                    <a:lnTo>
                      <a:pt x="527" y="1017"/>
                    </a:lnTo>
                    <a:lnTo>
                      <a:pt x="574" y="1064"/>
                    </a:lnTo>
                    <a:moveTo>
                      <a:pt x="574" y="1017"/>
                    </a:moveTo>
                    <a:lnTo>
                      <a:pt x="574" y="1017"/>
                    </a:lnTo>
                    <a:lnTo>
                      <a:pt x="527" y="1064"/>
                    </a:lnTo>
                    <a:moveTo>
                      <a:pt x="789" y="1566"/>
                    </a:moveTo>
                    <a:lnTo>
                      <a:pt x="789" y="1566"/>
                    </a:lnTo>
                    <a:lnTo>
                      <a:pt x="836" y="1612"/>
                    </a:lnTo>
                    <a:moveTo>
                      <a:pt x="836" y="1566"/>
                    </a:moveTo>
                    <a:lnTo>
                      <a:pt x="836" y="1566"/>
                    </a:lnTo>
                    <a:lnTo>
                      <a:pt x="789" y="1612"/>
                    </a:lnTo>
                    <a:moveTo>
                      <a:pt x="1053" y="504"/>
                    </a:moveTo>
                    <a:lnTo>
                      <a:pt x="1053" y="504"/>
                    </a:lnTo>
                    <a:lnTo>
                      <a:pt x="1099" y="550"/>
                    </a:lnTo>
                    <a:moveTo>
                      <a:pt x="1099" y="504"/>
                    </a:moveTo>
                    <a:lnTo>
                      <a:pt x="1099" y="504"/>
                    </a:lnTo>
                    <a:lnTo>
                      <a:pt x="1053" y="550"/>
                    </a:lnTo>
                    <a:moveTo>
                      <a:pt x="1315" y="0"/>
                    </a:moveTo>
                    <a:lnTo>
                      <a:pt x="1315" y="0"/>
                    </a:lnTo>
                    <a:lnTo>
                      <a:pt x="1362" y="47"/>
                    </a:lnTo>
                    <a:moveTo>
                      <a:pt x="1362" y="0"/>
                    </a:moveTo>
                    <a:lnTo>
                      <a:pt x="1362" y="0"/>
                    </a:lnTo>
                    <a:lnTo>
                      <a:pt x="1315" y="47"/>
                    </a:lnTo>
                  </a:path>
                </a:pathLst>
              </a:custGeom>
              <a:noFill/>
              <a:ln w="1588" cap="flat">
                <a:solidFill>
                  <a:srgbClr val="D4FF2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 name="Freeform 141"/>
              <p:cNvSpPr>
                <a:spLocks/>
              </p:cNvSpPr>
              <p:nvPr/>
            </p:nvSpPr>
            <p:spPr bwMode="auto">
              <a:xfrm>
                <a:off x="3286" y="875"/>
                <a:ext cx="1774" cy="884"/>
              </a:xfrm>
              <a:custGeom>
                <a:avLst/>
                <a:gdLst>
                  <a:gd name="T0" fmla="*/ 0 w 7885"/>
                  <a:gd name="T1" fmla="*/ 1919 h 3880"/>
                  <a:gd name="T2" fmla="*/ 0 w 7885"/>
                  <a:gd name="T3" fmla="*/ 1919 h 3880"/>
                  <a:gd name="T4" fmla="*/ 263 w 7885"/>
                  <a:gd name="T5" fmla="*/ 3543 h 3880"/>
                  <a:gd name="T6" fmla="*/ 525 w 7885"/>
                  <a:gd name="T7" fmla="*/ 707 h 3880"/>
                  <a:gd name="T8" fmla="*/ 789 w 7885"/>
                  <a:gd name="T9" fmla="*/ 3275 h 3880"/>
                  <a:gd name="T10" fmla="*/ 1051 w 7885"/>
                  <a:gd name="T11" fmla="*/ 1784 h 3880"/>
                  <a:gd name="T12" fmla="*/ 1314 w 7885"/>
                  <a:gd name="T13" fmla="*/ 2436 h 3880"/>
                  <a:gd name="T14" fmla="*/ 1577 w 7885"/>
                  <a:gd name="T15" fmla="*/ 3880 h 3880"/>
                  <a:gd name="T16" fmla="*/ 1840 w 7885"/>
                  <a:gd name="T17" fmla="*/ 2406 h 3880"/>
                  <a:gd name="T18" fmla="*/ 2103 w 7885"/>
                  <a:gd name="T19" fmla="*/ 3000 h 3880"/>
                  <a:gd name="T20" fmla="*/ 2365 w 7885"/>
                  <a:gd name="T21" fmla="*/ 2784 h 3880"/>
                  <a:gd name="T22" fmla="*/ 2629 w 7885"/>
                  <a:gd name="T23" fmla="*/ 2789 h 3880"/>
                  <a:gd name="T24" fmla="*/ 2891 w 7885"/>
                  <a:gd name="T25" fmla="*/ 3170 h 3880"/>
                  <a:gd name="T26" fmla="*/ 3154 w 7885"/>
                  <a:gd name="T27" fmla="*/ 3136 h 3880"/>
                  <a:gd name="T28" fmla="*/ 3417 w 7885"/>
                  <a:gd name="T29" fmla="*/ 2849 h 3880"/>
                  <a:gd name="T30" fmla="*/ 3680 w 7885"/>
                  <a:gd name="T31" fmla="*/ 2428 h 3880"/>
                  <a:gd name="T32" fmla="*/ 3943 w 7885"/>
                  <a:gd name="T33" fmla="*/ 2903 h 3880"/>
                  <a:gd name="T34" fmla="*/ 4205 w 7885"/>
                  <a:gd name="T35" fmla="*/ 0 h 3880"/>
                  <a:gd name="T36" fmla="*/ 4469 w 7885"/>
                  <a:gd name="T37" fmla="*/ 2705 h 3880"/>
                  <a:gd name="T38" fmla="*/ 4731 w 7885"/>
                  <a:gd name="T39" fmla="*/ 2724 h 3880"/>
                  <a:gd name="T40" fmla="*/ 4994 w 7885"/>
                  <a:gd name="T41" fmla="*/ 1692 h 3880"/>
                  <a:gd name="T42" fmla="*/ 5257 w 7885"/>
                  <a:gd name="T43" fmla="*/ 2017 h 3880"/>
                  <a:gd name="T44" fmla="*/ 5520 w 7885"/>
                  <a:gd name="T45" fmla="*/ 1478 h 3880"/>
                  <a:gd name="T46" fmla="*/ 5783 w 7885"/>
                  <a:gd name="T47" fmla="*/ 2896 h 3880"/>
                  <a:gd name="T48" fmla="*/ 6045 w 7885"/>
                  <a:gd name="T49" fmla="*/ 1562 h 3880"/>
                  <a:gd name="T50" fmla="*/ 6309 w 7885"/>
                  <a:gd name="T51" fmla="*/ 2353 h 3880"/>
                  <a:gd name="T52" fmla="*/ 6571 w 7885"/>
                  <a:gd name="T53" fmla="*/ 2236 h 3880"/>
                  <a:gd name="T54" fmla="*/ 6834 w 7885"/>
                  <a:gd name="T55" fmla="*/ 2020 h 3880"/>
                  <a:gd name="T56" fmla="*/ 7097 w 7885"/>
                  <a:gd name="T57" fmla="*/ 2806 h 3880"/>
                  <a:gd name="T58" fmla="*/ 7360 w 7885"/>
                  <a:gd name="T59" fmla="*/ 3339 h 3880"/>
                  <a:gd name="T60" fmla="*/ 7623 w 7885"/>
                  <a:gd name="T61" fmla="*/ 2348 h 3880"/>
                  <a:gd name="T62" fmla="*/ 7885 w 7885"/>
                  <a:gd name="T63" fmla="*/ 1863 h 3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85" h="3880">
                    <a:moveTo>
                      <a:pt x="0" y="1919"/>
                    </a:moveTo>
                    <a:lnTo>
                      <a:pt x="0" y="1919"/>
                    </a:lnTo>
                    <a:lnTo>
                      <a:pt x="263" y="3543"/>
                    </a:lnTo>
                    <a:lnTo>
                      <a:pt x="525" y="707"/>
                    </a:lnTo>
                    <a:lnTo>
                      <a:pt x="789" y="3275"/>
                    </a:lnTo>
                    <a:lnTo>
                      <a:pt x="1051" y="1784"/>
                    </a:lnTo>
                    <a:lnTo>
                      <a:pt x="1314" y="2436"/>
                    </a:lnTo>
                    <a:lnTo>
                      <a:pt x="1577" y="3880"/>
                    </a:lnTo>
                    <a:lnTo>
                      <a:pt x="1840" y="2406"/>
                    </a:lnTo>
                    <a:lnTo>
                      <a:pt x="2103" y="3000"/>
                    </a:lnTo>
                    <a:lnTo>
                      <a:pt x="2365" y="2784"/>
                    </a:lnTo>
                    <a:lnTo>
                      <a:pt x="2629" y="2789"/>
                    </a:lnTo>
                    <a:lnTo>
                      <a:pt x="2891" y="3170"/>
                    </a:lnTo>
                    <a:lnTo>
                      <a:pt x="3154" y="3136"/>
                    </a:lnTo>
                    <a:lnTo>
                      <a:pt x="3417" y="2849"/>
                    </a:lnTo>
                    <a:lnTo>
                      <a:pt x="3680" y="2428"/>
                    </a:lnTo>
                    <a:lnTo>
                      <a:pt x="3943" y="2903"/>
                    </a:lnTo>
                    <a:lnTo>
                      <a:pt x="4205" y="0"/>
                    </a:lnTo>
                    <a:lnTo>
                      <a:pt x="4469" y="2705"/>
                    </a:lnTo>
                    <a:lnTo>
                      <a:pt x="4731" y="2724"/>
                    </a:lnTo>
                    <a:lnTo>
                      <a:pt x="4994" y="1692"/>
                    </a:lnTo>
                    <a:lnTo>
                      <a:pt x="5257" y="2017"/>
                    </a:lnTo>
                    <a:lnTo>
                      <a:pt x="5520" y="1478"/>
                    </a:lnTo>
                    <a:lnTo>
                      <a:pt x="5783" y="2896"/>
                    </a:lnTo>
                    <a:lnTo>
                      <a:pt x="6045" y="1562"/>
                    </a:lnTo>
                    <a:lnTo>
                      <a:pt x="6309" y="2353"/>
                    </a:lnTo>
                    <a:lnTo>
                      <a:pt x="6571" y="2236"/>
                    </a:lnTo>
                    <a:lnTo>
                      <a:pt x="6834" y="2020"/>
                    </a:lnTo>
                    <a:lnTo>
                      <a:pt x="7097" y="2806"/>
                    </a:lnTo>
                    <a:lnTo>
                      <a:pt x="7360" y="3339"/>
                    </a:lnTo>
                    <a:lnTo>
                      <a:pt x="7623" y="2348"/>
                    </a:lnTo>
                    <a:lnTo>
                      <a:pt x="7885" y="1863"/>
                    </a:lnTo>
                  </a:path>
                </a:pathLst>
              </a:custGeom>
              <a:noFill/>
              <a:ln w="1588"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Freeform 142"/>
              <p:cNvSpPr>
                <a:spLocks noEditPoints="1"/>
              </p:cNvSpPr>
              <p:nvPr/>
            </p:nvSpPr>
            <p:spPr bwMode="auto">
              <a:xfrm>
                <a:off x="3278" y="868"/>
                <a:ext cx="1790" cy="899"/>
              </a:xfrm>
              <a:custGeom>
                <a:avLst/>
                <a:gdLst>
                  <a:gd name="T0" fmla="*/ 34 w 7953"/>
                  <a:gd name="T1" fmla="*/ 1919 h 3947"/>
                  <a:gd name="T2" fmla="*/ 264 w 7953"/>
                  <a:gd name="T3" fmla="*/ 3576 h 3947"/>
                  <a:gd name="T4" fmla="*/ 297 w 7953"/>
                  <a:gd name="T5" fmla="*/ 3609 h 3947"/>
                  <a:gd name="T6" fmla="*/ 559 w 7953"/>
                  <a:gd name="T7" fmla="*/ 707 h 3947"/>
                  <a:gd name="T8" fmla="*/ 789 w 7953"/>
                  <a:gd name="T9" fmla="*/ 3308 h 3947"/>
                  <a:gd name="T10" fmla="*/ 823 w 7953"/>
                  <a:gd name="T11" fmla="*/ 3341 h 3947"/>
                  <a:gd name="T12" fmla="*/ 1085 w 7953"/>
                  <a:gd name="T13" fmla="*/ 1783 h 3947"/>
                  <a:gd name="T14" fmla="*/ 1315 w 7953"/>
                  <a:gd name="T15" fmla="*/ 2469 h 3947"/>
                  <a:gd name="T16" fmla="*/ 1348 w 7953"/>
                  <a:gd name="T17" fmla="*/ 2502 h 3947"/>
                  <a:gd name="T18" fmla="*/ 1611 w 7953"/>
                  <a:gd name="T19" fmla="*/ 3880 h 3947"/>
                  <a:gd name="T20" fmla="*/ 1840 w 7953"/>
                  <a:gd name="T21" fmla="*/ 2439 h 3947"/>
                  <a:gd name="T22" fmla="*/ 1874 w 7953"/>
                  <a:gd name="T23" fmla="*/ 2472 h 3947"/>
                  <a:gd name="T24" fmla="*/ 2137 w 7953"/>
                  <a:gd name="T25" fmla="*/ 3000 h 3947"/>
                  <a:gd name="T26" fmla="*/ 2366 w 7953"/>
                  <a:gd name="T27" fmla="*/ 2817 h 3947"/>
                  <a:gd name="T28" fmla="*/ 2399 w 7953"/>
                  <a:gd name="T29" fmla="*/ 2850 h 3947"/>
                  <a:gd name="T30" fmla="*/ 2663 w 7953"/>
                  <a:gd name="T31" fmla="*/ 2789 h 3947"/>
                  <a:gd name="T32" fmla="*/ 2891 w 7953"/>
                  <a:gd name="T33" fmla="*/ 3203 h 3947"/>
                  <a:gd name="T34" fmla="*/ 2925 w 7953"/>
                  <a:gd name="T35" fmla="*/ 3237 h 3947"/>
                  <a:gd name="T36" fmla="*/ 3188 w 7953"/>
                  <a:gd name="T37" fmla="*/ 3136 h 3947"/>
                  <a:gd name="T38" fmla="*/ 3418 w 7953"/>
                  <a:gd name="T39" fmla="*/ 2882 h 3947"/>
                  <a:gd name="T40" fmla="*/ 3451 w 7953"/>
                  <a:gd name="T41" fmla="*/ 2916 h 3947"/>
                  <a:gd name="T42" fmla="*/ 3714 w 7953"/>
                  <a:gd name="T43" fmla="*/ 2428 h 3947"/>
                  <a:gd name="T44" fmla="*/ 3944 w 7953"/>
                  <a:gd name="T45" fmla="*/ 2936 h 3947"/>
                  <a:gd name="T46" fmla="*/ 3977 w 7953"/>
                  <a:gd name="T47" fmla="*/ 2969 h 3947"/>
                  <a:gd name="T48" fmla="*/ 4239 w 7953"/>
                  <a:gd name="T49" fmla="*/ 0 h 3947"/>
                  <a:gd name="T50" fmla="*/ 4469 w 7953"/>
                  <a:gd name="T51" fmla="*/ 2738 h 3947"/>
                  <a:gd name="T52" fmla="*/ 4503 w 7953"/>
                  <a:gd name="T53" fmla="*/ 2771 h 3947"/>
                  <a:gd name="T54" fmla="*/ 4765 w 7953"/>
                  <a:gd name="T55" fmla="*/ 2723 h 3947"/>
                  <a:gd name="T56" fmla="*/ 4995 w 7953"/>
                  <a:gd name="T57" fmla="*/ 1725 h 3947"/>
                  <a:gd name="T58" fmla="*/ 5028 w 7953"/>
                  <a:gd name="T59" fmla="*/ 1758 h 3947"/>
                  <a:gd name="T60" fmla="*/ 5291 w 7953"/>
                  <a:gd name="T61" fmla="*/ 2017 h 3947"/>
                  <a:gd name="T62" fmla="*/ 5520 w 7953"/>
                  <a:gd name="T63" fmla="*/ 1511 h 3947"/>
                  <a:gd name="T64" fmla="*/ 5554 w 7953"/>
                  <a:gd name="T65" fmla="*/ 1545 h 3947"/>
                  <a:gd name="T66" fmla="*/ 5817 w 7953"/>
                  <a:gd name="T67" fmla="*/ 2896 h 3947"/>
                  <a:gd name="T68" fmla="*/ 6046 w 7953"/>
                  <a:gd name="T69" fmla="*/ 1595 h 3947"/>
                  <a:gd name="T70" fmla="*/ 6079 w 7953"/>
                  <a:gd name="T71" fmla="*/ 1628 h 3947"/>
                  <a:gd name="T72" fmla="*/ 6343 w 7953"/>
                  <a:gd name="T73" fmla="*/ 2352 h 3947"/>
                  <a:gd name="T74" fmla="*/ 6571 w 7953"/>
                  <a:gd name="T75" fmla="*/ 2269 h 3947"/>
                  <a:gd name="T76" fmla="*/ 6605 w 7953"/>
                  <a:gd name="T77" fmla="*/ 2302 h 3947"/>
                  <a:gd name="T78" fmla="*/ 6868 w 7953"/>
                  <a:gd name="T79" fmla="*/ 2020 h 3947"/>
                  <a:gd name="T80" fmla="*/ 7098 w 7953"/>
                  <a:gd name="T81" fmla="*/ 2839 h 3947"/>
                  <a:gd name="T82" fmla="*/ 7131 w 7953"/>
                  <a:gd name="T83" fmla="*/ 2872 h 3947"/>
                  <a:gd name="T84" fmla="*/ 7394 w 7953"/>
                  <a:gd name="T85" fmla="*/ 3339 h 3947"/>
                  <a:gd name="T86" fmla="*/ 7624 w 7953"/>
                  <a:gd name="T87" fmla="*/ 2381 h 3947"/>
                  <a:gd name="T88" fmla="*/ 7657 w 7953"/>
                  <a:gd name="T89" fmla="*/ 2415 h 3947"/>
                  <a:gd name="T90" fmla="*/ 7919 w 7953"/>
                  <a:gd name="T91" fmla="*/ 1862 h 3947"/>
                  <a:gd name="T92" fmla="*/ 10 w 7953"/>
                  <a:gd name="T93" fmla="*/ 1929 h 3947"/>
                  <a:gd name="T94" fmla="*/ 10 w 7953"/>
                  <a:gd name="T95" fmla="*/ 1976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53" h="3947">
                    <a:moveTo>
                      <a:pt x="0" y="1952"/>
                    </a:moveTo>
                    <a:lnTo>
                      <a:pt x="0" y="1952"/>
                    </a:lnTo>
                    <a:lnTo>
                      <a:pt x="67" y="1952"/>
                    </a:lnTo>
                    <a:moveTo>
                      <a:pt x="34" y="1919"/>
                    </a:moveTo>
                    <a:lnTo>
                      <a:pt x="34" y="1919"/>
                    </a:lnTo>
                    <a:lnTo>
                      <a:pt x="34" y="1986"/>
                    </a:lnTo>
                    <a:moveTo>
                      <a:pt x="264" y="3576"/>
                    </a:moveTo>
                    <a:lnTo>
                      <a:pt x="264" y="3576"/>
                    </a:lnTo>
                    <a:lnTo>
                      <a:pt x="330" y="3576"/>
                    </a:lnTo>
                    <a:moveTo>
                      <a:pt x="297" y="3542"/>
                    </a:moveTo>
                    <a:lnTo>
                      <a:pt x="297" y="3542"/>
                    </a:lnTo>
                    <a:lnTo>
                      <a:pt x="297" y="3609"/>
                    </a:lnTo>
                    <a:moveTo>
                      <a:pt x="526" y="740"/>
                    </a:moveTo>
                    <a:lnTo>
                      <a:pt x="526" y="740"/>
                    </a:lnTo>
                    <a:lnTo>
                      <a:pt x="593" y="740"/>
                    </a:lnTo>
                    <a:moveTo>
                      <a:pt x="559" y="707"/>
                    </a:moveTo>
                    <a:lnTo>
                      <a:pt x="559" y="707"/>
                    </a:lnTo>
                    <a:lnTo>
                      <a:pt x="559" y="773"/>
                    </a:lnTo>
                    <a:moveTo>
                      <a:pt x="789" y="3308"/>
                    </a:moveTo>
                    <a:lnTo>
                      <a:pt x="789" y="3308"/>
                    </a:lnTo>
                    <a:lnTo>
                      <a:pt x="856" y="3308"/>
                    </a:lnTo>
                    <a:moveTo>
                      <a:pt x="823" y="3275"/>
                    </a:moveTo>
                    <a:lnTo>
                      <a:pt x="823" y="3275"/>
                    </a:lnTo>
                    <a:lnTo>
                      <a:pt x="823" y="3341"/>
                    </a:lnTo>
                    <a:moveTo>
                      <a:pt x="1051" y="1817"/>
                    </a:moveTo>
                    <a:lnTo>
                      <a:pt x="1051" y="1817"/>
                    </a:lnTo>
                    <a:lnTo>
                      <a:pt x="1118" y="1817"/>
                    </a:lnTo>
                    <a:moveTo>
                      <a:pt x="1085" y="1783"/>
                    </a:moveTo>
                    <a:lnTo>
                      <a:pt x="1085" y="1783"/>
                    </a:lnTo>
                    <a:lnTo>
                      <a:pt x="1085" y="1850"/>
                    </a:lnTo>
                    <a:moveTo>
                      <a:pt x="1315" y="2469"/>
                    </a:moveTo>
                    <a:lnTo>
                      <a:pt x="1315" y="2469"/>
                    </a:lnTo>
                    <a:lnTo>
                      <a:pt x="1381" y="2469"/>
                    </a:lnTo>
                    <a:moveTo>
                      <a:pt x="1348" y="2436"/>
                    </a:moveTo>
                    <a:lnTo>
                      <a:pt x="1348" y="2436"/>
                    </a:lnTo>
                    <a:lnTo>
                      <a:pt x="1348" y="2502"/>
                    </a:lnTo>
                    <a:moveTo>
                      <a:pt x="1578" y="3913"/>
                    </a:moveTo>
                    <a:lnTo>
                      <a:pt x="1578" y="3913"/>
                    </a:lnTo>
                    <a:lnTo>
                      <a:pt x="1645" y="3913"/>
                    </a:lnTo>
                    <a:moveTo>
                      <a:pt x="1611" y="3880"/>
                    </a:moveTo>
                    <a:lnTo>
                      <a:pt x="1611" y="3880"/>
                    </a:lnTo>
                    <a:lnTo>
                      <a:pt x="1611" y="3947"/>
                    </a:lnTo>
                    <a:moveTo>
                      <a:pt x="1840" y="2439"/>
                    </a:moveTo>
                    <a:lnTo>
                      <a:pt x="1840" y="2439"/>
                    </a:lnTo>
                    <a:lnTo>
                      <a:pt x="1907" y="2439"/>
                    </a:lnTo>
                    <a:moveTo>
                      <a:pt x="1874" y="2406"/>
                    </a:moveTo>
                    <a:lnTo>
                      <a:pt x="1874" y="2406"/>
                    </a:lnTo>
                    <a:lnTo>
                      <a:pt x="1874" y="2472"/>
                    </a:lnTo>
                    <a:moveTo>
                      <a:pt x="2104" y="3033"/>
                    </a:moveTo>
                    <a:lnTo>
                      <a:pt x="2104" y="3033"/>
                    </a:lnTo>
                    <a:lnTo>
                      <a:pt x="2170" y="3033"/>
                    </a:lnTo>
                    <a:moveTo>
                      <a:pt x="2137" y="3000"/>
                    </a:moveTo>
                    <a:lnTo>
                      <a:pt x="2137" y="3000"/>
                    </a:lnTo>
                    <a:lnTo>
                      <a:pt x="2137" y="3067"/>
                    </a:lnTo>
                    <a:moveTo>
                      <a:pt x="2366" y="2817"/>
                    </a:moveTo>
                    <a:lnTo>
                      <a:pt x="2366" y="2817"/>
                    </a:lnTo>
                    <a:lnTo>
                      <a:pt x="2433" y="2817"/>
                    </a:lnTo>
                    <a:moveTo>
                      <a:pt x="2399" y="2783"/>
                    </a:moveTo>
                    <a:lnTo>
                      <a:pt x="2399" y="2783"/>
                    </a:lnTo>
                    <a:lnTo>
                      <a:pt x="2399" y="2850"/>
                    </a:lnTo>
                    <a:moveTo>
                      <a:pt x="2629" y="2822"/>
                    </a:moveTo>
                    <a:lnTo>
                      <a:pt x="2629" y="2822"/>
                    </a:lnTo>
                    <a:lnTo>
                      <a:pt x="2696" y="2822"/>
                    </a:lnTo>
                    <a:moveTo>
                      <a:pt x="2663" y="2789"/>
                    </a:moveTo>
                    <a:lnTo>
                      <a:pt x="2663" y="2789"/>
                    </a:lnTo>
                    <a:lnTo>
                      <a:pt x="2663" y="2856"/>
                    </a:lnTo>
                    <a:moveTo>
                      <a:pt x="2891" y="3203"/>
                    </a:moveTo>
                    <a:lnTo>
                      <a:pt x="2891" y="3203"/>
                    </a:lnTo>
                    <a:lnTo>
                      <a:pt x="2958" y="3203"/>
                    </a:lnTo>
                    <a:moveTo>
                      <a:pt x="2925" y="3170"/>
                    </a:moveTo>
                    <a:lnTo>
                      <a:pt x="2925" y="3170"/>
                    </a:lnTo>
                    <a:lnTo>
                      <a:pt x="2925" y="3237"/>
                    </a:lnTo>
                    <a:moveTo>
                      <a:pt x="3155" y="3169"/>
                    </a:moveTo>
                    <a:lnTo>
                      <a:pt x="3155" y="3169"/>
                    </a:lnTo>
                    <a:lnTo>
                      <a:pt x="3221" y="3169"/>
                    </a:lnTo>
                    <a:moveTo>
                      <a:pt x="3188" y="3136"/>
                    </a:moveTo>
                    <a:lnTo>
                      <a:pt x="3188" y="3136"/>
                    </a:lnTo>
                    <a:lnTo>
                      <a:pt x="3188" y="3202"/>
                    </a:lnTo>
                    <a:moveTo>
                      <a:pt x="3418" y="2882"/>
                    </a:moveTo>
                    <a:lnTo>
                      <a:pt x="3418" y="2882"/>
                    </a:lnTo>
                    <a:lnTo>
                      <a:pt x="3485" y="2882"/>
                    </a:lnTo>
                    <a:moveTo>
                      <a:pt x="3451" y="2849"/>
                    </a:moveTo>
                    <a:lnTo>
                      <a:pt x="3451" y="2849"/>
                    </a:lnTo>
                    <a:lnTo>
                      <a:pt x="3451" y="2916"/>
                    </a:lnTo>
                    <a:moveTo>
                      <a:pt x="3680" y="2461"/>
                    </a:moveTo>
                    <a:lnTo>
                      <a:pt x="3680" y="2461"/>
                    </a:lnTo>
                    <a:lnTo>
                      <a:pt x="3747" y="2461"/>
                    </a:lnTo>
                    <a:moveTo>
                      <a:pt x="3714" y="2428"/>
                    </a:moveTo>
                    <a:lnTo>
                      <a:pt x="3714" y="2428"/>
                    </a:lnTo>
                    <a:lnTo>
                      <a:pt x="3714" y="2495"/>
                    </a:lnTo>
                    <a:moveTo>
                      <a:pt x="3944" y="2936"/>
                    </a:moveTo>
                    <a:lnTo>
                      <a:pt x="3944" y="2936"/>
                    </a:lnTo>
                    <a:lnTo>
                      <a:pt x="4010" y="2936"/>
                    </a:lnTo>
                    <a:moveTo>
                      <a:pt x="3977" y="2902"/>
                    </a:moveTo>
                    <a:lnTo>
                      <a:pt x="3977" y="2902"/>
                    </a:lnTo>
                    <a:lnTo>
                      <a:pt x="3977" y="2969"/>
                    </a:lnTo>
                    <a:moveTo>
                      <a:pt x="4206" y="33"/>
                    </a:moveTo>
                    <a:lnTo>
                      <a:pt x="4206" y="33"/>
                    </a:lnTo>
                    <a:lnTo>
                      <a:pt x="4273" y="33"/>
                    </a:lnTo>
                    <a:moveTo>
                      <a:pt x="4239" y="0"/>
                    </a:moveTo>
                    <a:lnTo>
                      <a:pt x="4239" y="0"/>
                    </a:lnTo>
                    <a:lnTo>
                      <a:pt x="4239" y="67"/>
                    </a:lnTo>
                    <a:moveTo>
                      <a:pt x="4469" y="2738"/>
                    </a:moveTo>
                    <a:lnTo>
                      <a:pt x="4469" y="2738"/>
                    </a:lnTo>
                    <a:lnTo>
                      <a:pt x="4536" y="2738"/>
                    </a:lnTo>
                    <a:moveTo>
                      <a:pt x="4503" y="2705"/>
                    </a:moveTo>
                    <a:lnTo>
                      <a:pt x="4503" y="2705"/>
                    </a:lnTo>
                    <a:lnTo>
                      <a:pt x="4503" y="2771"/>
                    </a:lnTo>
                    <a:moveTo>
                      <a:pt x="4731" y="2757"/>
                    </a:moveTo>
                    <a:lnTo>
                      <a:pt x="4731" y="2757"/>
                    </a:lnTo>
                    <a:lnTo>
                      <a:pt x="4798" y="2757"/>
                    </a:lnTo>
                    <a:moveTo>
                      <a:pt x="4765" y="2723"/>
                    </a:moveTo>
                    <a:lnTo>
                      <a:pt x="4765" y="2723"/>
                    </a:lnTo>
                    <a:lnTo>
                      <a:pt x="4765" y="2790"/>
                    </a:lnTo>
                    <a:moveTo>
                      <a:pt x="4995" y="1725"/>
                    </a:moveTo>
                    <a:lnTo>
                      <a:pt x="4995" y="1725"/>
                    </a:lnTo>
                    <a:lnTo>
                      <a:pt x="5061" y="1725"/>
                    </a:lnTo>
                    <a:moveTo>
                      <a:pt x="5028" y="1691"/>
                    </a:moveTo>
                    <a:lnTo>
                      <a:pt x="5028" y="1691"/>
                    </a:lnTo>
                    <a:lnTo>
                      <a:pt x="5028" y="1758"/>
                    </a:lnTo>
                    <a:moveTo>
                      <a:pt x="5258" y="2050"/>
                    </a:moveTo>
                    <a:lnTo>
                      <a:pt x="5258" y="2050"/>
                    </a:lnTo>
                    <a:lnTo>
                      <a:pt x="5325" y="2050"/>
                    </a:lnTo>
                    <a:moveTo>
                      <a:pt x="5291" y="2017"/>
                    </a:moveTo>
                    <a:lnTo>
                      <a:pt x="5291" y="2017"/>
                    </a:lnTo>
                    <a:lnTo>
                      <a:pt x="5291" y="2083"/>
                    </a:lnTo>
                    <a:moveTo>
                      <a:pt x="5520" y="1511"/>
                    </a:moveTo>
                    <a:lnTo>
                      <a:pt x="5520" y="1511"/>
                    </a:lnTo>
                    <a:lnTo>
                      <a:pt x="5587" y="1511"/>
                    </a:lnTo>
                    <a:moveTo>
                      <a:pt x="5554" y="1478"/>
                    </a:moveTo>
                    <a:lnTo>
                      <a:pt x="5554" y="1478"/>
                    </a:lnTo>
                    <a:lnTo>
                      <a:pt x="5554" y="1545"/>
                    </a:lnTo>
                    <a:moveTo>
                      <a:pt x="5784" y="2929"/>
                    </a:moveTo>
                    <a:lnTo>
                      <a:pt x="5784" y="2929"/>
                    </a:lnTo>
                    <a:lnTo>
                      <a:pt x="5850" y="2929"/>
                    </a:lnTo>
                    <a:moveTo>
                      <a:pt x="5817" y="2896"/>
                    </a:moveTo>
                    <a:lnTo>
                      <a:pt x="5817" y="2896"/>
                    </a:lnTo>
                    <a:lnTo>
                      <a:pt x="5817" y="2962"/>
                    </a:lnTo>
                    <a:moveTo>
                      <a:pt x="6046" y="1595"/>
                    </a:moveTo>
                    <a:lnTo>
                      <a:pt x="6046" y="1595"/>
                    </a:lnTo>
                    <a:lnTo>
                      <a:pt x="6113" y="1595"/>
                    </a:lnTo>
                    <a:moveTo>
                      <a:pt x="6079" y="1561"/>
                    </a:moveTo>
                    <a:lnTo>
                      <a:pt x="6079" y="1561"/>
                    </a:lnTo>
                    <a:lnTo>
                      <a:pt x="6079" y="1628"/>
                    </a:lnTo>
                    <a:moveTo>
                      <a:pt x="6309" y="2386"/>
                    </a:moveTo>
                    <a:lnTo>
                      <a:pt x="6309" y="2386"/>
                    </a:lnTo>
                    <a:lnTo>
                      <a:pt x="6376" y="2386"/>
                    </a:lnTo>
                    <a:moveTo>
                      <a:pt x="6343" y="2352"/>
                    </a:moveTo>
                    <a:lnTo>
                      <a:pt x="6343" y="2352"/>
                    </a:lnTo>
                    <a:lnTo>
                      <a:pt x="6343" y="2419"/>
                    </a:lnTo>
                    <a:moveTo>
                      <a:pt x="6571" y="2269"/>
                    </a:moveTo>
                    <a:lnTo>
                      <a:pt x="6571" y="2269"/>
                    </a:lnTo>
                    <a:lnTo>
                      <a:pt x="6638" y="2269"/>
                    </a:lnTo>
                    <a:moveTo>
                      <a:pt x="6605" y="2236"/>
                    </a:moveTo>
                    <a:lnTo>
                      <a:pt x="6605" y="2236"/>
                    </a:lnTo>
                    <a:lnTo>
                      <a:pt x="6605" y="2302"/>
                    </a:lnTo>
                    <a:moveTo>
                      <a:pt x="6835" y="2053"/>
                    </a:moveTo>
                    <a:lnTo>
                      <a:pt x="6835" y="2053"/>
                    </a:lnTo>
                    <a:lnTo>
                      <a:pt x="6901" y="2053"/>
                    </a:lnTo>
                    <a:moveTo>
                      <a:pt x="6868" y="2020"/>
                    </a:moveTo>
                    <a:lnTo>
                      <a:pt x="6868" y="2020"/>
                    </a:lnTo>
                    <a:lnTo>
                      <a:pt x="6868" y="2087"/>
                    </a:lnTo>
                    <a:moveTo>
                      <a:pt x="7098" y="2839"/>
                    </a:moveTo>
                    <a:lnTo>
                      <a:pt x="7098" y="2839"/>
                    </a:lnTo>
                    <a:lnTo>
                      <a:pt x="7165" y="2839"/>
                    </a:lnTo>
                    <a:moveTo>
                      <a:pt x="7131" y="2806"/>
                    </a:moveTo>
                    <a:lnTo>
                      <a:pt x="7131" y="2806"/>
                    </a:lnTo>
                    <a:lnTo>
                      <a:pt x="7131" y="2872"/>
                    </a:lnTo>
                    <a:moveTo>
                      <a:pt x="7360" y="3372"/>
                    </a:moveTo>
                    <a:lnTo>
                      <a:pt x="7360" y="3372"/>
                    </a:lnTo>
                    <a:lnTo>
                      <a:pt x="7427" y="3372"/>
                    </a:lnTo>
                    <a:moveTo>
                      <a:pt x="7394" y="3339"/>
                    </a:moveTo>
                    <a:lnTo>
                      <a:pt x="7394" y="3339"/>
                    </a:lnTo>
                    <a:lnTo>
                      <a:pt x="7394" y="3406"/>
                    </a:lnTo>
                    <a:moveTo>
                      <a:pt x="7624" y="2381"/>
                    </a:moveTo>
                    <a:lnTo>
                      <a:pt x="7624" y="2381"/>
                    </a:lnTo>
                    <a:lnTo>
                      <a:pt x="7690" y="2381"/>
                    </a:lnTo>
                    <a:moveTo>
                      <a:pt x="7657" y="2348"/>
                    </a:moveTo>
                    <a:lnTo>
                      <a:pt x="7657" y="2348"/>
                    </a:lnTo>
                    <a:lnTo>
                      <a:pt x="7657" y="2415"/>
                    </a:lnTo>
                    <a:moveTo>
                      <a:pt x="7886" y="1896"/>
                    </a:moveTo>
                    <a:lnTo>
                      <a:pt x="7886" y="1896"/>
                    </a:lnTo>
                    <a:lnTo>
                      <a:pt x="7953" y="1896"/>
                    </a:lnTo>
                    <a:moveTo>
                      <a:pt x="7919" y="1862"/>
                    </a:moveTo>
                    <a:lnTo>
                      <a:pt x="7919" y="1862"/>
                    </a:lnTo>
                    <a:lnTo>
                      <a:pt x="7919" y="1929"/>
                    </a:lnTo>
                    <a:moveTo>
                      <a:pt x="10" y="1929"/>
                    </a:moveTo>
                    <a:lnTo>
                      <a:pt x="10" y="1929"/>
                    </a:lnTo>
                    <a:lnTo>
                      <a:pt x="57" y="1976"/>
                    </a:lnTo>
                    <a:moveTo>
                      <a:pt x="57" y="1929"/>
                    </a:moveTo>
                    <a:lnTo>
                      <a:pt x="57" y="1929"/>
                    </a:lnTo>
                    <a:lnTo>
                      <a:pt x="10" y="1976"/>
                    </a:lnTo>
                  </a:path>
                </a:pathLst>
              </a:custGeom>
              <a:noFill/>
              <a:ln w="1588"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Freeform 143"/>
              <p:cNvSpPr>
                <a:spLocks noEditPoints="1"/>
              </p:cNvSpPr>
              <p:nvPr/>
            </p:nvSpPr>
            <p:spPr bwMode="auto">
              <a:xfrm>
                <a:off x="3340" y="870"/>
                <a:ext cx="1725" cy="894"/>
              </a:xfrm>
              <a:custGeom>
                <a:avLst/>
                <a:gdLst>
                  <a:gd name="T0" fmla="*/ 46 w 7669"/>
                  <a:gd name="T1" fmla="*/ 3589 h 3927"/>
                  <a:gd name="T2" fmla="*/ 0 w 7669"/>
                  <a:gd name="T3" fmla="*/ 3589 h 3927"/>
                  <a:gd name="T4" fmla="*/ 309 w 7669"/>
                  <a:gd name="T5" fmla="*/ 753 h 3927"/>
                  <a:gd name="T6" fmla="*/ 262 w 7669"/>
                  <a:gd name="T7" fmla="*/ 753 h 3927"/>
                  <a:gd name="T8" fmla="*/ 572 w 7669"/>
                  <a:gd name="T9" fmla="*/ 3321 h 3927"/>
                  <a:gd name="T10" fmla="*/ 525 w 7669"/>
                  <a:gd name="T11" fmla="*/ 3321 h 3927"/>
                  <a:gd name="T12" fmla="*/ 834 w 7669"/>
                  <a:gd name="T13" fmla="*/ 1830 h 3927"/>
                  <a:gd name="T14" fmla="*/ 787 w 7669"/>
                  <a:gd name="T15" fmla="*/ 1830 h 3927"/>
                  <a:gd name="T16" fmla="*/ 1097 w 7669"/>
                  <a:gd name="T17" fmla="*/ 2482 h 3927"/>
                  <a:gd name="T18" fmla="*/ 1051 w 7669"/>
                  <a:gd name="T19" fmla="*/ 2482 h 3927"/>
                  <a:gd name="T20" fmla="*/ 1361 w 7669"/>
                  <a:gd name="T21" fmla="*/ 3927 h 3927"/>
                  <a:gd name="T22" fmla="*/ 1314 w 7669"/>
                  <a:gd name="T23" fmla="*/ 3927 h 3927"/>
                  <a:gd name="T24" fmla="*/ 1623 w 7669"/>
                  <a:gd name="T25" fmla="*/ 2452 h 3927"/>
                  <a:gd name="T26" fmla="*/ 1576 w 7669"/>
                  <a:gd name="T27" fmla="*/ 2452 h 3927"/>
                  <a:gd name="T28" fmla="*/ 1886 w 7669"/>
                  <a:gd name="T29" fmla="*/ 3047 h 3927"/>
                  <a:gd name="T30" fmla="*/ 1840 w 7669"/>
                  <a:gd name="T31" fmla="*/ 3047 h 3927"/>
                  <a:gd name="T32" fmla="*/ 2149 w 7669"/>
                  <a:gd name="T33" fmla="*/ 2830 h 3927"/>
                  <a:gd name="T34" fmla="*/ 2102 w 7669"/>
                  <a:gd name="T35" fmla="*/ 2830 h 3927"/>
                  <a:gd name="T36" fmla="*/ 2412 w 7669"/>
                  <a:gd name="T37" fmla="*/ 2836 h 3927"/>
                  <a:gd name="T38" fmla="*/ 2365 w 7669"/>
                  <a:gd name="T39" fmla="*/ 2836 h 3927"/>
                  <a:gd name="T40" fmla="*/ 2674 w 7669"/>
                  <a:gd name="T41" fmla="*/ 3217 h 3927"/>
                  <a:gd name="T42" fmla="*/ 2627 w 7669"/>
                  <a:gd name="T43" fmla="*/ 3217 h 3927"/>
                  <a:gd name="T44" fmla="*/ 2937 w 7669"/>
                  <a:gd name="T45" fmla="*/ 3182 h 3927"/>
                  <a:gd name="T46" fmla="*/ 2891 w 7669"/>
                  <a:gd name="T47" fmla="*/ 3182 h 3927"/>
                  <a:gd name="T48" fmla="*/ 3201 w 7669"/>
                  <a:gd name="T49" fmla="*/ 2896 h 3927"/>
                  <a:gd name="T50" fmla="*/ 3154 w 7669"/>
                  <a:gd name="T51" fmla="*/ 2896 h 3927"/>
                  <a:gd name="T52" fmla="*/ 3463 w 7669"/>
                  <a:gd name="T53" fmla="*/ 2475 h 3927"/>
                  <a:gd name="T54" fmla="*/ 3416 w 7669"/>
                  <a:gd name="T55" fmla="*/ 2475 h 3927"/>
                  <a:gd name="T56" fmla="*/ 3726 w 7669"/>
                  <a:gd name="T57" fmla="*/ 2949 h 3927"/>
                  <a:gd name="T58" fmla="*/ 3680 w 7669"/>
                  <a:gd name="T59" fmla="*/ 2949 h 3927"/>
                  <a:gd name="T60" fmla="*/ 3989 w 7669"/>
                  <a:gd name="T61" fmla="*/ 47 h 3927"/>
                  <a:gd name="T62" fmla="*/ 3942 w 7669"/>
                  <a:gd name="T63" fmla="*/ 47 h 3927"/>
                  <a:gd name="T64" fmla="*/ 4252 w 7669"/>
                  <a:gd name="T65" fmla="*/ 2751 h 3927"/>
                  <a:gd name="T66" fmla="*/ 4205 w 7669"/>
                  <a:gd name="T67" fmla="*/ 2751 h 3927"/>
                  <a:gd name="T68" fmla="*/ 4514 w 7669"/>
                  <a:gd name="T69" fmla="*/ 2770 h 3927"/>
                  <a:gd name="T70" fmla="*/ 4467 w 7669"/>
                  <a:gd name="T71" fmla="*/ 2770 h 3927"/>
                  <a:gd name="T72" fmla="*/ 4777 w 7669"/>
                  <a:gd name="T73" fmla="*/ 1738 h 3927"/>
                  <a:gd name="T74" fmla="*/ 4731 w 7669"/>
                  <a:gd name="T75" fmla="*/ 1738 h 3927"/>
                  <a:gd name="T76" fmla="*/ 5041 w 7669"/>
                  <a:gd name="T77" fmla="*/ 2063 h 3927"/>
                  <a:gd name="T78" fmla="*/ 4994 w 7669"/>
                  <a:gd name="T79" fmla="*/ 2063 h 3927"/>
                  <a:gd name="T80" fmla="*/ 5303 w 7669"/>
                  <a:gd name="T81" fmla="*/ 1525 h 3927"/>
                  <a:gd name="T82" fmla="*/ 5256 w 7669"/>
                  <a:gd name="T83" fmla="*/ 1525 h 3927"/>
                  <a:gd name="T84" fmla="*/ 5566 w 7669"/>
                  <a:gd name="T85" fmla="*/ 2942 h 3927"/>
                  <a:gd name="T86" fmla="*/ 5520 w 7669"/>
                  <a:gd name="T87" fmla="*/ 2942 h 3927"/>
                  <a:gd name="T88" fmla="*/ 5829 w 7669"/>
                  <a:gd name="T89" fmla="*/ 1608 h 3927"/>
                  <a:gd name="T90" fmla="*/ 5782 w 7669"/>
                  <a:gd name="T91" fmla="*/ 1608 h 3927"/>
                  <a:gd name="T92" fmla="*/ 6092 w 7669"/>
                  <a:gd name="T93" fmla="*/ 2399 h 3927"/>
                  <a:gd name="T94" fmla="*/ 6045 w 7669"/>
                  <a:gd name="T95" fmla="*/ 2399 h 3927"/>
                  <a:gd name="T96" fmla="*/ 6354 w 7669"/>
                  <a:gd name="T97" fmla="*/ 2282 h 3927"/>
                  <a:gd name="T98" fmla="*/ 6307 w 7669"/>
                  <a:gd name="T99" fmla="*/ 2282 h 3927"/>
                  <a:gd name="T100" fmla="*/ 6617 w 7669"/>
                  <a:gd name="T101" fmla="*/ 2067 h 3927"/>
                  <a:gd name="T102" fmla="*/ 6571 w 7669"/>
                  <a:gd name="T103" fmla="*/ 2067 h 3927"/>
                  <a:gd name="T104" fmla="*/ 6881 w 7669"/>
                  <a:gd name="T105" fmla="*/ 2852 h 3927"/>
                  <a:gd name="T106" fmla="*/ 6834 w 7669"/>
                  <a:gd name="T107" fmla="*/ 2852 h 3927"/>
                  <a:gd name="T108" fmla="*/ 7143 w 7669"/>
                  <a:gd name="T109" fmla="*/ 3386 h 3927"/>
                  <a:gd name="T110" fmla="*/ 7096 w 7669"/>
                  <a:gd name="T111" fmla="*/ 3386 h 3927"/>
                  <a:gd name="T112" fmla="*/ 7406 w 7669"/>
                  <a:gd name="T113" fmla="*/ 2395 h 3927"/>
                  <a:gd name="T114" fmla="*/ 7360 w 7669"/>
                  <a:gd name="T115" fmla="*/ 2395 h 3927"/>
                  <a:gd name="T116" fmla="*/ 7669 w 7669"/>
                  <a:gd name="T117" fmla="*/ 1909 h 3927"/>
                  <a:gd name="T118" fmla="*/ 7622 w 7669"/>
                  <a:gd name="T119" fmla="*/ 1909 h 3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669" h="3927">
                    <a:moveTo>
                      <a:pt x="0" y="3542"/>
                    </a:moveTo>
                    <a:lnTo>
                      <a:pt x="0" y="3542"/>
                    </a:lnTo>
                    <a:lnTo>
                      <a:pt x="46" y="3589"/>
                    </a:lnTo>
                    <a:moveTo>
                      <a:pt x="46" y="3542"/>
                    </a:moveTo>
                    <a:lnTo>
                      <a:pt x="46" y="3542"/>
                    </a:lnTo>
                    <a:lnTo>
                      <a:pt x="0" y="3589"/>
                    </a:lnTo>
                    <a:moveTo>
                      <a:pt x="262" y="707"/>
                    </a:moveTo>
                    <a:lnTo>
                      <a:pt x="262" y="707"/>
                    </a:lnTo>
                    <a:lnTo>
                      <a:pt x="309" y="753"/>
                    </a:lnTo>
                    <a:moveTo>
                      <a:pt x="309" y="707"/>
                    </a:moveTo>
                    <a:lnTo>
                      <a:pt x="309" y="707"/>
                    </a:lnTo>
                    <a:lnTo>
                      <a:pt x="262" y="753"/>
                    </a:lnTo>
                    <a:moveTo>
                      <a:pt x="525" y="3275"/>
                    </a:moveTo>
                    <a:lnTo>
                      <a:pt x="525" y="3275"/>
                    </a:lnTo>
                    <a:lnTo>
                      <a:pt x="572" y="3321"/>
                    </a:lnTo>
                    <a:moveTo>
                      <a:pt x="572" y="3275"/>
                    </a:moveTo>
                    <a:lnTo>
                      <a:pt x="572" y="3275"/>
                    </a:lnTo>
                    <a:lnTo>
                      <a:pt x="525" y="3321"/>
                    </a:lnTo>
                    <a:moveTo>
                      <a:pt x="787" y="1783"/>
                    </a:moveTo>
                    <a:lnTo>
                      <a:pt x="787" y="1783"/>
                    </a:lnTo>
                    <a:lnTo>
                      <a:pt x="834" y="1830"/>
                    </a:lnTo>
                    <a:moveTo>
                      <a:pt x="834" y="1783"/>
                    </a:moveTo>
                    <a:lnTo>
                      <a:pt x="834" y="1783"/>
                    </a:lnTo>
                    <a:lnTo>
                      <a:pt x="787" y="1830"/>
                    </a:lnTo>
                    <a:moveTo>
                      <a:pt x="1051" y="2436"/>
                    </a:moveTo>
                    <a:lnTo>
                      <a:pt x="1051" y="2436"/>
                    </a:lnTo>
                    <a:lnTo>
                      <a:pt x="1097" y="2482"/>
                    </a:lnTo>
                    <a:moveTo>
                      <a:pt x="1097" y="2436"/>
                    </a:moveTo>
                    <a:lnTo>
                      <a:pt x="1097" y="2436"/>
                    </a:lnTo>
                    <a:lnTo>
                      <a:pt x="1051" y="2482"/>
                    </a:lnTo>
                    <a:moveTo>
                      <a:pt x="1314" y="3880"/>
                    </a:moveTo>
                    <a:lnTo>
                      <a:pt x="1314" y="3880"/>
                    </a:lnTo>
                    <a:lnTo>
                      <a:pt x="1361" y="3927"/>
                    </a:lnTo>
                    <a:moveTo>
                      <a:pt x="1361" y="3880"/>
                    </a:moveTo>
                    <a:lnTo>
                      <a:pt x="1361" y="3880"/>
                    </a:lnTo>
                    <a:lnTo>
                      <a:pt x="1314" y="3927"/>
                    </a:lnTo>
                    <a:moveTo>
                      <a:pt x="1576" y="2406"/>
                    </a:moveTo>
                    <a:lnTo>
                      <a:pt x="1576" y="2406"/>
                    </a:lnTo>
                    <a:lnTo>
                      <a:pt x="1623" y="2452"/>
                    </a:lnTo>
                    <a:moveTo>
                      <a:pt x="1623" y="2406"/>
                    </a:moveTo>
                    <a:lnTo>
                      <a:pt x="1623" y="2406"/>
                    </a:lnTo>
                    <a:lnTo>
                      <a:pt x="1576" y="2452"/>
                    </a:lnTo>
                    <a:moveTo>
                      <a:pt x="1840" y="3000"/>
                    </a:moveTo>
                    <a:lnTo>
                      <a:pt x="1840" y="3000"/>
                    </a:lnTo>
                    <a:lnTo>
                      <a:pt x="1886" y="3047"/>
                    </a:lnTo>
                    <a:moveTo>
                      <a:pt x="1886" y="3000"/>
                    </a:moveTo>
                    <a:lnTo>
                      <a:pt x="1886" y="3000"/>
                    </a:lnTo>
                    <a:lnTo>
                      <a:pt x="1840" y="3047"/>
                    </a:lnTo>
                    <a:moveTo>
                      <a:pt x="2102" y="2783"/>
                    </a:moveTo>
                    <a:lnTo>
                      <a:pt x="2102" y="2783"/>
                    </a:lnTo>
                    <a:lnTo>
                      <a:pt x="2149" y="2830"/>
                    </a:lnTo>
                    <a:moveTo>
                      <a:pt x="2149" y="2783"/>
                    </a:moveTo>
                    <a:lnTo>
                      <a:pt x="2149" y="2783"/>
                    </a:lnTo>
                    <a:lnTo>
                      <a:pt x="2102" y="2830"/>
                    </a:lnTo>
                    <a:moveTo>
                      <a:pt x="2365" y="2789"/>
                    </a:moveTo>
                    <a:lnTo>
                      <a:pt x="2365" y="2789"/>
                    </a:lnTo>
                    <a:lnTo>
                      <a:pt x="2412" y="2836"/>
                    </a:lnTo>
                    <a:moveTo>
                      <a:pt x="2412" y="2789"/>
                    </a:moveTo>
                    <a:lnTo>
                      <a:pt x="2412" y="2789"/>
                    </a:lnTo>
                    <a:lnTo>
                      <a:pt x="2365" y="2836"/>
                    </a:lnTo>
                    <a:moveTo>
                      <a:pt x="2627" y="3170"/>
                    </a:moveTo>
                    <a:lnTo>
                      <a:pt x="2627" y="3170"/>
                    </a:lnTo>
                    <a:lnTo>
                      <a:pt x="2674" y="3217"/>
                    </a:lnTo>
                    <a:moveTo>
                      <a:pt x="2674" y="3170"/>
                    </a:moveTo>
                    <a:lnTo>
                      <a:pt x="2674" y="3170"/>
                    </a:lnTo>
                    <a:lnTo>
                      <a:pt x="2627" y="3217"/>
                    </a:lnTo>
                    <a:moveTo>
                      <a:pt x="2891" y="3136"/>
                    </a:moveTo>
                    <a:lnTo>
                      <a:pt x="2891" y="3136"/>
                    </a:lnTo>
                    <a:lnTo>
                      <a:pt x="2937" y="3182"/>
                    </a:lnTo>
                    <a:moveTo>
                      <a:pt x="2937" y="3136"/>
                    </a:moveTo>
                    <a:lnTo>
                      <a:pt x="2937" y="3136"/>
                    </a:lnTo>
                    <a:lnTo>
                      <a:pt x="2891" y="3182"/>
                    </a:lnTo>
                    <a:moveTo>
                      <a:pt x="3154" y="2849"/>
                    </a:moveTo>
                    <a:lnTo>
                      <a:pt x="3154" y="2849"/>
                    </a:lnTo>
                    <a:lnTo>
                      <a:pt x="3201" y="2896"/>
                    </a:lnTo>
                    <a:moveTo>
                      <a:pt x="3201" y="2849"/>
                    </a:moveTo>
                    <a:lnTo>
                      <a:pt x="3201" y="2849"/>
                    </a:lnTo>
                    <a:lnTo>
                      <a:pt x="3154" y="2896"/>
                    </a:lnTo>
                    <a:moveTo>
                      <a:pt x="3416" y="2428"/>
                    </a:moveTo>
                    <a:lnTo>
                      <a:pt x="3416" y="2428"/>
                    </a:lnTo>
                    <a:lnTo>
                      <a:pt x="3463" y="2475"/>
                    </a:lnTo>
                    <a:moveTo>
                      <a:pt x="3463" y="2428"/>
                    </a:moveTo>
                    <a:lnTo>
                      <a:pt x="3463" y="2428"/>
                    </a:lnTo>
                    <a:lnTo>
                      <a:pt x="3416" y="2475"/>
                    </a:lnTo>
                    <a:moveTo>
                      <a:pt x="3680" y="2902"/>
                    </a:moveTo>
                    <a:lnTo>
                      <a:pt x="3680" y="2902"/>
                    </a:lnTo>
                    <a:lnTo>
                      <a:pt x="3726" y="2949"/>
                    </a:lnTo>
                    <a:moveTo>
                      <a:pt x="3726" y="2902"/>
                    </a:moveTo>
                    <a:lnTo>
                      <a:pt x="3726" y="2902"/>
                    </a:lnTo>
                    <a:lnTo>
                      <a:pt x="3680" y="2949"/>
                    </a:lnTo>
                    <a:moveTo>
                      <a:pt x="3942" y="0"/>
                    </a:moveTo>
                    <a:lnTo>
                      <a:pt x="3942" y="0"/>
                    </a:lnTo>
                    <a:lnTo>
                      <a:pt x="3989" y="47"/>
                    </a:lnTo>
                    <a:moveTo>
                      <a:pt x="3989" y="0"/>
                    </a:moveTo>
                    <a:lnTo>
                      <a:pt x="3989" y="0"/>
                    </a:lnTo>
                    <a:lnTo>
                      <a:pt x="3942" y="47"/>
                    </a:lnTo>
                    <a:moveTo>
                      <a:pt x="4205" y="2705"/>
                    </a:moveTo>
                    <a:lnTo>
                      <a:pt x="4205" y="2705"/>
                    </a:lnTo>
                    <a:lnTo>
                      <a:pt x="4252" y="2751"/>
                    </a:lnTo>
                    <a:moveTo>
                      <a:pt x="4252" y="2705"/>
                    </a:moveTo>
                    <a:lnTo>
                      <a:pt x="4252" y="2705"/>
                    </a:lnTo>
                    <a:lnTo>
                      <a:pt x="4205" y="2751"/>
                    </a:lnTo>
                    <a:moveTo>
                      <a:pt x="4467" y="2723"/>
                    </a:moveTo>
                    <a:lnTo>
                      <a:pt x="4467" y="2723"/>
                    </a:lnTo>
                    <a:lnTo>
                      <a:pt x="4514" y="2770"/>
                    </a:lnTo>
                    <a:moveTo>
                      <a:pt x="4514" y="2723"/>
                    </a:moveTo>
                    <a:lnTo>
                      <a:pt x="4514" y="2723"/>
                    </a:lnTo>
                    <a:lnTo>
                      <a:pt x="4467" y="2770"/>
                    </a:lnTo>
                    <a:moveTo>
                      <a:pt x="4731" y="1691"/>
                    </a:moveTo>
                    <a:lnTo>
                      <a:pt x="4731" y="1691"/>
                    </a:lnTo>
                    <a:lnTo>
                      <a:pt x="4777" y="1738"/>
                    </a:lnTo>
                    <a:moveTo>
                      <a:pt x="4777" y="1691"/>
                    </a:moveTo>
                    <a:lnTo>
                      <a:pt x="4777" y="1691"/>
                    </a:lnTo>
                    <a:lnTo>
                      <a:pt x="4731" y="1738"/>
                    </a:lnTo>
                    <a:moveTo>
                      <a:pt x="4994" y="2017"/>
                    </a:moveTo>
                    <a:lnTo>
                      <a:pt x="4994" y="2017"/>
                    </a:lnTo>
                    <a:lnTo>
                      <a:pt x="5041" y="2063"/>
                    </a:lnTo>
                    <a:moveTo>
                      <a:pt x="5041" y="2017"/>
                    </a:moveTo>
                    <a:lnTo>
                      <a:pt x="5041" y="2017"/>
                    </a:lnTo>
                    <a:lnTo>
                      <a:pt x="4994" y="2063"/>
                    </a:lnTo>
                    <a:moveTo>
                      <a:pt x="5256" y="1478"/>
                    </a:moveTo>
                    <a:lnTo>
                      <a:pt x="5256" y="1478"/>
                    </a:lnTo>
                    <a:lnTo>
                      <a:pt x="5303" y="1525"/>
                    </a:lnTo>
                    <a:moveTo>
                      <a:pt x="5303" y="1478"/>
                    </a:moveTo>
                    <a:lnTo>
                      <a:pt x="5303" y="1478"/>
                    </a:lnTo>
                    <a:lnTo>
                      <a:pt x="5256" y="1525"/>
                    </a:lnTo>
                    <a:moveTo>
                      <a:pt x="5520" y="2896"/>
                    </a:moveTo>
                    <a:lnTo>
                      <a:pt x="5520" y="2896"/>
                    </a:lnTo>
                    <a:lnTo>
                      <a:pt x="5566" y="2942"/>
                    </a:lnTo>
                    <a:moveTo>
                      <a:pt x="5566" y="2896"/>
                    </a:moveTo>
                    <a:lnTo>
                      <a:pt x="5566" y="2896"/>
                    </a:lnTo>
                    <a:lnTo>
                      <a:pt x="5520" y="2942"/>
                    </a:lnTo>
                    <a:moveTo>
                      <a:pt x="5782" y="1561"/>
                    </a:moveTo>
                    <a:lnTo>
                      <a:pt x="5782" y="1561"/>
                    </a:lnTo>
                    <a:lnTo>
                      <a:pt x="5829" y="1608"/>
                    </a:lnTo>
                    <a:moveTo>
                      <a:pt x="5829" y="1561"/>
                    </a:moveTo>
                    <a:lnTo>
                      <a:pt x="5829" y="1561"/>
                    </a:lnTo>
                    <a:lnTo>
                      <a:pt x="5782" y="1608"/>
                    </a:lnTo>
                    <a:moveTo>
                      <a:pt x="6045" y="2352"/>
                    </a:moveTo>
                    <a:lnTo>
                      <a:pt x="6045" y="2352"/>
                    </a:lnTo>
                    <a:lnTo>
                      <a:pt x="6092" y="2399"/>
                    </a:lnTo>
                    <a:moveTo>
                      <a:pt x="6092" y="2352"/>
                    </a:moveTo>
                    <a:lnTo>
                      <a:pt x="6092" y="2352"/>
                    </a:lnTo>
                    <a:lnTo>
                      <a:pt x="6045" y="2399"/>
                    </a:lnTo>
                    <a:moveTo>
                      <a:pt x="6307" y="2236"/>
                    </a:moveTo>
                    <a:lnTo>
                      <a:pt x="6307" y="2236"/>
                    </a:lnTo>
                    <a:lnTo>
                      <a:pt x="6354" y="2282"/>
                    </a:lnTo>
                    <a:moveTo>
                      <a:pt x="6354" y="2236"/>
                    </a:moveTo>
                    <a:lnTo>
                      <a:pt x="6354" y="2236"/>
                    </a:lnTo>
                    <a:lnTo>
                      <a:pt x="6307" y="2282"/>
                    </a:lnTo>
                    <a:moveTo>
                      <a:pt x="6571" y="2020"/>
                    </a:moveTo>
                    <a:lnTo>
                      <a:pt x="6571" y="2020"/>
                    </a:lnTo>
                    <a:lnTo>
                      <a:pt x="6617" y="2067"/>
                    </a:lnTo>
                    <a:moveTo>
                      <a:pt x="6617" y="2020"/>
                    </a:moveTo>
                    <a:lnTo>
                      <a:pt x="6617" y="2020"/>
                    </a:lnTo>
                    <a:lnTo>
                      <a:pt x="6571" y="2067"/>
                    </a:lnTo>
                    <a:moveTo>
                      <a:pt x="6834" y="2806"/>
                    </a:moveTo>
                    <a:lnTo>
                      <a:pt x="6834" y="2806"/>
                    </a:lnTo>
                    <a:lnTo>
                      <a:pt x="6881" y="2852"/>
                    </a:lnTo>
                    <a:moveTo>
                      <a:pt x="6881" y="2806"/>
                    </a:moveTo>
                    <a:lnTo>
                      <a:pt x="6881" y="2806"/>
                    </a:lnTo>
                    <a:lnTo>
                      <a:pt x="6834" y="2852"/>
                    </a:lnTo>
                    <a:moveTo>
                      <a:pt x="7096" y="3339"/>
                    </a:moveTo>
                    <a:lnTo>
                      <a:pt x="7096" y="3339"/>
                    </a:lnTo>
                    <a:lnTo>
                      <a:pt x="7143" y="3386"/>
                    </a:lnTo>
                    <a:moveTo>
                      <a:pt x="7143" y="3339"/>
                    </a:moveTo>
                    <a:lnTo>
                      <a:pt x="7143" y="3339"/>
                    </a:lnTo>
                    <a:lnTo>
                      <a:pt x="7096" y="3386"/>
                    </a:lnTo>
                    <a:moveTo>
                      <a:pt x="7360" y="2348"/>
                    </a:moveTo>
                    <a:lnTo>
                      <a:pt x="7360" y="2348"/>
                    </a:lnTo>
                    <a:lnTo>
                      <a:pt x="7406" y="2395"/>
                    </a:lnTo>
                    <a:moveTo>
                      <a:pt x="7406" y="2348"/>
                    </a:moveTo>
                    <a:lnTo>
                      <a:pt x="7406" y="2348"/>
                    </a:lnTo>
                    <a:lnTo>
                      <a:pt x="7360" y="2395"/>
                    </a:lnTo>
                    <a:moveTo>
                      <a:pt x="7622" y="1862"/>
                    </a:moveTo>
                    <a:lnTo>
                      <a:pt x="7622" y="1862"/>
                    </a:lnTo>
                    <a:lnTo>
                      <a:pt x="7669" y="1909"/>
                    </a:lnTo>
                    <a:moveTo>
                      <a:pt x="7669" y="1862"/>
                    </a:moveTo>
                    <a:lnTo>
                      <a:pt x="7669" y="1862"/>
                    </a:lnTo>
                    <a:lnTo>
                      <a:pt x="7622" y="1909"/>
                    </a:lnTo>
                  </a:path>
                </a:pathLst>
              </a:custGeom>
              <a:noFill/>
              <a:ln w="1588"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Freeform 144"/>
              <p:cNvSpPr>
                <a:spLocks noEditPoints="1"/>
              </p:cNvSpPr>
              <p:nvPr/>
            </p:nvSpPr>
            <p:spPr bwMode="auto">
              <a:xfrm>
                <a:off x="3278" y="1103"/>
                <a:ext cx="1782" cy="822"/>
              </a:xfrm>
              <a:custGeom>
                <a:avLst/>
                <a:gdLst>
                  <a:gd name="T0" fmla="*/ 297 w 7919"/>
                  <a:gd name="T1" fmla="*/ 1555 h 3611"/>
                  <a:gd name="T2" fmla="*/ 1085 w 7919"/>
                  <a:gd name="T3" fmla="*/ 1775 h 3611"/>
                  <a:gd name="T4" fmla="*/ 1874 w 7919"/>
                  <a:gd name="T5" fmla="*/ 2376 h 3611"/>
                  <a:gd name="T6" fmla="*/ 2663 w 7919"/>
                  <a:gd name="T7" fmla="*/ 2559 h 3611"/>
                  <a:gd name="T8" fmla="*/ 3451 w 7919"/>
                  <a:gd name="T9" fmla="*/ 2238 h 3611"/>
                  <a:gd name="T10" fmla="*/ 4239 w 7919"/>
                  <a:gd name="T11" fmla="*/ 34 h 3611"/>
                  <a:gd name="T12" fmla="*/ 5028 w 7919"/>
                  <a:gd name="T13" fmla="*/ 2472 h 3611"/>
                  <a:gd name="T14" fmla="*/ 5817 w 7919"/>
                  <a:gd name="T15" fmla="*/ 1700 h 3611"/>
                  <a:gd name="T16" fmla="*/ 6605 w 7919"/>
                  <a:gd name="T17" fmla="*/ 1811 h 3611"/>
                  <a:gd name="T18" fmla="*/ 7394 w 7919"/>
                  <a:gd name="T19" fmla="*/ 1967 h 3611"/>
                  <a:gd name="T20" fmla="*/ 0 w 7919"/>
                  <a:gd name="T21" fmla="*/ 2182 h 3611"/>
                  <a:gd name="T22" fmla="*/ 34 w 7919"/>
                  <a:gd name="T23" fmla="*/ 2149 h 3611"/>
                  <a:gd name="T24" fmla="*/ 264 w 7919"/>
                  <a:gd name="T25" fmla="*/ 1555 h 3611"/>
                  <a:gd name="T26" fmla="*/ 297 w 7919"/>
                  <a:gd name="T27" fmla="*/ 1521 h 3611"/>
                  <a:gd name="T28" fmla="*/ 526 w 7919"/>
                  <a:gd name="T29" fmla="*/ 372 h 3611"/>
                  <a:gd name="T30" fmla="*/ 559 w 7919"/>
                  <a:gd name="T31" fmla="*/ 339 h 3611"/>
                  <a:gd name="T32" fmla="*/ 789 w 7919"/>
                  <a:gd name="T33" fmla="*/ 2699 h 3611"/>
                  <a:gd name="T34" fmla="*/ 823 w 7919"/>
                  <a:gd name="T35" fmla="*/ 2666 h 3611"/>
                  <a:gd name="T36" fmla="*/ 1051 w 7919"/>
                  <a:gd name="T37" fmla="*/ 1775 h 3611"/>
                  <a:gd name="T38" fmla="*/ 1085 w 7919"/>
                  <a:gd name="T39" fmla="*/ 1741 h 3611"/>
                  <a:gd name="T40" fmla="*/ 1315 w 7919"/>
                  <a:gd name="T41" fmla="*/ 3002 h 3611"/>
                  <a:gd name="T42" fmla="*/ 1348 w 7919"/>
                  <a:gd name="T43" fmla="*/ 2969 h 3611"/>
                  <a:gd name="T44" fmla="*/ 1578 w 7919"/>
                  <a:gd name="T45" fmla="*/ 3578 h 3611"/>
                  <a:gd name="T46" fmla="*/ 1611 w 7919"/>
                  <a:gd name="T47" fmla="*/ 3545 h 3611"/>
                  <a:gd name="T48" fmla="*/ 1840 w 7919"/>
                  <a:gd name="T49" fmla="*/ 2376 h 3611"/>
                  <a:gd name="T50" fmla="*/ 1874 w 7919"/>
                  <a:gd name="T51" fmla="*/ 2342 h 3611"/>
                  <a:gd name="T52" fmla="*/ 2104 w 7919"/>
                  <a:gd name="T53" fmla="*/ 2849 h 3611"/>
                  <a:gd name="T54" fmla="*/ 2137 w 7919"/>
                  <a:gd name="T55" fmla="*/ 2816 h 3611"/>
                  <a:gd name="T56" fmla="*/ 2366 w 7919"/>
                  <a:gd name="T57" fmla="*/ 3065 h 3611"/>
                  <a:gd name="T58" fmla="*/ 2399 w 7919"/>
                  <a:gd name="T59" fmla="*/ 3031 h 3611"/>
                  <a:gd name="T60" fmla="*/ 2629 w 7919"/>
                  <a:gd name="T61" fmla="*/ 2559 h 3611"/>
                  <a:gd name="T62" fmla="*/ 2663 w 7919"/>
                  <a:gd name="T63" fmla="*/ 2526 h 3611"/>
                  <a:gd name="T64" fmla="*/ 2891 w 7919"/>
                  <a:gd name="T65" fmla="*/ 2895 h 3611"/>
                  <a:gd name="T66" fmla="*/ 2925 w 7919"/>
                  <a:gd name="T67" fmla="*/ 2861 h 3611"/>
                  <a:gd name="T68" fmla="*/ 3155 w 7919"/>
                  <a:gd name="T69" fmla="*/ 2701 h 3611"/>
                  <a:gd name="T70" fmla="*/ 3188 w 7919"/>
                  <a:gd name="T71" fmla="*/ 2668 h 3611"/>
                  <a:gd name="T72" fmla="*/ 3418 w 7919"/>
                  <a:gd name="T73" fmla="*/ 2238 h 3611"/>
                  <a:gd name="T74" fmla="*/ 3451 w 7919"/>
                  <a:gd name="T75" fmla="*/ 2205 h 3611"/>
                  <a:gd name="T76" fmla="*/ 3680 w 7919"/>
                  <a:gd name="T77" fmla="*/ 2100 h 3611"/>
                  <a:gd name="T78" fmla="*/ 3714 w 7919"/>
                  <a:gd name="T79" fmla="*/ 2067 h 3611"/>
                  <a:gd name="T80" fmla="*/ 3944 w 7919"/>
                  <a:gd name="T81" fmla="*/ 3467 h 3611"/>
                  <a:gd name="T82" fmla="*/ 3977 w 7919"/>
                  <a:gd name="T83" fmla="*/ 3434 h 3611"/>
                  <a:gd name="T84" fmla="*/ 4206 w 7919"/>
                  <a:gd name="T85" fmla="*/ 34 h 3611"/>
                  <a:gd name="T86" fmla="*/ 4239 w 7919"/>
                  <a:gd name="T87" fmla="*/ 0 h 3611"/>
                  <a:gd name="T88" fmla="*/ 4469 w 7919"/>
                  <a:gd name="T89" fmla="*/ 2141 h 3611"/>
                  <a:gd name="T90" fmla="*/ 4503 w 7919"/>
                  <a:gd name="T91" fmla="*/ 2108 h 3611"/>
                  <a:gd name="T92" fmla="*/ 4731 w 7919"/>
                  <a:gd name="T93" fmla="*/ 3001 h 3611"/>
                  <a:gd name="T94" fmla="*/ 4765 w 7919"/>
                  <a:gd name="T95" fmla="*/ 2968 h 3611"/>
                  <a:gd name="T96" fmla="*/ 4995 w 7919"/>
                  <a:gd name="T97" fmla="*/ 2472 h 3611"/>
                  <a:gd name="T98" fmla="*/ 5028 w 7919"/>
                  <a:gd name="T99" fmla="*/ 2439 h 3611"/>
                  <a:gd name="T100" fmla="*/ 5258 w 7919"/>
                  <a:gd name="T101" fmla="*/ 1487 h 3611"/>
                  <a:gd name="T102" fmla="*/ 5291 w 7919"/>
                  <a:gd name="T103" fmla="*/ 1454 h 3611"/>
                  <a:gd name="T104" fmla="*/ 5520 w 7919"/>
                  <a:gd name="T105" fmla="*/ 1822 h 3611"/>
                  <a:gd name="T106" fmla="*/ 5554 w 7919"/>
                  <a:gd name="T107" fmla="*/ 1789 h 3611"/>
                  <a:gd name="T108" fmla="*/ 5784 w 7919"/>
                  <a:gd name="T109" fmla="*/ 1700 h 3611"/>
                  <a:gd name="T110" fmla="*/ 5817 w 7919"/>
                  <a:gd name="T111" fmla="*/ 1667 h 3611"/>
                  <a:gd name="T112" fmla="*/ 6046 w 7919"/>
                  <a:gd name="T113" fmla="*/ 1572 h 3611"/>
                  <a:gd name="T114" fmla="*/ 6079 w 7919"/>
                  <a:gd name="T115" fmla="*/ 1539 h 3611"/>
                  <a:gd name="T116" fmla="*/ 6309 w 7919"/>
                  <a:gd name="T117" fmla="*/ 1727 h 3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611">
                    <a:moveTo>
                      <a:pt x="34" y="2182"/>
                    </a:moveTo>
                    <a:lnTo>
                      <a:pt x="34" y="2182"/>
                    </a:lnTo>
                    <a:lnTo>
                      <a:pt x="297" y="1555"/>
                    </a:lnTo>
                    <a:lnTo>
                      <a:pt x="559" y="372"/>
                    </a:lnTo>
                    <a:lnTo>
                      <a:pt x="823" y="2699"/>
                    </a:lnTo>
                    <a:lnTo>
                      <a:pt x="1085" y="1775"/>
                    </a:lnTo>
                    <a:lnTo>
                      <a:pt x="1348" y="3002"/>
                    </a:lnTo>
                    <a:lnTo>
                      <a:pt x="1611" y="3578"/>
                    </a:lnTo>
                    <a:lnTo>
                      <a:pt x="1874" y="2376"/>
                    </a:lnTo>
                    <a:lnTo>
                      <a:pt x="2137" y="2849"/>
                    </a:lnTo>
                    <a:lnTo>
                      <a:pt x="2399" y="3065"/>
                    </a:lnTo>
                    <a:lnTo>
                      <a:pt x="2663" y="2559"/>
                    </a:lnTo>
                    <a:lnTo>
                      <a:pt x="2925" y="2895"/>
                    </a:lnTo>
                    <a:lnTo>
                      <a:pt x="3188" y="2701"/>
                    </a:lnTo>
                    <a:lnTo>
                      <a:pt x="3451" y="2238"/>
                    </a:lnTo>
                    <a:lnTo>
                      <a:pt x="3714" y="2100"/>
                    </a:lnTo>
                    <a:lnTo>
                      <a:pt x="3977" y="3467"/>
                    </a:lnTo>
                    <a:lnTo>
                      <a:pt x="4239" y="34"/>
                    </a:lnTo>
                    <a:lnTo>
                      <a:pt x="4503" y="2141"/>
                    </a:lnTo>
                    <a:lnTo>
                      <a:pt x="4765" y="3001"/>
                    </a:lnTo>
                    <a:lnTo>
                      <a:pt x="5028" y="2472"/>
                    </a:lnTo>
                    <a:lnTo>
                      <a:pt x="5291" y="1487"/>
                    </a:lnTo>
                    <a:lnTo>
                      <a:pt x="5554" y="1822"/>
                    </a:lnTo>
                    <a:lnTo>
                      <a:pt x="5817" y="1700"/>
                    </a:lnTo>
                    <a:lnTo>
                      <a:pt x="6079" y="1572"/>
                    </a:lnTo>
                    <a:lnTo>
                      <a:pt x="6343" y="1727"/>
                    </a:lnTo>
                    <a:lnTo>
                      <a:pt x="6605" y="1811"/>
                    </a:lnTo>
                    <a:lnTo>
                      <a:pt x="6868" y="1737"/>
                    </a:lnTo>
                    <a:lnTo>
                      <a:pt x="7131" y="2780"/>
                    </a:lnTo>
                    <a:lnTo>
                      <a:pt x="7394" y="1967"/>
                    </a:lnTo>
                    <a:lnTo>
                      <a:pt x="7657" y="2266"/>
                    </a:lnTo>
                    <a:lnTo>
                      <a:pt x="7919" y="1012"/>
                    </a:lnTo>
                    <a:moveTo>
                      <a:pt x="0" y="2182"/>
                    </a:moveTo>
                    <a:lnTo>
                      <a:pt x="0" y="2182"/>
                    </a:lnTo>
                    <a:lnTo>
                      <a:pt x="67" y="2182"/>
                    </a:lnTo>
                    <a:moveTo>
                      <a:pt x="34" y="2149"/>
                    </a:moveTo>
                    <a:lnTo>
                      <a:pt x="34" y="2149"/>
                    </a:lnTo>
                    <a:lnTo>
                      <a:pt x="34" y="2216"/>
                    </a:lnTo>
                    <a:moveTo>
                      <a:pt x="264" y="1555"/>
                    </a:moveTo>
                    <a:lnTo>
                      <a:pt x="264" y="1555"/>
                    </a:lnTo>
                    <a:lnTo>
                      <a:pt x="330" y="1555"/>
                    </a:lnTo>
                    <a:moveTo>
                      <a:pt x="297" y="1521"/>
                    </a:moveTo>
                    <a:lnTo>
                      <a:pt x="297" y="1521"/>
                    </a:lnTo>
                    <a:lnTo>
                      <a:pt x="297" y="1588"/>
                    </a:lnTo>
                    <a:moveTo>
                      <a:pt x="526" y="372"/>
                    </a:moveTo>
                    <a:lnTo>
                      <a:pt x="526" y="372"/>
                    </a:lnTo>
                    <a:lnTo>
                      <a:pt x="593" y="372"/>
                    </a:lnTo>
                    <a:moveTo>
                      <a:pt x="559" y="339"/>
                    </a:moveTo>
                    <a:lnTo>
                      <a:pt x="559" y="339"/>
                    </a:lnTo>
                    <a:lnTo>
                      <a:pt x="559" y="406"/>
                    </a:lnTo>
                    <a:moveTo>
                      <a:pt x="789" y="2699"/>
                    </a:moveTo>
                    <a:lnTo>
                      <a:pt x="789" y="2699"/>
                    </a:lnTo>
                    <a:lnTo>
                      <a:pt x="856" y="2699"/>
                    </a:lnTo>
                    <a:moveTo>
                      <a:pt x="823" y="2666"/>
                    </a:moveTo>
                    <a:lnTo>
                      <a:pt x="823" y="2666"/>
                    </a:lnTo>
                    <a:lnTo>
                      <a:pt x="823" y="2732"/>
                    </a:lnTo>
                    <a:moveTo>
                      <a:pt x="1051" y="1775"/>
                    </a:moveTo>
                    <a:lnTo>
                      <a:pt x="1051" y="1775"/>
                    </a:lnTo>
                    <a:lnTo>
                      <a:pt x="1118" y="1775"/>
                    </a:lnTo>
                    <a:moveTo>
                      <a:pt x="1085" y="1741"/>
                    </a:moveTo>
                    <a:lnTo>
                      <a:pt x="1085" y="1741"/>
                    </a:lnTo>
                    <a:lnTo>
                      <a:pt x="1085" y="1808"/>
                    </a:lnTo>
                    <a:moveTo>
                      <a:pt x="1315" y="3002"/>
                    </a:moveTo>
                    <a:lnTo>
                      <a:pt x="1315" y="3002"/>
                    </a:lnTo>
                    <a:lnTo>
                      <a:pt x="1381" y="3002"/>
                    </a:lnTo>
                    <a:moveTo>
                      <a:pt x="1348" y="2969"/>
                    </a:moveTo>
                    <a:lnTo>
                      <a:pt x="1348" y="2969"/>
                    </a:lnTo>
                    <a:lnTo>
                      <a:pt x="1348" y="3036"/>
                    </a:lnTo>
                    <a:moveTo>
                      <a:pt x="1578" y="3578"/>
                    </a:moveTo>
                    <a:lnTo>
                      <a:pt x="1578" y="3578"/>
                    </a:lnTo>
                    <a:lnTo>
                      <a:pt x="1645" y="3578"/>
                    </a:lnTo>
                    <a:moveTo>
                      <a:pt x="1611" y="3545"/>
                    </a:moveTo>
                    <a:lnTo>
                      <a:pt x="1611" y="3545"/>
                    </a:lnTo>
                    <a:lnTo>
                      <a:pt x="1611" y="3611"/>
                    </a:lnTo>
                    <a:moveTo>
                      <a:pt x="1840" y="2376"/>
                    </a:moveTo>
                    <a:lnTo>
                      <a:pt x="1840" y="2376"/>
                    </a:lnTo>
                    <a:lnTo>
                      <a:pt x="1907" y="2376"/>
                    </a:lnTo>
                    <a:moveTo>
                      <a:pt x="1874" y="2342"/>
                    </a:moveTo>
                    <a:lnTo>
                      <a:pt x="1874" y="2342"/>
                    </a:lnTo>
                    <a:lnTo>
                      <a:pt x="1874" y="2409"/>
                    </a:lnTo>
                    <a:moveTo>
                      <a:pt x="2104" y="2849"/>
                    </a:moveTo>
                    <a:lnTo>
                      <a:pt x="2104" y="2849"/>
                    </a:lnTo>
                    <a:lnTo>
                      <a:pt x="2170" y="2849"/>
                    </a:lnTo>
                    <a:moveTo>
                      <a:pt x="2137" y="2816"/>
                    </a:moveTo>
                    <a:lnTo>
                      <a:pt x="2137" y="2816"/>
                    </a:lnTo>
                    <a:lnTo>
                      <a:pt x="2137" y="2882"/>
                    </a:lnTo>
                    <a:moveTo>
                      <a:pt x="2366" y="3065"/>
                    </a:moveTo>
                    <a:lnTo>
                      <a:pt x="2366" y="3065"/>
                    </a:lnTo>
                    <a:lnTo>
                      <a:pt x="2433" y="3065"/>
                    </a:lnTo>
                    <a:moveTo>
                      <a:pt x="2399" y="3031"/>
                    </a:moveTo>
                    <a:lnTo>
                      <a:pt x="2399" y="3031"/>
                    </a:lnTo>
                    <a:lnTo>
                      <a:pt x="2399" y="3098"/>
                    </a:lnTo>
                    <a:moveTo>
                      <a:pt x="2629" y="2559"/>
                    </a:moveTo>
                    <a:lnTo>
                      <a:pt x="2629" y="2559"/>
                    </a:lnTo>
                    <a:lnTo>
                      <a:pt x="2696" y="2559"/>
                    </a:lnTo>
                    <a:moveTo>
                      <a:pt x="2663" y="2526"/>
                    </a:moveTo>
                    <a:lnTo>
                      <a:pt x="2663" y="2526"/>
                    </a:lnTo>
                    <a:lnTo>
                      <a:pt x="2663" y="2592"/>
                    </a:lnTo>
                    <a:moveTo>
                      <a:pt x="2891" y="2895"/>
                    </a:moveTo>
                    <a:lnTo>
                      <a:pt x="2891" y="2895"/>
                    </a:lnTo>
                    <a:lnTo>
                      <a:pt x="2958" y="2895"/>
                    </a:lnTo>
                    <a:moveTo>
                      <a:pt x="2925" y="2861"/>
                    </a:moveTo>
                    <a:lnTo>
                      <a:pt x="2925" y="2861"/>
                    </a:lnTo>
                    <a:lnTo>
                      <a:pt x="2925" y="2928"/>
                    </a:lnTo>
                    <a:moveTo>
                      <a:pt x="3155" y="2701"/>
                    </a:moveTo>
                    <a:lnTo>
                      <a:pt x="3155" y="2701"/>
                    </a:lnTo>
                    <a:lnTo>
                      <a:pt x="3221" y="2701"/>
                    </a:lnTo>
                    <a:moveTo>
                      <a:pt x="3188" y="2668"/>
                    </a:moveTo>
                    <a:lnTo>
                      <a:pt x="3188" y="2668"/>
                    </a:lnTo>
                    <a:lnTo>
                      <a:pt x="3188" y="2735"/>
                    </a:lnTo>
                    <a:moveTo>
                      <a:pt x="3418" y="2238"/>
                    </a:moveTo>
                    <a:lnTo>
                      <a:pt x="3418" y="2238"/>
                    </a:lnTo>
                    <a:lnTo>
                      <a:pt x="3485" y="2238"/>
                    </a:lnTo>
                    <a:moveTo>
                      <a:pt x="3451" y="2205"/>
                    </a:moveTo>
                    <a:lnTo>
                      <a:pt x="3451" y="2205"/>
                    </a:lnTo>
                    <a:lnTo>
                      <a:pt x="3451" y="2271"/>
                    </a:lnTo>
                    <a:moveTo>
                      <a:pt x="3680" y="2100"/>
                    </a:moveTo>
                    <a:lnTo>
                      <a:pt x="3680" y="2100"/>
                    </a:lnTo>
                    <a:lnTo>
                      <a:pt x="3747" y="2100"/>
                    </a:lnTo>
                    <a:moveTo>
                      <a:pt x="3714" y="2067"/>
                    </a:moveTo>
                    <a:lnTo>
                      <a:pt x="3714" y="2067"/>
                    </a:lnTo>
                    <a:lnTo>
                      <a:pt x="3714" y="2134"/>
                    </a:lnTo>
                    <a:moveTo>
                      <a:pt x="3944" y="3467"/>
                    </a:moveTo>
                    <a:lnTo>
                      <a:pt x="3944" y="3467"/>
                    </a:lnTo>
                    <a:lnTo>
                      <a:pt x="4010" y="3467"/>
                    </a:lnTo>
                    <a:moveTo>
                      <a:pt x="3977" y="3434"/>
                    </a:moveTo>
                    <a:lnTo>
                      <a:pt x="3977" y="3434"/>
                    </a:lnTo>
                    <a:lnTo>
                      <a:pt x="3977" y="3500"/>
                    </a:lnTo>
                    <a:moveTo>
                      <a:pt x="4206" y="34"/>
                    </a:moveTo>
                    <a:lnTo>
                      <a:pt x="4206" y="34"/>
                    </a:lnTo>
                    <a:lnTo>
                      <a:pt x="4273" y="34"/>
                    </a:lnTo>
                    <a:moveTo>
                      <a:pt x="4239" y="0"/>
                    </a:moveTo>
                    <a:lnTo>
                      <a:pt x="4239" y="0"/>
                    </a:lnTo>
                    <a:lnTo>
                      <a:pt x="4239" y="67"/>
                    </a:lnTo>
                    <a:moveTo>
                      <a:pt x="4469" y="2141"/>
                    </a:moveTo>
                    <a:lnTo>
                      <a:pt x="4469" y="2141"/>
                    </a:lnTo>
                    <a:lnTo>
                      <a:pt x="4536" y="2141"/>
                    </a:lnTo>
                    <a:moveTo>
                      <a:pt x="4503" y="2108"/>
                    </a:moveTo>
                    <a:lnTo>
                      <a:pt x="4503" y="2108"/>
                    </a:lnTo>
                    <a:lnTo>
                      <a:pt x="4503" y="2175"/>
                    </a:lnTo>
                    <a:moveTo>
                      <a:pt x="4731" y="3001"/>
                    </a:moveTo>
                    <a:lnTo>
                      <a:pt x="4731" y="3001"/>
                    </a:lnTo>
                    <a:lnTo>
                      <a:pt x="4798" y="3001"/>
                    </a:lnTo>
                    <a:moveTo>
                      <a:pt x="4765" y="2968"/>
                    </a:moveTo>
                    <a:lnTo>
                      <a:pt x="4765" y="2968"/>
                    </a:lnTo>
                    <a:lnTo>
                      <a:pt x="4765" y="3035"/>
                    </a:lnTo>
                    <a:moveTo>
                      <a:pt x="4995" y="2472"/>
                    </a:moveTo>
                    <a:lnTo>
                      <a:pt x="4995" y="2472"/>
                    </a:lnTo>
                    <a:lnTo>
                      <a:pt x="5061" y="2472"/>
                    </a:lnTo>
                    <a:moveTo>
                      <a:pt x="5028" y="2439"/>
                    </a:moveTo>
                    <a:lnTo>
                      <a:pt x="5028" y="2439"/>
                    </a:lnTo>
                    <a:lnTo>
                      <a:pt x="5028" y="2506"/>
                    </a:lnTo>
                    <a:moveTo>
                      <a:pt x="5258" y="1487"/>
                    </a:moveTo>
                    <a:lnTo>
                      <a:pt x="5258" y="1487"/>
                    </a:lnTo>
                    <a:lnTo>
                      <a:pt x="5325" y="1487"/>
                    </a:lnTo>
                    <a:moveTo>
                      <a:pt x="5291" y="1454"/>
                    </a:moveTo>
                    <a:lnTo>
                      <a:pt x="5291" y="1454"/>
                    </a:lnTo>
                    <a:lnTo>
                      <a:pt x="5291" y="1520"/>
                    </a:lnTo>
                    <a:moveTo>
                      <a:pt x="5520" y="1822"/>
                    </a:moveTo>
                    <a:lnTo>
                      <a:pt x="5520" y="1822"/>
                    </a:lnTo>
                    <a:lnTo>
                      <a:pt x="5587" y="1822"/>
                    </a:lnTo>
                    <a:moveTo>
                      <a:pt x="5554" y="1789"/>
                    </a:moveTo>
                    <a:lnTo>
                      <a:pt x="5554" y="1789"/>
                    </a:lnTo>
                    <a:lnTo>
                      <a:pt x="5554" y="1856"/>
                    </a:lnTo>
                    <a:moveTo>
                      <a:pt x="5784" y="1700"/>
                    </a:moveTo>
                    <a:lnTo>
                      <a:pt x="5784" y="1700"/>
                    </a:lnTo>
                    <a:lnTo>
                      <a:pt x="5850" y="1700"/>
                    </a:lnTo>
                    <a:moveTo>
                      <a:pt x="5817" y="1667"/>
                    </a:moveTo>
                    <a:lnTo>
                      <a:pt x="5817" y="1667"/>
                    </a:lnTo>
                    <a:lnTo>
                      <a:pt x="5817" y="1734"/>
                    </a:lnTo>
                    <a:moveTo>
                      <a:pt x="6046" y="1572"/>
                    </a:moveTo>
                    <a:lnTo>
                      <a:pt x="6046" y="1572"/>
                    </a:lnTo>
                    <a:lnTo>
                      <a:pt x="6113" y="1572"/>
                    </a:lnTo>
                    <a:moveTo>
                      <a:pt x="6079" y="1539"/>
                    </a:moveTo>
                    <a:lnTo>
                      <a:pt x="6079" y="1539"/>
                    </a:lnTo>
                    <a:lnTo>
                      <a:pt x="6079" y="1606"/>
                    </a:lnTo>
                    <a:moveTo>
                      <a:pt x="6309" y="1727"/>
                    </a:moveTo>
                    <a:lnTo>
                      <a:pt x="6309" y="1727"/>
                    </a:lnTo>
                    <a:lnTo>
                      <a:pt x="6376" y="1727"/>
                    </a:lnTo>
                  </a:path>
                </a:pathLst>
              </a:custGeom>
              <a:noFill/>
              <a:ln w="1588" cap="flat">
                <a:solidFill>
                  <a:srgbClr val="FFD4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Freeform 145"/>
              <p:cNvSpPr>
                <a:spLocks noEditPoints="1"/>
              </p:cNvSpPr>
              <p:nvPr/>
            </p:nvSpPr>
            <p:spPr bwMode="auto">
              <a:xfrm>
                <a:off x="3281" y="1105"/>
                <a:ext cx="1787" cy="818"/>
              </a:xfrm>
              <a:custGeom>
                <a:avLst/>
                <a:gdLst>
                  <a:gd name="T0" fmla="*/ 6561 w 7943"/>
                  <a:gd name="T1" fmla="*/ 1801 h 3591"/>
                  <a:gd name="T2" fmla="*/ 6595 w 7943"/>
                  <a:gd name="T3" fmla="*/ 1768 h 3591"/>
                  <a:gd name="T4" fmla="*/ 6891 w 7943"/>
                  <a:gd name="T5" fmla="*/ 1727 h 3591"/>
                  <a:gd name="T6" fmla="*/ 7088 w 7943"/>
                  <a:gd name="T7" fmla="*/ 2770 h 3591"/>
                  <a:gd name="T8" fmla="*/ 7121 w 7943"/>
                  <a:gd name="T9" fmla="*/ 2737 h 3591"/>
                  <a:gd name="T10" fmla="*/ 7417 w 7943"/>
                  <a:gd name="T11" fmla="*/ 1957 h 3591"/>
                  <a:gd name="T12" fmla="*/ 7614 w 7943"/>
                  <a:gd name="T13" fmla="*/ 2256 h 3591"/>
                  <a:gd name="T14" fmla="*/ 7647 w 7943"/>
                  <a:gd name="T15" fmla="*/ 2222 h 3591"/>
                  <a:gd name="T16" fmla="*/ 7943 w 7943"/>
                  <a:gd name="T17" fmla="*/ 1002 h 3591"/>
                  <a:gd name="T18" fmla="*/ 0 w 7943"/>
                  <a:gd name="T19" fmla="*/ 2149 h 3591"/>
                  <a:gd name="T20" fmla="*/ 47 w 7943"/>
                  <a:gd name="T21" fmla="*/ 2149 h 3591"/>
                  <a:gd name="T22" fmla="*/ 310 w 7943"/>
                  <a:gd name="T23" fmla="*/ 1568 h 3591"/>
                  <a:gd name="T24" fmla="*/ 526 w 7943"/>
                  <a:gd name="T25" fmla="*/ 339 h 3591"/>
                  <a:gd name="T26" fmla="*/ 573 w 7943"/>
                  <a:gd name="T27" fmla="*/ 339 h 3591"/>
                  <a:gd name="T28" fmla="*/ 836 w 7943"/>
                  <a:gd name="T29" fmla="*/ 2712 h 3591"/>
                  <a:gd name="T30" fmla="*/ 1051 w 7943"/>
                  <a:gd name="T31" fmla="*/ 1741 h 3591"/>
                  <a:gd name="T32" fmla="*/ 1098 w 7943"/>
                  <a:gd name="T33" fmla="*/ 1741 h 3591"/>
                  <a:gd name="T34" fmla="*/ 1361 w 7943"/>
                  <a:gd name="T35" fmla="*/ 3016 h 3591"/>
                  <a:gd name="T36" fmla="*/ 1578 w 7943"/>
                  <a:gd name="T37" fmla="*/ 3545 h 3591"/>
                  <a:gd name="T38" fmla="*/ 1625 w 7943"/>
                  <a:gd name="T39" fmla="*/ 3545 h 3591"/>
                  <a:gd name="T40" fmla="*/ 1887 w 7943"/>
                  <a:gd name="T41" fmla="*/ 2389 h 3591"/>
                  <a:gd name="T42" fmla="*/ 2104 w 7943"/>
                  <a:gd name="T43" fmla="*/ 2816 h 3591"/>
                  <a:gd name="T44" fmla="*/ 2150 w 7943"/>
                  <a:gd name="T45" fmla="*/ 2816 h 3591"/>
                  <a:gd name="T46" fmla="*/ 2413 w 7943"/>
                  <a:gd name="T47" fmla="*/ 3078 h 3591"/>
                  <a:gd name="T48" fmla="*/ 2629 w 7943"/>
                  <a:gd name="T49" fmla="*/ 2526 h 3591"/>
                  <a:gd name="T50" fmla="*/ 2676 w 7943"/>
                  <a:gd name="T51" fmla="*/ 2526 h 3591"/>
                  <a:gd name="T52" fmla="*/ 2938 w 7943"/>
                  <a:gd name="T53" fmla="*/ 2908 h 3591"/>
                  <a:gd name="T54" fmla="*/ 3155 w 7943"/>
                  <a:gd name="T55" fmla="*/ 2668 h 3591"/>
                  <a:gd name="T56" fmla="*/ 3201 w 7943"/>
                  <a:gd name="T57" fmla="*/ 2668 h 3591"/>
                  <a:gd name="T58" fmla="*/ 3465 w 7943"/>
                  <a:gd name="T59" fmla="*/ 2251 h 3591"/>
                  <a:gd name="T60" fmla="*/ 3680 w 7943"/>
                  <a:gd name="T61" fmla="*/ 2067 h 3591"/>
                  <a:gd name="T62" fmla="*/ 3727 w 7943"/>
                  <a:gd name="T63" fmla="*/ 2067 h 3591"/>
                  <a:gd name="T64" fmla="*/ 3990 w 7943"/>
                  <a:gd name="T65" fmla="*/ 3480 h 3591"/>
                  <a:gd name="T66" fmla="*/ 4206 w 7943"/>
                  <a:gd name="T67" fmla="*/ 0 h 3591"/>
                  <a:gd name="T68" fmla="*/ 4253 w 7943"/>
                  <a:gd name="T69" fmla="*/ 0 h 3591"/>
                  <a:gd name="T70" fmla="*/ 4516 w 7943"/>
                  <a:gd name="T71" fmla="*/ 2155 h 3591"/>
                  <a:gd name="T72" fmla="*/ 4731 w 7943"/>
                  <a:gd name="T73" fmla="*/ 2968 h 3591"/>
                  <a:gd name="T74" fmla="*/ 4778 w 7943"/>
                  <a:gd name="T75" fmla="*/ 2968 h 3591"/>
                  <a:gd name="T76" fmla="*/ 5041 w 7943"/>
                  <a:gd name="T77" fmla="*/ 2486 h 3591"/>
                  <a:gd name="T78" fmla="*/ 5258 w 7943"/>
                  <a:gd name="T79" fmla="*/ 1454 h 3591"/>
                  <a:gd name="T80" fmla="*/ 5305 w 7943"/>
                  <a:gd name="T81" fmla="*/ 1454 h 3591"/>
                  <a:gd name="T82" fmla="*/ 5567 w 7943"/>
                  <a:gd name="T83" fmla="*/ 1836 h 3591"/>
                  <a:gd name="T84" fmla="*/ 5784 w 7943"/>
                  <a:gd name="T85" fmla="*/ 1667 h 3591"/>
                  <a:gd name="T86" fmla="*/ 5830 w 7943"/>
                  <a:gd name="T87" fmla="*/ 1667 h 3591"/>
                  <a:gd name="T88" fmla="*/ 6093 w 7943"/>
                  <a:gd name="T89" fmla="*/ 1586 h 3591"/>
                  <a:gd name="T90" fmla="*/ 6309 w 7943"/>
                  <a:gd name="T91" fmla="*/ 1694 h 3591"/>
                  <a:gd name="T92" fmla="*/ 6356 w 7943"/>
                  <a:gd name="T93" fmla="*/ 1694 h 3591"/>
                  <a:gd name="T94" fmla="*/ 6618 w 7943"/>
                  <a:gd name="T95" fmla="*/ 1825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591">
                    <a:moveTo>
                      <a:pt x="6333" y="1684"/>
                    </a:moveTo>
                    <a:lnTo>
                      <a:pt x="6333" y="1684"/>
                    </a:lnTo>
                    <a:lnTo>
                      <a:pt x="6333" y="1750"/>
                    </a:lnTo>
                    <a:moveTo>
                      <a:pt x="6561" y="1801"/>
                    </a:moveTo>
                    <a:lnTo>
                      <a:pt x="6561" y="1801"/>
                    </a:lnTo>
                    <a:lnTo>
                      <a:pt x="6628" y="1801"/>
                    </a:lnTo>
                    <a:moveTo>
                      <a:pt x="6595" y="1768"/>
                    </a:moveTo>
                    <a:lnTo>
                      <a:pt x="6595" y="1768"/>
                    </a:lnTo>
                    <a:lnTo>
                      <a:pt x="6595" y="1835"/>
                    </a:lnTo>
                    <a:moveTo>
                      <a:pt x="6825" y="1727"/>
                    </a:moveTo>
                    <a:lnTo>
                      <a:pt x="6825" y="1727"/>
                    </a:lnTo>
                    <a:lnTo>
                      <a:pt x="6891" y="1727"/>
                    </a:lnTo>
                    <a:moveTo>
                      <a:pt x="6858" y="1694"/>
                    </a:moveTo>
                    <a:lnTo>
                      <a:pt x="6858" y="1694"/>
                    </a:lnTo>
                    <a:lnTo>
                      <a:pt x="6858" y="1760"/>
                    </a:lnTo>
                    <a:moveTo>
                      <a:pt x="7088" y="2770"/>
                    </a:moveTo>
                    <a:lnTo>
                      <a:pt x="7088" y="2770"/>
                    </a:lnTo>
                    <a:lnTo>
                      <a:pt x="7155" y="2770"/>
                    </a:lnTo>
                    <a:moveTo>
                      <a:pt x="7121" y="2737"/>
                    </a:moveTo>
                    <a:lnTo>
                      <a:pt x="7121" y="2737"/>
                    </a:lnTo>
                    <a:lnTo>
                      <a:pt x="7121" y="2804"/>
                    </a:lnTo>
                    <a:moveTo>
                      <a:pt x="7350" y="1957"/>
                    </a:moveTo>
                    <a:lnTo>
                      <a:pt x="7350" y="1957"/>
                    </a:lnTo>
                    <a:lnTo>
                      <a:pt x="7417" y="1957"/>
                    </a:lnTo>
                    <a:moveTo>
                      <a:pt x="7384" y="1924"/>
                    </a:moveTo>
                    <a:lnTo>
                      <a:pt x="7384" y="1924"/>
                    </a:lnTo>
                    <a:lnTo>
                      <a:pt x="7384" y="1990"/>
                    </a:lnTo>
                    <a:moveTo>
                      <a:pt x="7614" y="2256"/>
                    </a:moveTo>
                    <a:lnTo>
                      <a:pt x="7614" y="2256"/>
                    </a:lnTo>
                    <a:lnTo>
                      <a:pt x="7680" y="2256"/>
                    </a:lnTo>
                    <a:moveTo>
                      <a:pt x="7647" y="2222"/>
                    </a:moveTo>
                    <a:lnTo>
                      <a:pt x="7647" y="2222"/>
                    </a:lnTo>
                    <a:lnTo>
                      <a:pt x="7647" y="2289"/>
                    </a:lnTo>
                    <a:moveTo>
                      <a:pt x="7876" y="1002"/>
                    </a:moveTo>
                    <a:lnTo>
                      <a:pt x="7876" y="1002"/>
                    </a:lnTo>
                    <a:lnTo>
                      <a:pt x="7943" y="1002"/>
                    </a:lnTo>
                    <a:moveTo>
                      <a:pt x="7909" y="969"/>
                    </a:moveTo>
                    <a:lnTo>
                      <a:pt x="7909" y="969"/>
                    </a:lnTo>
                    <a:lnTo>
                      <a:pt x="7909" y="1036"/>
                    </a:lnTo>
                    <a:moveTo>
                      <a:pt x="0" y="2149"/>
                    </a:moveTo>
                    <a:lnTo>
                      <a:pt x="0" y="2149"/>
                    </a:lnTo>
                    <a:lnTo>
                      <a:pt x="47" y="2196"/>
                    </a:lnTo>
                    <a:moveTo>
                      <a:pt x="47" y="2149"/>
                    </a:moveTo>
                    <a:lnTo>
                      <a:pt x="47" y="2149"/>
                    </a:lnTo>
                    <a:lnTo>
                      <a:pt x="0" y="2196"/>
                    </a:lnTo>
                    <a:moveTo>
                      <a:pt x="264" y="1521"/>
                    </a:moveTo>
                    <a:lnTo>
                      <a:pt x="264" y="1521"/>
                    </a:lnTo>
                    <a:lnTo>
                      <a:pt x="310" y="1568"/>
                    </a:lnTo>
                    <a:moveTo>
                      <a:pt x="310" y="1521"/>
                    </a:moveTo>
                    <a:lnTo>
                      <a:pt x="310" y="1521"/>
                    </a:lnTo>
                    <a:lnTo>
                      <a:pt x="264" y="1568"/>
                    </a:lnTo>
                    <a:moveTo>
                      <a:pt x="526" y="339"/>
                    </a:moveTo>
                    <a:lnTo>
                      <a:pt x="526" y="339"/>
                    </a:lnTo>
                    <a:lnTo>
                      <a:pt x="573" y="386"/>
                    </a:lnTo>
                    <a:moveTo>
                      <a:pt x="573" y="339"/>
                    </a:moveTo>
                    <a:lnTo>
                      <a:pt x="573" y="339"/>
                    </a:lnTo>
                    <a:lnTo>
                      <a:pt x="526" y="386"/>
                    </a:lnTo>
                    <a:moveTo>
                      <a:pt x="789" y="2666"/>
                    </a:moveTo>
                    <a:lnTo>
                      <a:pt x="789" y="2666"/>
                    </a:lnTo>
                    <a:lnTo>
                      <a:pt x="836" y="2712"/>
                    </a:lnTo>
                    <a:moveTo>
                      <a:pt x="836" y="2666"/>
                    </a:moveTo>
                    <a:lnTo>
                      <a:pt x="836" y="2666"/>
                    </a:lnTo>
                    <a:lnTo>
                      <a:pt x="789" y="2712"/>
                    </a:lnTo>
                    <a:moveTo>
                      <a:pt x="1051" y="1741"/>
                    </a:moveTo>
                    <a:lnTo>
                      <a:pt x="1051" y="1741"/>
                    </a:lnTo>
                    <a:lnTo>
                      <a:pt x="1098" y="1788"/>
                    </a:lnTo>
                    <a:moveTo>
                      <a:pt x="1098" y="1741"/>
                    </a:moveTo>
                    <a:lnTo>
                      <a:pt x="1098" y="1741"/>
                    </a:lnTo>
                    <a:lnTo>
                      <a:pt x="1051" y="1788"/>
                    </a:lnTo>
                    <a:moveTo>
                      <a:pt x="1315" y="2969"/>
                    </a:moveTo>
                    <a:lnTo>
                      <a:pt x="1315" y="2969"/>
                    </a:lnTo>
                    <a:lnTo>
                      <a:pt x="1361" y="3016"/>
                    </a:lnTo>
                    <a:moveTo>
                      <a:pt x="1361" y="2969"/>
                    </a:moveTo>
                    <a:lnTo>
                      <a:pt x="1361" y="2969"/>
                    </a:lnTo>
                    <a:lnTo>
                      <a:pt x="1315" y="3016"/>
                    </a:lnTo>
                    <a:moveTo>
                      <a:pt x="1578" y="3545"/>
                    </a:moveTo>
                    <a:lnTo>
                      <a:pt x="1578" y="3545"/>
                    </a:lnTo>
                    <a:lnTo>
                      <a:pt x="1625" y="3591"/>
                    </a:lnTo>
                    <a:moveTo>
                      <a:pt x="1625" y="3545"/>
                    </a:moveTo>
                    <a:lnTo>
                      <a:pt x="1625" y="3545"/>
                    </a:lnTo>
                    <a:lnTo>
                      <a:pt x="1578" y="3591"/>
                    </a:lnTo>
                    <a:moveTo>
                      <a:pt x="1840" y="2342"/>
                    </a:moveTo>
                    <a:lnTo>
                      <a:pt x="1840" y="2342"/>
                    </a:lnTo>
                    <a:lnTo>
                      <a:pt x="1887" y="2389"/>
                    </a:lnTo>
                    <a:moveTo>
                      <a:pt x="1887" y="2342"/>
                    </a:moveTo>
                    <a:lnTo>
                      <a:pt x="1887" y="2342"/>
                    </a:lnTo>
                    <a:lnTo>
                      <a:pt x="1840" y="2389"/>
                    </a:lnTo>
                    <a:moveTo>
                      <a:pt x="2104" y="2816"/>
                    </a:moveTo>
                    <a:lnTo>
                      <a:pt x="2104" y="2816"/>
                    </a:lnTo>
                    <a:lnTo>
                      <a:pt x="2150" y="2862"/>
                    </a:lnTo>
                    <a:moveTo>
                      <a:pt x="2150" y="2816"/>
                    </a:moveTo>
                    <a:lnTo>
                      <a:pt x="2150" y="2816"/>
                    </a:lnTo>
                    <a:lnTo>
                      <a:pt x="2104" y="2862"/>
                    </a:lnTo>
                    <a:moveTo>
                      <a:pt x="2366" y="3031"/>
                    </a:moveTo>
                    <a:lnTo>
                      <a:pt x="2366" y="3031"/>
                    </a:lnTo>
                    <a:lnTo>
                      <a:pt x="2413" y="3078"/>
                    </a:lnTo>
                    <a:moveTo>
                      <a:pt x="2413" y="3031"/>
                    </a:moveTo>
                    <a:lnTo>
                      <a:pt x="2413" y="3031"/>
                    </a:lnTo>
                    <a:lnTo>
                      <a:pt x="2366" y="3078"/>
                    </a:lnTo>
                    <a:moveTo>
                      <a:pt x="2629" y="2526"/>
                    </a:moveTo>
                    <a:lnTo>
                      <a:pt x="2629" y="2526"/>
                    </a:lnTo>
                    <a:lnTo>
                      <a:pt x="2676" y="2572"/>
                    </a:lnTo>
                    <a:moveTo>
                      <a:pt x="2676" y="2526"/>
                    </a:moveTo>
                    <a:lnTo>
                      <a:pt x="2676" y="2526"/>
                    </a:lnTo>
                    <a:lnTo>
                      <a:pt x="2629" y="2572"/>
                    </a:lnTo>
                    <a:moveTo>
                      <a:pt x="2891" y="2861"/>
                    </a:moveTo>
                    <a:lnTo>
                      <a:pt x="2891" y="2861"/>
                    </a:lnTo>
                    <a:lnTo>
                      <a:pt x="2938" y="2908"/>
                    </a:lnTo>
                    <a:moveTo>
                      <a:pt x="2938" y="2861"/>
                    </a:moveTo>
                    <a:lnTo>
                      <a:pt x="2938" y="2861"/>
                    </a:lnTo>
                    <a:lnTo>
                      <a:pt x="2891" y="2908"/>
                    </a:lnTo>
                    <a:moveTo>
                      <a:pt x="3155" y="2668"/>
                    </a:moveTo>
                    <a:lnTo>
                      <a:pt x="3155" y="2668"/>
                    </a:lnTo>
                    <a:lnTo>
                      <a:pt x="3201" y="2715"/>
                    </a:lnTo>
                    <a:moveTo>
                      <a:pt x="3201" y="2668"/>
                    </a:moveTo>
                    <a:lnTo>
                      <a:pt x="3201" y="2668"/>
                    </a:lnTo>
                    <a:lnTo>
                      <a:pt x="3155" y="2715"/>
                    </a:lnTo>
                    <a:moveTo>
                      <a:pt x="3418" y="2205"/>
                    </a:moveTo>
                    <a:lnTo>
                      <a:pt x="3418" y="2205"/>
                    </a:lnTo>
                    <a:lnTo>
                      <a:pt x="3465" y="2251"/>
                    </a:lnTo>
                    <a:moveTo>
                      <a:pt x="3465" y="2205"/>
                    </a:moveTo>
                    <a:lnTo>
                      <a:pt x="3465" y="2205"/>
                    </a:lnTo>
                    <a:lnTo>
                      <a:pt x="3418" y="2251"/>
                    </a:lnTo>
                    <a:moveTo>
                      <a:pt x="3680" y="2067"/>
                    </a:moveTo>
                    <a:lnTo>
                      <a:pt x="3680" y="2067"/>
                    </a:lnTo>
                    <a:lnTo>
                      <a:pt x="3727" y="2114"/>
                    </a:lnTo>
                    <a:moveTo>
                      <a:pt x="3727" y="2067"/>
                    </a:moveTo>
                    <a:lnTo>
                      <a:pt x="3727" y="2067"/>
                    </a:lnTo>
                    <a:lnTo>
                      <a:pt x="3680" y="2114"/>
                    </a:lnTo>
                    <a:moveTo>
                      <a:pt x="3944" y="3434"/>
                    </a:moveTo>
                    <a:lnTo>
                      <a:pt x="3944" y="3434"/>
                    </a:lnTo>
                    <a:lnTo>
                      <a:pt x="3990" y="3480"/>
                    </a:lnTo>
                    <a:moveTo>
                      <a:pt x="3990" y="3434"/>
                    </a:moveTo>
                    <a:lnTo>
                      <a:pt x="3990" y="3434"/>
                    </a:lnTo>
                    <a:lnTo>
                      <a:pt x="3944" y="3480"/>
                    </a:lnTo>
                    <a:moveTo>
                      <a:pt x="4206" y="0"/>
                    </a:moveTo>
                    <a:lnTo>
                      <a:pt x="4206" y="0"/>
                    </a:lnTo>
                    <a:lnTo>
                      <a:pt x="4253" y="47"/>
                    </a:lnTo>
                    <a:moveTo>
                      <a:pt x="4253" y="0"/>
                    </a:moveTo>
                    <a:lnTo>
                      <a:pt x="4253" y="0"/>
                    </a:lnTo>
                    <a:lnTo>
                      <a:pt x="4206" y="47"/>
                    </a:lnTo>
                    <a:moveTo>
                      <a:pt x="4469" y="2108"/>
                    </a:moveTo>
                    <a:lnTo>
                      <a:pt x="4469" y="2108"/>
                    </a:lnTo>
                    <a:lnTo>
                      <a:pt x="4516" y="2155"/>
                    </a:lnTo>
                    <a:moveTo>
                      <a:pt x="4516" y="2108"/>
                    </a:moveTo>
                    <a:lnTo>
                      <a:pt x="4516" y="2108"/>
                    </a:lnTo>
                    <a:lnTo>
                      <a:pt x="4469" y="2155"/>
                    </a:lnTo>
                    <a:moveTo>
                      <a:pt x="4731" y="2968"/>
                    </a:moveTo>
                    <a:lnTo>
                      <a:pt x="4731" y="2968"/>
                    </a:lnTo>
                    <a:lnTo>
                      <a:pt x="4778" y="3015"/>
                    </a:lnTo>
                    <a:moveTo>
                      <a:pt x="4778" y="2968"/>
                    </a:moveTo>
                    <a:lnTo>
                      <a:pt x="4778" y="2968"/>
                    </a:lnTo>
                    <a:lnTo>
                      <a:pt x="4731" y="3015"/>
                    </a:lnTo>
                    <a:moveTo>
                      <a:pt x="4995" y="2439"/>
                    </a:moveTo>
                    <a:lnTo>
                      <a:pt x="4995" y="2439"/>
                    </a:lnTo>
                    <a:lnTo>
                      <a:pt x="5041" y="2486"/>
                    </a:lnTo>
                    <a:moveTo>
                      <a:pt x="5041" y="2439"/>
                    </a:moveTo>
                    <a:lnTo>
                      <a:pt x="5041" y="2439"/>
                    </a:lnTo>
                    <a:lnTo>
                      <a:pt x="4995" y="2486"/>
                    </a:lnTo>
                    <a:moveTo>
                      <a:pt x="5258" y="1454"/>
                    </a:moveTo>
                    <a:lnTo>
                      <a:pt x="5258" y="1454"/>
                    </a:lnTo>
                    <a:lnTo>
                      <a:pt x="5305" y="1500"/>
                    </a:lnTo>
                    <a:moveTo>
                      <a:pt x="5305" y="1454"/>
                    </a:moveTo>
                    <a:lnTo>
                      <a:pt x="5305" y="1454"/>
                    </a:lnTo>
                    <a:lnTo>
                      <a:pt x="5258" y="1500"/>
                    </a:lnTo>
                    <a:moveTo>
                      <a:pt x="5520" y="1789"/>
                    </a:moveTo>
                    <a:lnTo>
                      <a:pt x="5520" y="1789"/>
                    </a:lnTo>
                    <a:lnTo>
                      <a:pt x="5567" y="1836"/>
                    </a:lnTo>
                    <a:moveTo>
                      <a:pt x="5567" y="1789"/>
                    </a:moveTo>
                    <a:lnTo>
                      <a:pt x="5567" y="1789"/>
                    </a:lnTo>
                    <a:lnTo>
                      <a:pt x="5520" y="1836"/>
                    </a:lnTo>
                    <a:moveTo>
                      <a:pt x="5784" y="1667"/>
                    </a:moveTo>
                    <a:lnTo>
                      <a:pt x="5784" y="1667"/>
                    </a:lnTo>
                    <a:lnTo>
                      <a:pt x="5830" y="1714"/>
                    </a:lnTo>
                    <a:moveTo>
                      <a:pt x="5830" y="1667"/>
                    </a:moveTo>
                    <a:lnTo>
                      <a:pt x="5830" y="1667"/>
                    </a:lnTo>
                    <a:lnTo>
                      <a:pt x="5784" y="1714"/>
                    </a:lnTo>
                    <a:moveTo>
                      <a:pt x="6046" y="1539"/>
                    </a:moveTo>
                    <a:lnTo>
                      <a:pt x="6046" y="1539"/>
                    </a:lnTo>
                    <a:lnTo>
                      <a:pt x="6093" y="1586"/>
                    </a:lnTo>
                    <a:moveTo>
                      <a:pt x="6093" y="1539"/>
                    </a:moveTo>
                    <a:lnTo>
                      <a:pt x="6093" y="1539"/>
                    </a:lnTo>
                    <a:lnTo>
                      <a:pt x="6046" y="1586"/>
                    </a:lnTo>
                    <a:moveTo>
                      <a:pt x="6309" y="1694"/>
                    </a:moveTo>
                    <a:lnTo>
                      <a:pt x="6309" y="1694"/>
                    </a:lnTo>
                    <a:lnTo>
                      <a:pt x="6356" y="1740"/>
                    </a:lnTo>
                    <a:moveTo>
                      <a:pt x="6356" y="1694"/>
                    </a:moveTo>
                    <a:lnTo>
                      <a:pt x="6356" y="1694"/>
                    </a:lnTo>
                    <a:lnTo>
                      <a:pt x="6309" y="1740"/>
                    </a:lnTo>
                    <a:moveTo>
                      <a:pt x="6571" y="1778"/>
                    </a:moveTo>
                    <a:lnTo>
                      <a:pt x="6571" y="1778"/>
                    </a:lnTo>
                    <a:lnTo>
                      <a:pt x="6618" y="1825"/>
                    </a:lnTo>
                  </a:path>
                </a:pathLst>
              </a:custGeom>
              <a:noFill/>
              <a:ln w="1588" cap="flat">
                <a:solidFill>
                  <a:srgbClr val="FFD4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Freeform 146"/>
              <p:cNvSpPr>
                <a:spLocks noEditPoints="1"/>
              </p:cNvSpPr>
              <p:nvPr/>
            </p:nvSpPr>
            <p:spPr bwMode="auto">
              <a:xfrm>
                <a:off x="4759" y="1328"/>
                <a:ext cx="306" cy="413"/>
              </a:xfrm>
              <a:custGeom>
                <a:avLst/>
                <a:gdLst>
                  <a:gd name="T0" fmla="*/ 47 w 1362"/>
                  <a:gd name="T1" fmla="*/ 799 h 1815"/>
                  <a:gd name="T2" fmla="*/ 47 w 1362"/>
                  <a:gd name="T3" fmla="*/ 799 h 1815"/>
                  <a:gd name="T4" fmla="*/ 0 w 1362"/>
                  <a:gd name="T5" fmla="*/ 846 h 1815"/>
                  <a:gd name="T6" fmla="*/ 264 w 1362"/>
                  <a:gd name="T7" fmla="*/ 725 h 1815"/>
                  <a:gd name="T8" fmla="*/ 264 w 1362"/>
                  <a:gd name="T9" fmla="*/ 725 h 1815"/>
                  <a:gd name="T10" fmla="*/ 310 w 1362"/>
                  <a:gd name="T11" fmla="*/ 771 h 1815"/>
                  <a:gd name="T12" fmla="*/ 310 w 1362"/>
                  <a:gd name="T13" fmla="*/ 725 h 1815"/>
                  <a:gd name="T14" fmla="*/ 310 w 1362"/>
                  <a:gd name="T15" fmla="*/ 725 h 1815"/>
                  <a:gd name="T16" fmla="*/ 264 w 1362"/>
                  <a:gd name="T17" fmla="*/ 771 h 1815"/>
                  <a:gd name="T18" fmla="*/ 527 w 1362"/>
                  <a:gd name="T19" fmla="*/ 1768 h 1815"/>
                  <a:gd name="T20" fmla="*/ 527 w 1362"/>
                  <a:gd name="T21" fmla="*/ 1768 h 1815"/>
                  <a:gd name="T22" fmla="*/ 574 w 1362"/>
                  <a:gd name="T23" fmla="*/ 1815 h 1815"/>
                  <a:gd name="T24" fmla="*/ 574 w 1362"/>
                  <a:gd name="T25" fmla="*/ 1768 h 1815"/>
                  <a:gd name="T26" fmla="*/ 574 w 1362"/>
                  <a:gd name="T27" fmla="*/ 1768 h 1815"/>
                  <a:gd name="T28" fmla="*/ 527 w 1362"/>
                  <a:gd name="T29" fmla="*/ 1815 h 1815"/>
                  <a:gd name="T30" fmla="*/ 789 w 1362"/>
                  <a:gd name="T31" fmla="*/ 955 h 1815"/>
                  <a:gd name="T32" fmla="*/ 789 w 1362"/>
                  <a:gd name="T33" fmla="*/ 955 h 1815"/>
                  <a:gd name="T34" fmla="*/ 836 w 1362"/>
                  <a:gd name="T35" fmla="*/ 1001 h 1815"/>
                  <a:gd name="T36" fmla="*/ 836 w 1362"/>
                  <a:gd name="T37" fmla="*/ 955 h 1815"/>
                  <a:gd name="T38" fmla="*/ 836 w 1362"/>
                  <a:gd name="T39" fmla="*/ 955 h 1815"/>
                  <a:gd name="T40" fmla="*/ 789 w 1362"/>
                  <a:gd name="T41" fmla="*/ 1001 h 1815"/>
                  <a:gd name="T42" fmla="*/ 1053 w 1362"/>
                  <a:gd name="T43" fmla="*/ 1253 h 1815"/>
                  <a:gd name="T44" fmla="*/ 1053 w 1362"/>
                  <a:gd name="T45" fmla="*/ 1253 h 1815"/>
                  <a:gd name="T46" fmla="*/ 1099 w 1362"/>
                  <a:gd name="T47" fmla="*/ 1300 h 1815"/>
                  <a:gd name="T48" fmla="*/ 1099 w 1362"/>
                  <a:gd name="T49" fmla="*/ 1253 h 1815"/>
                  <a:gd name="T50" fmla="*/ 1099 w 1362"/>
                  <a:gd name="T51" fmla="*/ 1253 h 1815"/>
                  <a:gd name="T52" fmla="*/ 1053 w 1362"/>
                  <a:gd name="T53" fmla="*/ 1300 h 1815"/>
                  <a:gd name="T54" fmla="*/ 1315 w 1362"/>
                  <a:gd name="T55" fmla="*/ 0 h 1815"/>
                  <a:gd name="T56" fmla="*/ 1315 w 1362"/>
                  <a:gd name="T57" fmla="*/ 0 h 1815"/>
                  <a:gd name="T58" fmla="*/ 1362 w 1362"/>
                  <a:gd name="T59" fmla="*/ 47 h 1815"/>
                  <a:gd name="T60" fmla="*/ 1362 w 1362"/>
                  <a:gd name="T61" fmla="*/ 0 h 1815"/>
                  <a:gd name="T62" fmla="*/ 1362 w 1362"/>
                  <a:gd name="T63" fmla="*/ 0 h 1815"/>
                  <a:gd name="T64" fmla="*/ 1315 w 1362"/>
                  <a:gd name="T65" fmla="*/ 47 h 1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815">
                    <a:moveTo>
                      <a:pt x="47" y="799"/>
                    </a:moveTo>
                    <a:lnTo>
                      <a:pt x="47" y="799"/>
                    </a:lnTo>
                    <a:lnTo>
                      <a:pt x="0" y="846"/>
                    </a:lnTo>
                    <a:moveTo>
                      <a:pt x="264" y="725"/>
                    </a:moveTo>
                    <a:lnTo>
                      <a:pt x="264" y="725"/>
                    </a:lnTo>
                    <a:lnTo>
                      <a:pt x="310" y="771"/>
                    </a:lnTo>
                    <a:moveTo>
                      <a:pt x="310" y="725"/>
                    </a:moveTo>
                    <a:lnTo>
                      <a:pt x="310" y="725"/>
                    </a:lnTo>
                    <a:lnTo>
                      <a:pt x="264" y="771"/>
                    </a:lnTo>
                    <a:moveTo>
                      <a:pt x="527" y="1768"/>
                    </a:moveTo>
                    <a:lnTo>
                      <a:pt x="527" y="1768"/>
                    </a:lnTo>
                    <a:lnTo>
                      <a:pt x="574" y="1815"/>
                    </a:lnTo>
                    <a:moveTo>
                      <a:pt x="574" y="1768"/>
                    </a:moveTo>
                    <a:lnTo>
                      <a:pt x="574" y="1768"/>
                    </a:lnTo>
                    <a:lnTo>
                      <a:pt x="527" y="1815"/>
                    </a:lnTo>
                    <a:moveTo>
                      <a:pt x="789" y="955"/>
                    </a:moveTo>
                    <a:lnTo>
                      <a:pt x="789" y="955"/>
                    </a:lnTo>
                    <a:lnTo>
                      <a:pt x="836" y="1001"/>
                    </a:lnTo>
                    <a:moveTo>
                      <a:pt x="836" y="955"/>
                    </a:moveTo>
                    <a:lnTo>
                      <a:pt x="836" y="955"/>
                    </a:lnTo>
                    <a:lnTo>
                      <a:pt x="789" y="1001"/>
                    </a:lnTo>
                    <a:moveTo>
                      <a:pt x="1053" y="1253"/>
                    </a:moveTo>
                    <a:lnTo>
                      <a:pt x="1053" y="1253"/>
                    </a:lnTo>
                    <a:lnTo>
                      <a:pt x="1099" y="1300"/>
                    </a:lnTo>
                    <a:moveTo>
                      <a:pt x="1099" y="1253"/>
                    </a:moveTo>
                    <a:lnTo>
                      <a:pt x="1099" y="1253"/>
                    </a:lnTo>
                    <a:lnTo>
                      <a:pt x="1053" y="1300"/>
                    </a:lnTo>
                    <a:moveTo>
                      <a:pt x="1315" y="0"/>
                    </a:moveTo>
                    <a:lnTo>
                      <a:pt x="1315" y="0"/>
                    </a:lnTo>
                    <a:lnTo>
                      <a:pt x="1362" y="47"/>
                    </a:lnTo>
                    <a:moveTo>
                      <a:pt x="1362" y="0"/>
                    </a:moveTo>
                    <a:lnTo>
                      <a:pt x="1362" y="0"/>
                    </a:lnTo>
                    <a:lnTo>
                      <a:pt x="1315" y="47"/>
                    </a:lnTo>
                  </a:path>
                </a:pathLst>
              </a:custGeom>
              <a:noFill/>
              <a:ln w="1588" cap="flat">
                <a:solidFill>
                  <a:srgbClr val="FFD4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Freeform 147"/>
              <p:cNvSpPr>
                <a:spLocks noEditPoints="1"/>
              </p:cNvSpPr>
              <p:nvPr/>
            </p:nvSpPr>
            <p:spPr bwMode="auto">
              <a:xfrm>
                <a:off x="3278" y="1181"/>
                <a:ext cx="1782" cy="745"/>
              </a:xfrm>
              <a:custGeom>
                <a:avLst/>
                <a:gdLst>
                  <a:gd name="T0" fmla="*/ 297 w 7919"/>
                  <a:gd name="T1" fmla="*/ 1062 h 3272"/>
                  <a:gd name="T2" fmla="*/ 1085 w 7919"/>
                  <a:gd name="T3" fmla="*/ 1381 h 3272"/>
                  <a:gd name="T4" fmla="*/ 1874 w 7919"/>
                  <a:gd name="T5" fmla="*/ 2042 h 3272"/>
                  <a:gd name="T6" fmla="*/ 2663 w 7919"/>
                  <a:gd name="T7" fmla="*/ 2252 h 3272"/>
                  <a:gd name="T8" fmla="*/ 3451 w 7919"/>
                  <a:gd name="T9" fmla="*/ 1889 h 3272"/>
                  <a:gd name="T10" fmla="*/ 4239 w 7919"/>
                  <a:gd name="T11" fmla="*/ 44 h 3272"/>
                  <a:gd name="T12" fmla="*/ 5028 w 7919"/>
                  <a:gd name="T13" fmla="*/ 1945 h 3272"/>
                  <a:gd name="T14" fmla="*/ 5817 w 7919"/>
                  <a:gd name="T15" fmla="*/ 1233 h 3272"/>
                  <a:gd name="T16" fmla="*/ 6605 w 7919"/>
                  <a:gd name="T17" fmla="*/ 1532 h 3272"/>
                  <a:gd name="T18" fmla="*/ 7394 w 7919"/>
                  <a:gd name="T19" fmla="*/ 1767 h 3272"/>
                  <a:gd name="T20" fmla="*/ 0 w 7919"/>
                  <a:gd name="T21" fmla="*/ 2125 h 3272"/>
                  <a:gd name="T22" fmla="*/ 34 w 7919"/>
                  <a:gd name="T23" fmla="*/ 2092 h 3272"/>
                  <a:gd name="T24" fmla="*/ 264 w 7919"/>
                  <a:gd name="T25" fmla="*/ 1062 h 3272"/>
                  <a:gd name="T26" fmla="*/ 297 w 7919"/>
                  <a:gd name="T27" fmla="*/ 1029 h 3272"/>
                  <a:gd name="T28" fmla="*/ 526 w 7919"/>
                  <a:gd name="T29" fmla="*/ 33 h 3272"/>
                  <a:gd name="T30" fmla="*/ 559 w 7919"/>
                  <a:gd name="T31" fmla="*/ 0 h 3272"/>
                  <a:gd name="T32" fmla="*/ 789 w 7919"/>
                  <a:gd name="T33" fmla="*/ 2376 h 3272"/>
                  <a:gd name="T34" fmla="*/ 823 w 7919"/>
                  <a:gd name="T35" fmla="*/ 2343 h 3272"/>
                  <a:gd name="T36" fmla="*/ 1051 w 7919"/>
                  <a:gd name="T37" fmla="*/ 1381 h 3272"/>
                  <a:gd name="T38" fmla="*/ 1085 w 7919"/>
                  <a:gd name="T39" fmla="*/ 1347 h 3272"/>
                  <a:gd name="T40" fmla="*/ 1315 w 7919"/>
                  <a:gd name="T41" fmla="*/ 2639 h 3272"/>
                  <a:gd name="T42" fmla="*/ 1348 w 7919"/>
                  <a:gd name="T43" fmla="*/ 2605 h 3272"/>
                  <a:gd name="T44" fmla="*/ 1578 w 7919"/>
                  <a:gd name="T45" fmla="*/ 3239 h 3272"/>
                  <a:gd name="T46" fmla="*/ 1611 w 7919"/>
                  <a:gd name="T47" fmla="*/ 3205 h 3272"/>
                  <a:gd name="T48" fmla="*/ 1840 w 7919"/>
                  <a:gd name="T49" fmla="*/ 2042 h 3272"/>
                  <a:gd name="T50" fmla="*/ 1874 w 7919"/>
                  <a:gd name="T51" fmla="*/ 2009 h 3272"/>
                  <a:gd name="T52" fmla="*/ 2104 w 7919"/>
                  <a:gd name="T53" fmla="*/ 2521 h 3272"/>
                  <a:gd name="T54" fmla="*/ 2137 w 7919"/>
                  <a:gd name="T55" fmla="*/ 2487 h 3272"/>
                  <a:gd name="T56" fmla="*/ 2366 w 7919"/>
                  <a:gd name="T57" fmla="*/ 2666 h 3272"/>
                  <a:gd name="T58" fmla="*/ 2399 w 7919"/>
                  <a:gd name="T59" fmla="*/ 2633 h 3272"/>
                  <a:gd name="T60" fmla="*/ 2629 w 7919"/>
                  <a:gd name="T61" fmla="*/ 2252 h 3272"/>
                  <a:gd name="T62" fmla="*/ 2663 w 7919"/>
                  <a:gd name="T63" fmla="*/ 2219 h 3272"/>
                  <a:gd name="T64" fmla="*/ 2891 w 7919"/>
                  <a:gd name="T65" fmla="*/ 2611 h 3272"/>
                  <a:gd name="T66" fmla="*/ 2925 w 7919"/>
                  <a:gd name="T67" fmla="*/ 2577 h 3272"/>
                  <a:gd name="T68" fmla="*/ 3155 w 7919"/>
                  <a:gd name="T69" fmla="*/ 2342 h 3272"/>
                  <a:gd name="T70" fmla="*/ 3188 w 7919"/>
                  <a:gd name="T71" fmla="*/ 2309 h 3272"/>
                  <a:gd name="T72" fmla="*/ 3418 w 7919"/>
                  <a:gd name="T73" fmla="*/ 1889 h 3272"/>
                  <a:gd name="T74" fmla="*/ 3451 w 7919"/>
                  <a:gd name="T75" fmla="*/ 1855 h 3272"/>
                  <a:gd name="T76" fmla="*/ 3680 w 7919"/>
                  <a:gd name="T77" fmla="*/ 1790 h 3272"/>
                  <a:gd name="T78" fmla="*/ 3714 w 7919"/>
                  <a:gd name="T79" fmla="*/ 1756 h 3272"/>
                  <a:gd name="T80" fmla="*/ 3944 w 7919"/>
                  <a:gd name="T81" fmla="*/ 3100 h 3272"/>
                  <a:gd name="T82" fmla="*/ 3977 w 7919"/>
                  <a:gd name="T83" fmla="*/ 3066 h 3272"/>
                  <a:gd name="T84" fmla="*/ 4206 w 7919"/>
                  <a:gd name="T85" fmla="*/ 44 h 3272"/>
                  <a:gd name="T86" fmla="*/ 4239 w 7919"/>
                  <a:gd name="T87" fmla="*/ 11 h 3272"/>
                  <a:gd name="T88" fmla="*/ 4469 w 7919"/>
                  <a:gd name="T89" fmla="*/ 1847 h 3272"/>
                  <a:gd name="T90" fmla="*/ 4503 w 7919"/>
                  <a:gd name="T91" fmla="*/ 1814 h 3272"/>
                  <a:gd name="T92" fmla="*/ 4731 w 7919"/>
                  <a:gd name="T93" fmla="*/ 2643 h 3272"/>
                  <a:gd name="T94" fmla="*/ 4765 w 7919"/>
                  <a:gd name="T95" fmla="*/ 2610 h 3272"/>
                  <a:gd name="T96" fmla="*/ 4995 w 7919"/>
                  <a:gd name="T97" fmla="*/ 1945 h 3272"/>
                  <a:gd name="T98" fmla="*/ 5028 w 7919"/>
                  <a:gd name="T99" fmla="*/ 1912 h 3272"/>
                  <a:gd name="T100" fmla="*/ 5258 w 7919"/>
                  <a:gd name="T101" fmla="*/ 1146 h 3272"/>
                  <a:gd name="T102" fmla="*/ 5291 w 7919"/>
                  <a:gd name="T103" fmla="*/ 1113 h 3272"/>
                  <a:gd name="T104" fmla="*/ 5520 w 7919"/>
                  <a:gd name="T105" fmla="*/ 1265 h 3272"/>
                  <a:gd name="T106" fmla="*/ 5554 w 7919"/>
                  <a:gd name="T107" fmla="*/ 1232 h 3272"/>
                  <a:gd name="T108" fmla="*/ 5784 w 7919"/>
                  <a:gd name="T109" fmla="*/ 1233 h 3272"/>
                  <a:gd name="T110" fmla="*/ 5817 w 7919"/>
                  <a:gd name="T111" fmla="*/ 1200 h 3272"/>
                  <a:gd name="T112" fmla="*/ 6046 w 7919"/>
                  <a:gd name="T113" fmla="*/ 1340 h 3272"/>
                  <a:gd name="T114" fmla="*/ 6079 w 7919"/>
                  <a:gd name="T115" fmla="*/ 1306 h 3272"/>
                  <a:gd name="T116" fmla="*/ 6309 w 7919"/>
                  <a:gd name="T117" fmla="*/ 1397 h 3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272">
                    <a:moveTo>
                      <a:pt x="34" y="2125"/>
                    </a:moveTo>
                    <a:lnTo>
                      <a:pt x="34" y="2125"/>
                    </a:lnTo>
                    <a:lnTo>
                      <a:pt x="297" y="1062"/>
                    </a:lnTo>
                    <a:lnTo>
                      <a:pt x="559" y="33"/>
                    </a:lnTo>
                    <a:lnTo>
                      <a:pt x="823" y="2376"/>
                    </a:lnTo>
                    <a:lnTo>
                      <a:pt x="1085" y="1381"/>
                    </a:lnTo>
                    <a:lnTo>
                      <a:pt x="1348" y="2639"/>
                    </a:lnTo>
                    <a:lnTo>
                      <a:pt x="1611" y="3239"/>
                    </a:lnTo>
                    <a:lnTo>
                      <a:pt x="1874" y="2042"/>
                    </a:lnTo>
                    <a:lnTo>
                      <a:pt x="2137" y="2521"/>
                    </a:lnTo>
                    <a:lnTo>
                      <a:pt x="2399" y="2666"/>
                    </a:lnTo>
                    <a:lnTo>
                      <a:pt x="2663" y="2252"/>
                    </a:lnTo>
                    <a:lnTo>
                      <a:pt x="2925" y="2611"/>
                    </a:lnTo>
                    <a:lnTo>
                      <a:pt x="3188" y="2342"/>
                    </a:lnTo>
                    <a:lnTo>
                      <a:pt x="3451" y="1889"/>
                    </a:lnTo>
                    <a:lnTo>
                      <a:pt x="3714" y="1790"/>
                    </a:lnTo>
                    <a:lnTo>
                      <a:pt x="3977" y="3100"/>
                    </a:lnTo>
                    <a:lnTo>
                      <a:pt x="4239" y="44"/>
                    </a:lnTo>
                    <a:lnTo>
                      <a:pt x="4503" y="1847"/>
                    </a:lnTo>
                    <a:lnTo>
                      <a:pt x="4765" y="2643"/>
                    </a:lnTo>
                    <a:lnTo>
                      <a:pt x="5028" y="1945"/>
                    </a:lnTo>
                    <a:lnTo>
                      <a:pt x="5291" y="1146"/>
                    </a:lnTo>
                    <a:lnTo>
                      <a:pt x="5554" y="1265"/>
                    </a:lnTo>
                    <a:lnTo>
                      <a:pt x="5817" y="1233"/>
                    </a:lnTo>
                    <a:lnTo>
                      <a:pt x="6079" y="1340"/>
                    </a:lnTo>
                    <a:lnTo>
                      <a:pt x="6343" y="1397"/>
                    </a:lnTo>
                    <a:lnTo>
                      <a:pt x="6605" y="1532"/>
                    </a:lnTo>
                    <a:lnTo>
                      <a:pt x="6868" y="1356"/>
                    </a:lnTo>
                    <a:lnTo>
                      <a:pt x="7131" y="2484"/>
                    </a:lnTo>
                    <a:lnTo>
                      <a:pt x="7394" y="1767"/>
                    </a:lnTo>
                    <a:lnTo>
                      <a:pt x="7657" y="1883"/>
                    </a:lnTo>
                    <a:lnTo>
                      <a:pt x="7919" y="726"/>
                    </a:lnTo>
                    <a:moveTo>
                      <a:pt x="0" y="2125"/>
                    </a:moveTo>
                    <a:lnTo>
                      <a:pt x="0" y="2125"/>
                    </a:lnTo>
                    <a:lnTo>
                      <a:pt x="67" y="2125"/>
                    </a:lnTo>
                    <a:moveTo>
                      <a:pt x="34" y="2092"/>
                    </a:moveTo>
                    <a:lnTo>
                      <a:pt x="34" y="2092"/>
                    </a:lnTo>
                    <a:lnTo>
                      <a:pt x="34" y="2159"/>
                    </a:lnTo>
                    <a:moveTo>
                      <a:pt x="264" y="1062"/>
                    </a:moveTo>
                    <a:lnTo>
                      <a:pt x="264" y="1062"/>
                    </a:lnTo>
                    <a:lnTo>
                      <a:pt x="330" y="1062"/>
                    </a:lnTo>
                    <a:moveTo>
                      <a:pt x="297" y="1029"/>
                    </a:moveTo>
                    <a:lnTo>
                      <a:pt x="297" y="1029"/>
                    </a:lnTo>
                    <a:lnTo>
                      <a:pt x="297" y="1095"/>
                    </a:lnTo>
                    <a:moveTo>
                      <a:pt x="526" y="33"/>
                    </a:moveTo>
                    <a:lnTo>
                      <a:pt x="526" y="33"/>
                    </a:lnTo>
                    <a:lnTo>
                      <a:pt x="593" y="33"/>
                    </a:lnTo>
                    <a:moveTo>
                      <a:pt x="559" y="0"/>
                    </a:moveTo>
                    <a:lnTo>
                      <a:pt x="559" y="0"/>
                    </a:lnTo>
                    <a:lnTo>
                      <a:pt x="559" y="66"/>
                    </a:lnTo>
                    <a:moveTo>
                      <a:pt x="789" y="2376"/>
                    </a:moveTo>
                    <a:lnTo>
                      <a:pt x="789" y="2376"/>
                    </a:lnTo>
                    <a:lnTo>
                      <a:pt x="856" y="2376"/>
                    </a:lnTo>
                    <a:moveTo>
                      <a:pt x="823" y="2343"/>
                    </a:moveTo>
                    <a:lnTo>
                      <a:pt x="823" y="2343"/>
                    </a:lnTo>
                    <a:lnTo>
                      <a:pt x="823" y="2410"/>
                    </a:lnTo>
                    <a:moveTo>
                      <a:pt x="1051" y="1381"/>
                    </a:moveTo>
                    <a:lnTo>
                      <a:pt x="1051" y="1381"/>
                    </a:lnTo>
                    <a:lnTo>
                      <a:pt x="1118" y="1381"/>
                    </a:lnTo>
                    <a:moveTo>
                      <a:pt x="1085" y="1347"/>
                    </a:moveTo>
                    <a:lnTo>
                      <a:pt x="1085" y="1347"/>
                    </a:lnTo>
                    <a:lnTo>
                      <a:pt x="1085" y="1414"/>
                    </a:lnTo>
                    <a:moveTo>
                      <a:pt x="1315" y="2639"/>
                    </a:moveTo>
                    <a:lnTo>
                      <a:pt x="1315" y="2639"/>
                    </a:lnTo>
                    <a:lnTo>
                      <a:pt x="1381" y="2639"/>
                    </a:lnTo>
                    <a:moveTo>
                      <a:pt x="1348" y="2605"/>
                    </a:moveTo>
                    <a:lnTo>
                      <a:pt x="1348" y="2605"/>
                    </a:lnTo>
                    <a:lnTo>
                      <a:pt x="1348" y="2672"/>
                    </a:lnTo>
                    <a:moveTo>
                      <a:pt x="1578" y="3239"/>
                    </a:moveTo>
                    <a:lnTo>
                      <a:pt x="1578" y="3239"/>
                    </a:lnTo>
                    <a:lnTo>
                      <a:pt x="1645" y="3239"/>
                    </a:lnTo>
                    <a:moveTo>
                      <a:pt x="1611" y="3205"/>
                    </a:moveTo>
                    <a:lnTo>
                      <a:pt x="1611" y="3205"/>
                    </a:lnTo>
                    <a:lnTo>
                      <a:pt x="1611" y="3272"/>
                    </a:lnTo>
                    <a:moveTo>
                      <a:pt x="1840" y="2042"/>
                    </a:moveTo>
                    <a:lnTo>
                      <a:pt x="1840" y="2042"/>
                    </a:lnTo>
                    <a:lnTo>
                      <a:pt x="1907" y="2042"/>
                    </a:lnTo>
                    <a:moveTo>
                      <a:pt x="1874" y="2009"/>
                    </a:moveTo>
                    <a:lnTo>
                      <a:pt x="1874" y="2009"/>
                    </a:lnTo>
                    <a:lnTo>
                      <a:pt x="1874" y="2075"/>
                    </a:lnTo>
                    <a:moveTo>
                      <a:pt x="2104" y="2521"/>
                    </a:moveTo>
                    <a:lnTo>
                      <a:pt x="2104" y="2521"/>
                    </a:lnTo>
                    <a:lnTo>
                      <a:pt x="2170" y="2521"/>
                    </a:lnTo>
                    <a:moveTo>
                      <a:pt x="2137" y="2487"/>
                    </a:moveTo>
                    <a:lnTo>
                      <a:pt x="2137" y="2487"/>
                    </a:lnTo>
                    <a:lnTo>
                      <a:pt x="2137" y="2554"/>
                    </a:lnTo>
                    <a:moveTo>
                      <a:pt x="2366" y="2666"/>
                    </a:moveTo>
                    <a:lnTo>
                      <a:pt x="2366" y="2666"/>
                    </a:lnTo>
                    <a:lnTo>
                      <a:pt x="2433" y="2666"/>
                    </a:lnTo>
                    <a:moveTo>
                      <a:pt x="2399" y="2633"/>
                    </a:moveTo>
                    <a:lnTo>
                      <a:pt x="2399" y="2633"/>
                    </a:lnTo>
                    <a:lnTo>
                      <a:pt x="2399" y="2700"/>
                    </a:lnTo>
                    <a:moveTo>
                      <a:pt x="2629" y="2252"/>
                    </a:moveTo>
                    <a:lnTo>
                      <a:pt x="2629" y="2252"/>
                    </a:lnTo>
                    <a:lnTo>
                      <a:pt x="2696" y="2252"/>
                    </a:lnTo>
                    <a:moveTo>
                      <a:pt x="2663" y="2219"/>
                    </a:moveTo>
                    <a:lnTo>
                      <a:pt x="2663" y="2219"/>
                    </a:lnTo>
                    <a:lnTo>
                      <a:pt x="2663" y="2285"/>
                    </a:lnTo>
                    <a:moveTo>
                      <a:pt x="2891" y="2611"/>
                    </a:moveTo>
                    <a:lnTo>
                      <a:pt x="2891" y="2611"/>
                    </a:lnTo>
                    <a:lnTo>
                      <a:pt x="2958" y="2611"/>
                    </a:lnTo>
                    <a:moveTo>
                      <a:pt x="2925" y="2577"/>
                    </a:moveTo>
                    <a:lnTo>
                      <a:pt x="2925" y="2577"/>
                    </a:lnTo>
                    <a:lnTo>
                      <a:pt x="2925" y="2644"/>
                    </a:lnTo>
                    <a:moveTo>
                      <a:pt x="3155" y="2342"/>
                    </a:moveTo>
                    <a:lnTo>
                      <a:pt x="3155" y="2342"/>
                    </a:lnTo>
                    <a:lnTo>
                      <a:pt x="3221" y="2342"/>
                    </a:lnTo>
                    <a:moveTo>
                      <a:pt x="3188" y="2309"/>
                    </a:moveTo>
                    <a:lnTo>
                      <a:pt x="3188" y="2309"/>
                    </a:lnTo>
                    <a:lnTo>
                      <a:pt x="3188" y="2375"/>
                    </a:lnTo>
                    <a:moveTo>
                      <a:pt x="3418" y="1889"/>
                    </a:moveTo>
                    <a:lnTo>
                      <a:pt x="3418" y="1889"/>
                    </a:lnTo>
                    <a:lnTo>
                      <a:pt x="3485" y="1889"/>
                    </a:lnTo>
                    <a:moveTo>
                      <a:pt x="3451" y="1855"/>
                    </a:moveTo>
                    <a:lnTo>
                      <a:pt x="3451" y="1855"/>
                    </a:lnTo>
                    <a:lnTo>
                      <a:pt x="3451" y="1922"/>
                    </a:lnTo>
                    <a:moveTo>
                      <a:pt x="3680" y="1790"/>
                    </a:moveTo>
                    <a:lnTo>
                      <a:pt x="3680" y="1790"/>
                    </a:lnTo>
                    <a:lnTo>
                      <a:pt x="3747" y="1790"/>
                    </a:lnTo>
                    <a:moveTo>
                      <a:pt x="3714" y="1756"/>
                    </a:moveTo>
                    <a:lnTo>
                      <a:pt x="3714" y="1756"/>
                    </a:lnTo>
                    <a:lnTo>
                      <a:pt x="3714" y="1823"/>
                    </a:lnTo>
                    <a:moveTo>
                      <a:pt x="3944" y="3100"/>
                    </a:moveTo>
                    <a:lnTo>
                      <a:pt x="3944" y="3100"/>
                    </a:lnTo>
                    <a:lnTo>
                      <a:pt x="4010" y="3100"/>
                    </a:lnTo>
                    <a:moveTo>
                      <a:pt x="3977" y="3066"/>
                    </a:moveTo>
                    <a:lnTo>
                      <a:pt x="3977" y="3066"/>
                    </a:lnTo>
                    <a:lnTo>
                      <a:pt x="3977" y="3133"/>
                    </a:lnTo>
                    <a:moveTo>
                      <a:pt x="4206" y="44"/>
                    </a:moveTo>
                    <a:lnTo>
                      <a:pt x="4206" y="44"/>
                    </a:lnTo>
                    <a:lnTo>
                      <a:pt x="4273" y="44"/>
                    </a:lnTo>
                    <a:moveTo>
                      <a:pt x="4239" y="11"/>
                    </a:moveTo>
                    <a:lnTo>
                      <a:pt x="4239" y="11"/>
                    </a:lnTo>
                    <a:lnTo>
                      <a:pt x="4239" y="77"/>
                    </a:lnTo>
                    <a:moveTo>
                      <a:pt x="4469" y="1847"/>
                    </a:moveTo>
                    <a:lnTo>
                      <a:pt x="4469" y="1847"/>
                    </a:lnTo>
                    <a:lnTo>
                      <a:pt x="4536" y="1847"/>
                    </a:lnTo>
                    <a:moveTo>
                      <a:pt x="4503" y="1814"/>
                    </a:moveTo>
                    <a:lnTo>
                      <a:pt x="4503" y="1814"/>
                    </a:lnTo>
                    <a:lnTo>
                      <a:pt x="4503" y="1881"/>
                    </a:lnTo>
                    <a:moveTo>
                      <a:pt x="4731" y="2643"/>
                    </a:moveTo>
                    <a:lnTo>
                      <a:pt x="4731" y="2643"/>
                    </a:lnTo>
                    <a:lnTo>
                      <a:pt x="4798" y="2643"/>
                    </a:lnTo>
                    <a:moveTo>
                      <a:pt x="4765" y="2610"/>
                    </a:moveTo>
                    <a:lnTo>
                      <a:pt x="4765" y="2610"/>
                    </a:lnTo>
                    <a:lnTo>
                      <a:pt x="4765" y="2676"/>
                    </a:lnTo>
                    <a:moveTo>
                      <a:pt x="4995" y="1945"/>
                    </a:moveTo>
                    <a:lnTo>
                      <a:pt x="4995" y="1945"/>
                    </a:lnTo>
                    <a:lnTo>
                      <a:pt x="5061" y="1945"/>
                    </a:lnTo>
                    <a:moveTo>
                      <a:pt x="5028" y="1912"/>
                    </a:moveTo>
                    <a:lnTo>
                      <a:pt x="5028" y="1912"/>
                    </a:lnTo>
                    <a:lnTo>
                      <a:pt x="5028" y="1979"/>
                    </a:lnTo>
                    <a:moveTo>
                      <a:pt x="5258" y="1146"/>
                    </a:moveTo>
                    <a:lnTo>
                      <a:pt x="5258" y="1146"/>
                    </a:lnTo>
                    <a:lnTo>
                      <a:pt x="5325" y="1146"/>
                    </a:lnTo>
                    <a:moveTo>
                      <a:pt x="5291" y="1113"/>
                    </a:moveTo>
                    <a:lnTo>
                      <a:pt x="5291" y="1113"/>
                    </a:lnTo>
                    <a:lnTo>
                      <a:pt x="5291" y="1180"/>
                    </a:lnTo>
                    <a:moveTo>
                      <a:pt x="5520" y="1265"/>
                    </a:moveTo>
                    <a:lnTo>
                      <a:pt x="5520" y="1265"/>
                    </a:lnTo>
                    <a:lnTo>
                      <a:pt x="5587" y="1265"/>
                    </a:lnTo>
                    <a:moveTo>
                      <a:pt x="5554" y="1232"/>
                    </a:moveTo>
                    <a:lnTo>
                      <a:pt x="5554" y="1232"/>
                    </a:lnTo>
                    <a:lnTo>
                      <a:pt x="5554" y="1299"/>
                    </a:lnTo>
                    <a:moveTo>
                      <a:pt x="5784" y="1233"/>
                    </a:moveTo>
                    <a:lnTo>
                      <a:pt x="5784" y="1233"/>
                    </a:lnTo>
                    <a:lnTo>
                      <a:pt x="5850" y="1233"/>
                    </a:lnTo>
                    <a:moveTo>
                      <a:pt x="5817" y="1200"/>
                    </a:moveTo>
                    <a:lnTo>
                      <a:pt x="5817" y="1200"/>
                    </a:lnTo>
                    <a:lnTo>
                      <a:pt x="5817" y="1266"/>
                    </a:lnTo>
                    <a:moveTo>
                      <a:pt x="6046" y="1340"/>
                    </a:moveTo>
                    <a:lnTo>
                      <a:pt x="6046" y="1340"/>
                    </a:lnTo>
                    <a:lnTo>
                      <a:pt x="6113" y="1340"/>
                    </a:lnTo>
                    <a:moveTo>
                      <a:pt x="6079" y="1306"/>
                    </a:moveTo>
                    <a:lnTo>
                      <a:pt x="6079" y="1306"/>
                    </a:lnTo>
                    <a:lnTo>
                      <a:pt x="6079" y="1373"/>
                    </a:lnTo>
                    <a:moveTo>
                      <a:pt x="6309" y="1397"/>
                    </a:moveTo>
                    <a:lnTo>
                      <a:pt x="6309" y="1397"/>
                    </a:lnTo>
                    <a:lnTo>
                      <a:pt x="6376" y="1397"/>
                    </a:lnTo>
                  </a:path>
                </a:pathLst>
              </a:custGeom>
              <a:noFill/>
              <a:ln w="1588" cap="flat">
                <a:solidFill>
                  <a:srgbClr val="FFAA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Freeform 148"/>
              <p:cNvSpPr>
                <a:spLocks noEditPoints="1"/>
              </p:cNvSpPr>
              <p:nvPr/>
            </p:nvSpPr>
            <p:spPr bwMode="auto">
              <a:xfrm>
                <a:off x="3281" y="1183"/>
                <a:ext cx="1787" cy="741"/>
              </a:xfrm>
              <a:custGeom>
                <a:avLst/>
                <a:gdLst>
                  <a:gd name="T0" fmla="*/ 6561 w 7943"/>
                  <a:gd name="T1" fmla="*/ 1522 h 3252"/>
                  <a:gd name="T2" fmla="*/ 6595 w 7943"/>
                  <a:gd name="T3" fmla="*/ 1489 h 3252"/>
                  <a:gd name="T4" fmla="*/ 6891 w 7943"/>
                  <a:gd name="T5" fmla="*/ 1346 h 3252"/>
                  <a:gd name="T6" fmla="*/ 7088 w 7943"/>
                  <a:gd name="T7" fmla="*/ 2474 h 3252"/>
                  <a:gd name="T8" fmla="*/ 7121 w 7943"/>
                  <a:gd name="T9" fmla="*/ 2441 h 3252"/>
                  <a:gd name="T10" fmla="*/ 7417 w 7943"/>
                  <a:gd name="T11" fmla="*/ 1757 h 3252"/>
                  <a:gd name="T12" fmla="*/ 7614 w 7943"/>
                  <a:gd name="T13" fmla="*/ 1873 h 3252"/>
                  <a:gd name="T14" fmla="*/ 7647 w 7943"/>
                  <a:gd name="T15" fmla="*/ 1840 h 3252"/>
                  <a:gd name="T16" fmla="*/ 7943 w 7943"/>
                  <a:gd name="T17" fmla="*/ 716 h 3252"/>
                  <a:gd name="T18" fmla="*/ 0 w 7943"/>
                  <a:gd name="T19" fmla="*/ 2092 h 3252"/>
                  <a:gd name="T20" fmla="*/ 47 w 7943"/>
                  <a:gd name="T21" fmla="*/ 2092 h 3252"/>
                  <a:gd name="T22" fmla="*/ 310 w 7943"/>
                  <a:gd name="T23" fmla="*/ 1075 h 3252"/>
                  <a:gd name="T24" fmla="*/ 526 w 7943"/>
                  <a:gd name="T25" fmla="*/ 0 h 3252"/>
                  <a:gd name="T26" fmla="*/ 573 w 7943"/>
                  <a:gd name="T27" fmla="*/ 0 h 3252"/>
                  <a:gd name="T28" fmla="*/ 836 w 7943"/>
                  <a:gd name="T29" fmla="*/ 2390 h 3252"/>
                  <a:gd name="T30" fmla="*/ 1051 w 7943"/>
                  <a:gd name="T31" fmla="*/ 1347 h 3252"/>
                  <a:gd name="T32" fmla="*/ 1098 w 7943"/>
                  <a:gd name="T33" fmla="*/ 1347 h 3252"/>
                  <a:gd name="T34" fmla="*/ 1361 w 7943"/>
                  <a:gd name="T35" fmla="*/ 2652 h 3252"/>
                  <a:gd name="T36" fmla="*/ 1578 w 7943"/>
                  <a:gd name="T37" fmla="*/ 3205 h 3252"/>
                  <a:gd name="T38" fmla="*/ 1625 w 7943"/>
                  <a:gd name="T39" fmla="*/ 3205 h 3252"/>
                  <a:gd name="T40" fmla="*/ 1887 w 7943"/>
                  <a:gd name="T41" fmla="*/ 2055 h 3252"/>
                  <a:gd name="T42" fmla="*/ 2104 w 7943"/>
                  <a:gd name="T43" fmla="*/ 2487 h 3252"/>
                  <a:gd name="T44" fmla="*/ 2150 w 7943"/>
                  <a:gd name="T45" fmla="*/ 2487 h 3252"/>
                  <a:gd name="T46" fmla="*/ 2413 w 7943"/>
                  <a:gd name="T47" fmla="*/ 2680 h 3252"/>
                  <a:gd name="T48" fmla="*/ 2629 w 7943"/>
                  <a:gd name="T49" fmla="*/ 2219 h 3252"/>
                  <a:gd name="T50" fmla="*/ 2676 w 7943"/>
                  <a:gd name="T51" fmla="*/ 2219 h 3252"/>
                  <a:gd name="T52" fmla="*/ 2938 w 7943"/>
                  <a:gd name="T53" fmla="*/ 2624 h 3252"/>
                  <a:gd name="T54" fmla="*/ 3155 w 7943"/>
                  <a:gd name="T55" fmla="*/ 2309 h 3252"/>
                  <a:gd name="T56" fmla="*/ 3201 w 7943"/>
                  <a:gd name="T57" fmla="*/ 2309 h 3252"/>
                  <a:gd name="T58" fmla="*/ 3465 w 7943"/>
                  <a:gd name="T59" fmla="*/ 1902 h 3252"/>
                  <a:gd name="T60" fmla="*/ 3680 w 7943"/>
                  <a:gd name="T61" fmla="*/ 1756 h 3252"/>
                  <a:gd name="T62" fmla="*/ 3727 w 7943"/>
                  <a:gd name="T63" fmla="*/ 1756 h 3252"/>
                  <a:gd name="T64" fmla="*/ 3990 w 7943"/>
                  <a:gd name="T65" fmla="*/ 3113 h 3252"/>
                  <a:gd name="T66" fmla="*/ 4206 w 7943"/>
                  <a:gd name="T67" fmla="*/ 11 h 3252"/>
                  <a:gd name="T68" fmla="*/ 4253 w 7943"/>
                  <a:gd name="T69" fmla="*/ 11 h 3252"/>
                  <a:gd name="T70" fmla="*/ 4516 w 7943"/>
                  <a:gd name="T71" fmla="*/ 1861 h 3252"/>
                  <a:gd name="T72" fmla="*/ 4731 w 7943"/>
                  <a:gd name="T73" fmla="*/ 2610 h 3252"/>
                  <a:gd name="T74" fmla="*/ 4778 w 7943"/>
                  <a:gd name="T75" fmla="*/ 2610 h 3252"/>
                  <a:gd name="T76" fmla="*/ 5041 w 7943"/>
                  <a:gd name="T77" fmla="*/ 1959 h 3252"/>
                  <a:gd name="T78" fmla="*/ 5258 w 7943"/>
                  <a:gd name="T79" fmla="*/ 1113 h 3252"/>
                  <a:gd name="T80" fmla="*/ 5305 w 7943"/>
                  <a:gd name="T81" fmla="*/ 1113 h 3252"/>
                  <a:gd name="T82" fmla="*/ 5567 w 7943"/>
                  <a:gd name="T83" fmla="*/ 1279 h 3252"/>
                  <a:gd name="T84" fmla="*/ 5784 w 7943"/>
                  <a:gd name="T85" fmla="*/ 1200 h 3252"/>
                  <a:gd name="T86" fmla="*/ 5830 w 7943"/>
                  <a:gd name="T87" fmla="*/ 1200 h 3252"/>
                  <a:gd name="T88" fmla="*/ 6093 w 7943"/>
                  <a:gd name="T89" fmla="*/ 1353 h 3252"/>
                  <a:gd name="T90" fmla="*/ 6309 w 7943"/>
                  <a:gd name="T91" fmla="*/ 1364 h 3252"/>
                  <a:gd name="T92" fmla="*/ 6356 w 7943"/>
                  <a:gd name="T93" fmla="*/ 1364 h 3252"/>
                  <a:gd name="T94" fmla="*/ 6618 w 7943"/>
                  <a:gd name="T95" fmla="*/ 1545 h 3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252">
                    <a:moveTo>
                      <a:pt x="6333" y="1354"/>
                    </a:moveTo>
                    <a:lnTo>
                      <a:pt x="6333" y="1354"/>
                    </a:lnTo>
                    <a:lnTo>
                      <a:pt x="6333" y="1421"/>
                    </a:lnTo>
                    <a:moveTo>
                      <a:pt x="6561" y="1522"/>
                    </a:moveTo>
                    <a:lnTo>
                      <a:pt x="6561" y="1522"/>
                    </a:lnTo>
                    <a:lnTo>
                      <a:pt x="6628" y="1522"/>
                    </a:lnTo>
                    <a:moveTo>
                      <a:pt x="6595" y="1489"/>
                    </a:moveTo>
                    <a:lnTo>
                      <a:pt x="6595" y="1489"/>
                    </a:lnTo>
                    <a:lnTo>
                      <a:pt x="6595" y="1555"/>
                    </a:lnTo>
                    <a:moveTo>
                      <a:pt x="6825" y="1346"/>
                    </a:moveTo>
                    <a:lnTo>
                      <a:pt x="6825" y="1346"/>
                    </a:lnTo>
                    <a:lnTo>
                      <a:pt x="6891" y="1346"/>
                    </a:lnTo>
                    <a:moveTo>
                      <a:pt x="6858" y="1313"/>
                    </a:moveTo>
                    <a:lnTo>
                      <a:pt x="6858" y="1313"/>
                    </a:lnTo>
                    <a:lnTo>
                      <a:pt x="6858" y="1380"/>
                    </a:lnTo>
                    <a:moveTo>
                      <a:pt x="7088" y="2474"/>
                    </a:moveTo>
                    <a:lnTo>
                      <a:pt x="7088" y="2474"/>
                    </a:lnTo>
                    <a:lnTo>
                      <a:pt x="7155" y="2474"/>
                    </a:lnTo>
                    <a:moveTo>
                      <a:pt x="7121" y="2441"/>
                    </a:moveTo>
                    <a:lnTo>
                      <a:pt x="7121" y="2441"/>
                    </a:lnTo>
                    <a:lnTo>
                      <a:pt x="7121" y="2507"/>
                    </a:lnTo>
                    <a:moveTo>
                      <a:pt x="7350" y="1757"/>
                    </a:moveTo>
                    <a:lnTo>
                      <a:pt x="7350" y="1757"/>
                    </a:lnTo>
                    <a:lnTo>
                      <a:pt x="7417" y="1757"/>
                    </a:lnTo>
                    <a:moveTo>
                      <a:pt x="7384" y="1724"/>
                    </a:moveTo>
                    <a:lnTo>
                      <a:pt x="7384" y="1724"/>
                    </a:lnTo>
                    <a:lnTo>
                      <a:pt x="7384" y="1791"/>
                    </a:lnTo>
                    <a:moveTo>
                      <a:pt x="7614" y="1873"/>
                    </a:moveTo>
                    <a:lnTo>
                      <a:pt x="7614" y="1873"/>
                    </a:lnTo>
                    <a:lnTo>
                      <a:pt x="7680" y="1873"/>
                    </a:lnTo>
                    <a:moveTo>
                      <a:pt x="7647" y="1840"/>
                    </a:moveTo>
                    <a:lnTo>
                      <a:pt x="7647" y="1840"/>
                    </a:lnTo>
                    <a:lnTo>
                      <a:pt x="7647" y="1906"/>
                    </a:lnTo>
                    <a:moveTo>
                      <a:pt x="7876" y="716"/>
                    </a:moveTo>
                    <a:lnTo>
                      <a:pt x="7876" y="716"/>
                    </a:lnTo>
                    <a:lnTo>
                      <a:pt x="7943" y="716"/>
                    </a:lnTo>
                    <a:moveTo>
                      <a:pt x="7909" y="683"/>
                    </a:moveTo>
                    <a:lnTo>
                      <a:pt x="7909" y="683"/>
                    </a:lnTo>
                    <a:lnTo>
                      <a:pt x="7909" y="750"/>
                    </a:lnTo>
                    <a:moveTo>
                      <a:pt x="0" y="2092"/>
                    </a:moveTo>
                    <a:lnTo>
                      <a:pt x="0" y="2092"/>
                    </a:lnTo>
                    <a:lnTo>
                      <a:pt x="47" y="2139"/>
                    </a:lnTo>
                    <a:moveTo>
                      <a:pt x="47" y="2092"/>
                    </a:moveTo>
                    <a:lnTo>
                      <a:pt x="47" y="2092"/>
                    </a:lnTo>
                    <a:lnTo>
                      <a:pt x="0" y="2139"/>
                    </a:lnTo>
                    <a:moveTo>
                      <a:pt x="264" y="1029"/>
                    </a:moveTo>
                    <a:lnTo>
                      <a:pt x="264" y="1029"/>
                    </a:lnTo>
                    <a:lnTo>
                      <a:pt x="310" y="1075"/>
                    </a:lnTo>
                    <a:moveTo>
                      <a:pt x="310" y="1029"/>
                    </a:moveTo>
                    <a:lnTo>
                      <a:pt x="310" y="1029"/>
                    </a:lnTo>
                    <a:lnTo>
                      <a:pt x="264" y="1075"/>
                    </a:lnTo>
                    <a:moveTo>
                      <a:pt x="526" y="0"/>
                    </a:moveTo>
                    <a:lnTo>
                      <a:pt x="526" y="0"/>
                    </a:lnTo>
                    <a:lnTo>
                      <a:pt x="573" y="46"/>
                    </a:lnTo>
                    <a:moveTo>
                      <a:pt x="573" y="0"/>
                    </a:moveTo>
                    <a:lnTo>
                      <a:pt x="573" y="0"/>
                    </a:lnTo>
                    <a:lnTo>
                      <a:pt x="526" y="46"/>
                    </a:lnTo>
                    <a:moveTo>
                      <a:pt x="789" y="2343"/>
                    </a:moveTo>
                    <a:lnTo>
                      <a:pt x="789" y="2343"/>
                    </a:lnTo>
                    <a:lnTo>
                      <a:pt x="836" y="2390"/>
                    </a:lnTo>
                    <a:moveTo>
                      <a:pt x="836" y="2343"/>
                    </a:moveTo>
                    <a:lnTo>
                      <a:pt x="836" y="2343"/>
                    </a:lnTo>
                    <a:lnTo>
                      <a:pt x="789" y="2390"/>
                    </a:lnTo>
                    <a:moveTo>
                      <a:pt x="1051" y="1347"/>
                    </a:moveTo>
                    <a:lnTo>
                      <a:pt x="1051" y="1347"/>
                    </a:lnTo>
                    <a:lnTo>
                      <a:pt x="1098" y="1394"/>
                    </a:lnTo>
                    <a:moveTo>
                      <a:pt x="1098" y="1347"/>
                    </a:moveTo>
                    <a:lnTo>
                      <a:pt x="1098" y="1347"/>
                    </a:lnTo>
                    <a:lnTo>
                      <a:pt x="1051" y="1394"/>
                    </a:lnTo>
                    <a:moveTo>
                      <a:pt x="1315" y="2605"/>
                    </a:moveTo>
                    <a:lnTo>
                      <a:pt x="1315" y="2605"/>
                    </a:lnTo>
                    <a:lnTo>
                      <a:pt x="1361" y="2652"/>
                    </a:lnTo>
                    <a:moveTo>
                      <a:pt x="1361" y="2605"/>
                    </a:moveTo>
                    <a:lnTo>
                      <a:pt x="1361" y="2605"/>
                    </a:lnTo>
                    <a:lnTo>
                      <a:pt x="1315" y="2652"/>
                    </a:lnTo>
                    <a:moveTo>
                      <a:pt x="1578" y="3205"/>
                    </a:moveTo>
                    <a:lnTo>
                      <a:pt x="1578" y="3205"/>
                    </a:lnTo>
                    <a:lnTo>
                      <a:pt x="1625" y="3252"/>
                    </a:lnTo>
                    <a:moveTo>
                      <a:pt x="1625" y="3205"/>
                    </a:moveTo>
                    <a:lnTo>
                      <a:pt x="1625" y="3205"/>
                    </a:lnTo>
                    <a:lnTo>
                      <a:pt x="1578" y="3252"/>
                    </a:lnTo>
                    <a:moveTo>
                      <a:pt x="1840" y="2009"/>
                    </a:moveTo>
                    <a:lnTo>
                      <a:pt x="1840" y="2009"/>
                    </a:lnTo>
                    <a:lnTo>
                      <a:pt x="1887" y="2055"/>
                    </a:lnTo>
                    <a:moveTo>
                      <a:pt x="1887" y="2009"/>
                    </a:moveTo>
                    <a:lnTo>
                      <a:pt x="1887" y="2009"/>
                    </a:lnTo>
                    <a:lnTo>
                      <a:pt x="1840" y="2055"/>
                    </a:lnTo>
                    <a:moveTo>
                      <a:pt x="2104" y="2487"/>
                    </a:moveTo>
                    <a:lnTo>
                      <a:pt x="2104" y="2487"/>
                    </a:lnTo>
                    <a:lnTo>
                      <a:pt x="2150" y="2534"/>
                    </a:lnTo>
                    <a:moveTo>
                      <a:pt x="2150" y="2487"/>
                    </a:moveTo>
                    <a:lnTo>
                      <a:pt x="2150" y="2487"/>
                    </a:lnTo>
                    <a:lnTo>
                      <a:pt x="2104" y="2534"/>
                    </a:lnTo>
                    <a:moveTo>
                      <a:pt x="2366" y="2633"/>
                    </a:moveTo>
                    <a:lnTo>
                      <a:pt x="2366" y="2633"/>
                    </a:lnTo>
                    <a:lnTo>
                      <a:pt x="2413" y="2680"/>
                    </a:lnTo>
                    <a:moveTo>
                      <a:pt x="2413" y="2633"/>
                    </a:moveTo>
                    <a:lnTo>
                      <a:pt x="2413" y="2633"/>
                    </a:lnTo>
                    <a:lnTo>
                      <a:pt x="2366" y="2680"/>
                    </a:lnTo>
                    <a:moveTo>
                      <a:pt x="2629" y="2219"/>
                    </a:moveTo>
                    <a:lnTo>
                      <a:pt x="2629" y="2219"/>
                    </a:lnTo>
                    <a:lnTo>
                      <a:pt x="2676" y="2265"/>
                    </a:lnTo>
                    <a:moveTo>
                      <a:pt x="2676" y="2219"/>
                    </a:moveTo>
                    <a:lnTo>
                      <a:pt x="2676" y="2219"/>
                    </a:lnTo>
                    <a:lnTo>
                      <a:pt x="2629" y="2265"/>
                    </a:lnTo>
                    <a:moveTo>
                      <a:pt x="2891" y="2577"/>
                    </a:moveTo>
                    <a:lnTo>
                      <a:pt x="2891" y="2577"/>
                    </a:lnTo>
                    <a:lnTo>
                      <a:pt x="2938" y="2624"/>
                    </a:lnTo>
                    <a:moveTo>
                      <a:pt x="2938" y="2577"/>
                    </a:moveTo>
                    <a:lnTo>
                      <a:pt x="2938" y="2577"/>
                    </a:lnTo>
                    <a:lnTo>
                      <a:pt x="2891" y="2624"/>
                    </a:lnTo>
                    <a:moveTo>
                      <a:pt x="3155" y="2309"/>
                    </a:moveTo>
                    <a:lnTo>
                      <a:pt x="3155" y="2309"/>
                    </a:lnTo>
                    <a:lnTo>
                      <a:pt x="3201" y="2355"/>
                    </a:lnTo>
                    <a:moveTo>
                      <a:pt x="3201" y="2309"/>
                    </a:moveTo>
                    <a:lnTo>
                      <a:pt x="3201" y="2309"/>
                    </a:lnTo>
                    <a:lnTo>
                      <a:pt x="3155" y="2355"/>
                    </a:lnTo>
                    <a:moveTo>
                      <a:pt x="3418" y="1855"/>
                    </a:moveTo>
                    <a:lnTo>
                      <a:pt x="3418" y="1855"/>
                    </a:lnTo>
                    <a:lnTo>
                      <a:pt x="3465" y="1902"/>
                    </a:lnTo>
                    <a:moveTo>
                      <a:pt x="3465" y="1855"/>
                    </a:moveTo>
                    <a:lnTo>
                      <a:pt x="3465" y="1855"/>
                    </a:lnTo>
                    <a:lnTo>
                      <a:pt x="3418" y="1902"/>
                    </a:lnTo>
                    <a:moveTo>
                      <a:pt x="3680" y="1756"/>
                    </a:moveTo>
                    <a:lnTo>
                      <a:pt x="3680" y="1756"/>
                    </a:lnTo>
                    <a:lnTo>
                      <a:pt x="3727" y="1803"/>
                    </a:lnTo>
                    <a:moveTo>
                      <a:pt x="3727" y="1756"/>
                    </a:moveTo>
                    <a:lnTo>
                      <a:pt x="3727" y="1756"/>
                    </a:lnTo>
                    <a:lnTo>
                      <a:pt x="3680" y="1803"/>
                    </a:lnTo>
                    <a:moveTo>
                      <a:pt x="3944" y="3066"/>
                    </a:moveTo>
                    <a:lnTo>
                      <a:pt x="3944" y="3066"/>
                    </a:lnTo>
                    <a:lnTo>
                      <a:pt x="3990" y="3113"/>
                    </a:lnTo>
                    <a:moveTo>
                      <a:pt x="3990" y="3066"/>
                    </a:moveTo>
                    <a:lnTo>
                      <a:pt x="3990" y="3066"/>
                    </a:lnTo>
                    <a:lnTo>
                      <a:pt x="3944" y="3113"/>
                    </a:lnTo>
                    <a:moveTo>
                      <a:pt x="4206" y="11"/>
                    </a:moveTo>
                    <a:lnTo>
                      <a:pt x="4206" y="11"/>
                    </a:lnTo>
                    <a:lnTo>
                      <a:pt x="4253" y="57"/>
                    </a:lnTo>
                    <a:moveTo>
                      <a:pt x="4253" y="11"/>
                    </a:moveTo>
                    <a:lnTo>
                      <a:pt x="4253" y="11"/>
                    </a:lnTo>
                    <a:lnTo>
                      <a:pt x="4206" y="57"/>
                    </a:lnTo>
                    <a:moveTo>
                      <a:pt x="4469" y="1814"/>
                    </a:moveTo>
                    <a:lnTo>
                      <a:pt x="4469" y="1814"/>
                    </a:lnTo>
                    <a:lnTo>
                      <a:pt x="4516" y="1861"/>
                    </a:lnTo>
                    <a:moveTo>
                      <a:pt x="4516" y="1814"/>
                    </a:moveTo>
                    <a:lnTo>
                      <a:pt x="4516" y="1814"/>
                    </a:lnTo>
                    <a:lnTo>
                      <a:pt x="4469" y="1861"/>
                    </a:lnTo>
                    <a:moveTo>
                      <a:pt x="4731" y="2610"/>
                    </a:moveTo>
                    <a:lnTo>
                      <a:pt x="4731" y="2610"/>
                    </a:lnTo>
                    <a:lnTo>
                      <a:pt x="4778" y="2656"/>
                    </a:lnTo>
                    <a:moveTo>
                      <a:pt x="4778" y="2610"/>
                    </a:moveTo>
                    <a:lnTo>
                      <a:pt x="4778" y="2610"/>
                    </a:lnTo>
                    <a:lnTo>
                      <a:pt x="4731" y="2656"/>
                    </a:lnTo>
                    <a:moveTo>
                      <a:pt x="4995" y="1912"/>
                    </a:moveTo>
                    <a:lnTo>
                      <a:pt x="4995" y="1912"/>
                    </a:lnTo>
                    <a:lnTo>
                      <a:pt x="5041" y="1959"/>
                    </a:lnTo>
                    <a:moveTo>
                      <a:pt x="5041" y="1912"/>
                    </a:moveTo>
                    <a:lnTo>
                      <a:pt x="5041" y="1912"/>
                    </a:lnTo>
                    <a:lnTo>
                      <a:pt x="4995" y="1959"/>
                    </a:lnTo>
                    <a:moveTo>
                      <a:pt x="5258" y="1113"/>
                    </a:moveTo>
                    <a:lnTo>
                      <a:pt x="5258" y="1113"/>
                    </a:lnTo>
                    <a:lnTo>
                      <a:pt x="5305" y="1160"/>
                    </a:lnTo>
                    <a:moveTo>
                      <a:pt x="5305" y="1113"/>
                    </a:moveTo>
                    <a:lnTo>
                      <a:pt x="5305" y="1113"/>
                    </a:lnTo>
                    <a:lnTo>
                      <a:pt x="5258" y="1160"/>
                    </a:lnTo>
                    <a:moveTo>
                      <a:pt x="5520" y="1232"/>
                    </a:moveTo>
                    <a:lnTo>
                      <a:pt x="5520" y="1232"/>
                    </a:lnTo>
                    <a:lnTo>
                      <a:pt x="5567" y="1279"/>
                    </a:lnTo>
                    <a:moveTo>
                      <a:pt x="5567" y="1232"/>
                    </a:moveTo>
                    <a:lnTo>
                      <a:pt x="5567" y="1232"/>
                    </a:lnTo>
                    <a:lnTo>
                      <a:pt x="5520" y="1279"/>
                    </a:lnTo>
                    <a:moveTo>
                      <a:pt x="5784" y="1200"/>
                    </a:moveTo>
                    <a:lnTo>
                      <a:pt x="5784" y="1200"/>
                    </a:lnTo>
                    <a:lnTo>
                      <a:pt x="5830" y="1246"/>
                    </a:lnTo>
                    <a:moveTo>
                      <a:pt x="5830" y="1200"/>
                    </a:moveTo>
                    <a:lnTo>
                      <a:pt x="5830" y="1200"/>
                    </a:lnTo>
                    <a:lnTo>
                      <a:pt x="5784" y="1246"/>
                    </a:lnTo>
                    <a:moveTo>
                      <a:pt x="6046" y="1306"/>
                    </a:moveTo>
                    <a:lnTo>
                      <a:pt x="6046" y="1306"/>
                    </a:lnTo>
                    <a:lnTo>
                      <a:pt x="6093" y="1353"/>
                    </a:lnTo>
                    <a:moveTo>
                      <a:pt x="6093" y="1306"/>
                    </a:moveTo>
                    <a:lnTo>
                      <a:pt x="6093" y="1306"/>
                    </a:lnTo>
                    <a:lnTo>
                      <a:pt x="6046" y="1353"/>
                    </a:lnTo>
                    <a:moveTo>
                      <a:pt x="6309" y="1364"/>
                    </a:moveTo>
                    <a:lnTo>
                      <a:pt x="6309" y="1364"/>
                    </a:lnTo>
                    <a:lnTo>
                      <a:pt x="6356" y="1411"/>
                    </a:lnTo>
                    <a:moveTo>
                      <a:pt x="6356" y="1364"/>
                    </a:moveTo>
                    <a:lnTo>
                      <a:pt x="6356" y="1364"/>
                    </a:lnTo>
                    <a:lnTo>
                      <a:pt x="6309" y="1411"/>
                    </a:lnTo>
                    <a:moveTo>
                      <a:pt x="6571" y="1499"/>
                    </a:moveTo>
                    <a:lnTo>
                      <a:pt x="6571" y="1499"/>
                    </a:lnTo>
                    <a:lnTo>
                      <a:pt x="6618" y="1545"/>
                    </a:lnTo>
                  </a:path>
                </a:pathLst>
              </a:custGeom>
              <a:noFill/>
              <a:ln w="1588" cap="flat">
                <a:solidFill>
                  <a:srgbClr val="FFAA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Freeform 149"/>
              <p:cNvSpPr>
                <a:spLocks noEditPoints="1"/>
              </p:cNvSpPr>
              <p:nvPr/>
            </p:nvSpPr>
            <p:spPr bwMode="auto">
              <a:xfrm>
                <a:off x="4759" y="1341"/>
                <a:ext cx="306" cy="411"/>
              </a:xfrm>
              <a:custGeom>
                <a:avLst/>
                <a:gdLst>
                  <a:gd name="T0" fmla="*/ 47 w 1362"/>
                  <a:gd name="T1" fmla="*/ 806 h 1804"/>
                  <a:gd name="T2" fmla="*/ 47 w 1362"/>
                  <a:gd name="T3" fmla="*/ 806 h 1804"/>
                  <a:gd name="T4" fmla="*/ 0 w 1362"/>
                  <a:gd name="T5" fmla="*/ 852 h 1804"/>
                  <a:gd name="T6" fmla="*/ 264 w 1362"/>
                  <a:gd name="T7" fmla="*/ 630 h 1804"/>
                  <a:gd name="T8" fmla="*/ 264 w 1362"/>
                  <a:gd name="T9" fmla="*/ 630 h 1804"/>
                  <a:gd name="T10" fmla="*/ 310 w 1362"/>
                  <a:gd name="T11" fmla="*/ 677 h 1804"/>
                  <a:gd name="T12" fmla="*/ 310 w 1362"/>
                  <a:gd name="T13" fmla="*/ 630 h 1804"/>
                  <a:gd name="T14" fmla="*/ 310 w 1362"/>
                  <a:gd name="T15" fmla="*/ 630 h 1804"/>
                  <a:gd name="T16" fmla="*/ 264 w 1362"/>
                  <a:gd name="T17" fmla="*/ 677 h 1804"/>
                  <a:gd name="T18" fmla="*/ 527 w 1362"/>
                  <a:gd name="T19" fmla="*/ 1758 h 1804"/>
                  <a:gd name="T20" fmla="*/ 527 w 1362"/>
                  <a:gd name="T21" fmla="*/ 1758 h 1804"/>
                  <a:gd name="T22" fmla="*/ 574 w 1362"/>
                  <a:gd name="T23" fmla="*/ 1804 h 1804"/>
                  <a:gd name="T24" fmla="*/ 574 w 1362"/>
                  <a:gd name="T25" fmla="*/ 1758 h 1804"/>
                  <a:gd name="T26" fmla="*/ 574 w 1362"/>
                  <a:gd name="T27" fmla="*/ 1758 h 1804"/>
                  <a:gd name="T28" fmla="*/ 527 w 1362"/>
                  <a:gd name="T29" fmla="*/ 1804 h 1804"/>
                  <a:gd name="T30" fmla="*/ 789 w 1362"/>
                  <a:gd name="T31" fmla="*/ 1041 h 1804"/>
                  <a:gd name="T32" fmla="*/ 789 w 1362"/>
                  <a:gd name="T33" fmla="*/ 1041 h 1804"/>
                  <a:gd name="T34" fmla="*/ 836 w 1362"/>
                  <a:gd name="T35" fmla="*/ 1088 h 1804"/>
                  <a:gd name="T36" fmla="*/ 836 w 1362"/>
                  <a:gd name="T37" fmla="*/ 1041 h 1804"/>
                  <a:gd name="T38" fmla="*/ 836 w 1362"/>
                  <a:gd name="T39" fmla="*/ 1041 h 1804"/>
                  <a:gd name="T40" fmla="*/ 789 w 1362"/>
                  <a:gd name="T41" fmla="*/ 1088 h 1804"/>
                  <a:gd name="T42" fmla="*/ 1053 w 1362"/>
                  <a:gd name="T43" fmla="*/ 1157 h 1804"/>
                  <a:gd name="T44" fmla="*/ 1053 w 1362"/>
                  <a:gd name="T45" fmla="*/ 1157 h 1804"/>
                  <a:gd name="T46" fmla="*/ 1099 w 1362"/>
                  <a:gd name="T47" fmla="*/ 1203 h 1804"/>
                  <a:gd name="T48" fmla="*/ 1099 w 1362"/>
                  <a:gd name="T49" fmla="*/ 1157 h 1804"/>
                  <a:gd name="T50" fmla="*/ 1099 w 1362"/>
                  <a:gd name="T51" fmla="*/ 1157 h 1804"/>
                  <a:gd name="T52" fmla="*/ 1053 w 1362"/>
                  <a:gd name="T53" fmla="*/ 1203 h 1804"/>
                  <a:gd name="T54" fmla="*/ 1315 w 1362"/>
                  <a:gd name="T55" fmla="*/ 0 h 1804"/>
                  <a:gd name="T56" fmla="*/ 1315 w 1362"/>
                  <a:gd name="T57" fmla="*/ 0 h 1804"/>
                  <a:gd name="T58" fmla="*/ 1362 w 1362"/>
                  <a:gd name="T59" fmla="*/ 47 h 1804"/>
                  <a:gd name="T60" fmla="*/ 1362 w 1362"/>
                  <a:gd name="T61" fmla="*/ 0 h 1804"/>
                  <a:gd name="T62" fmla="*/ 1362 w 1362"/>
                  <a:gd name="T63" fmla="*/ 0 h 1804"/>
                  <a:gd name="T64" fmla="*/ 1315 w 1362"/>
                  <a:gd name="T65" fmla="*/ 47 h 1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804">
                    <a:moveTo>
                      <a:pt x="47" y="806"/>
                    </a:moveTo>
                    <a:lnTo>
                      <a:pt x="47" y="806"/>
                    </a:lnTo>
                    <a:lnTo>
                      <a:pt x="0" y="852"/>
                    </a:lnTo>
                    <a:moveTo>
                      <a:pt x="264" y="630"/>
                    </a:moveTo>
                    <a:lnTo>
                      <a:pt x="264" y="630"/>
                    </a:lnTo>
                    <a:lnTo>
                      <a:pt x="310" y="677"/>
                    </a:lnTo>
                    <a:moveTo>
                      <a:pt x="310" y="630"/>
                    </a:moveTo>
                    <a:lnTo>
                      <a:pt x="310" y="630"/>
                    </a:lnTo>
                    <a:lnTo>
                      <a:pt x="264" y="677"/>
                    </a:lnTo>
                    <a:moveTo>
                      <a:pt x="527" y="1758"/>
                    </a:moveTo>
                    <a:lnTo>
                      <a:pt x="527" y="1758"/>
                    </a:lnTo>
                    <a:lnTo>
                      <a:pt x="574" y="1804"/>
                    </a:lnTo>
                    <a:moveTo>
                      <a:pt x="574" y="1758"/>
                    </a:moveTo>
                    <a:lnTo>
                      <a:pt x="574" y="1758"/>
                    </a:lnTo>
                    <a:lnTo>
                      <a:pt x="527" y="1804"/>
                    </a:lnTo>
                    <a:moveTo>
                      <a:pt x="789" y="1041"/>
                    </a:moveTo>
                    <a:lnTo>
                      <a:pt x="789" y="1041"/>
                    </a:lnTo>
                    <a:lnTo>
                      <a:pt x="836" y="1088"/>
                    </a:lnTo>
                    <a:moveTo>
                      <a:pt x="836" y="1041"/>
                    </a:moveTo>
                    <a:lnTo>
                      <a:pt x="836" y="1041"/>
                    </a:lnTo>
                    <a:lnTo>
                      <a:pt x="789" y="1088"/>
                    </a:lnTo>
                    <a:moveTo>
                      <a:pt x="1053" y="1157"/>
                    </a:moveTo>
                    <a:lnTo>
                      <a:pt x="1053" y="1157"/>
                    </a:lnTo>
                    <a:lnTo>
                      <a:pt x="1099" y="1203"/>
                    </a:lnTo>
                    <a:moveTo>
                      <a:pt x="1099" y="1157"/>
                    </a:moveTo>
                    <a:lnTo>
                      <a:pt x="1099" y="1157"/>
                    </a:lnTo>
                    <a:lnTo>
                      <a:pt x="1053" y="1203"/>
                    </a:lnTo>
                    <a:moveTo>
                      <a:pt x="1315" y="0"/>
                    </a:moveTo>
                    <a:lnTo>
                      <a:pt x="1315" y="0"/>
                    </a:lnTo>
                    <a:lnTo>
                      <a:pt x="1362" y="47"/>
                    </a:lnTo>
                    <a:moveTo>
                      <a:pt x="1362" y="0"/>
                    </a:moveTo>
                    <a:lnTo>
                      <a:pt x="1362" y="0"/>
                    </a:lnTo>
                    <a:lnTo>
                      <a:pt x="1315" y="47"/>
                    </a:lnTo>
                  </a:path>
                </a:pathLst>
              </a:custGeom>
              <a:noFill/>
              <a:ln w="1588" cap="flat">
                <a:solidFill>
                  <a:srgbClr val="FFAA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Freeform 150"/>
              <p:cNvSpPr>
                <a:spLocks noEditPoints="1"/>
              </p:cNvSpPr>
              <p:nvPr/>
            </p:nvSpPr>
            <p:spPr bwMode="auto">
              <a:xfrm>
                <a:off x="3278" y="1101"/>
                <a:ext cx="1782" cy="816"/>
              </a:xfrm>
              <a:custGeom>
                <a:avLst/>
                <a:gdLst>
                  <a:gd name="T0" fmla="*/ 297 w 7919"/>
                  <a:gd name="T1" fmla="*/ 1533 h 3585"/>
                  <a:gd name="T2" fmla="*/ 1085 w 7919"/>
                  <a:gd name="T3" fmla="*/ 1728 h 3585"/>
                  <a:gd name="T4" fmla="*/ 1874 w 7919"/>
                  <a:gd name="T5" fmla="*/ 2391 h 3585"/>
                  <a:gd name="T6" fmla="*/ 2663 w 7919"/>
                  <a:gd name="T7" fmla="*/ 2581 h 3585"/>
                  <a:gd name="T8" fmla="*/ 3451 w 7919"/>
                  <a:gd name="T9" fmla="*/ 2250 h 3585"/>
                  <a:gd name="T10" fmla="*/ 4239 w 7919"/>
                  <a:gd name="T11" fmla="*/ 34 h 3585"/>
                  <a:gd name="T12" fmla="*/ 5028 w 7919"/>
                  <a:gd name="T13" fmla="*/ 2370 h 3585"/>
                  <a:gd name="T14" fmla="*/ 5817 w 7919"/>
                  <a:gd name="T15" fmla="*/ 1696 h 3585"/>
                  <a:gd name="T16" fmla="*/ 6605 w 7919"/>
                  <a:gd name="T17" fmla="*/ 1784 h 3585"/>
                  <a:gd name="T18" fmla="*/ 7394 w 7919"/>
                  <a:gd name="T19" fmla="*/ 1988 h 3585"/>
                  <a:gd name="T20" fmla="*/ 0 w 7919"/>
                  <a:gd name="T21" fmla="*/ 1756 h 3585"/>
                  <a:gd name="T22" fmla="*/ 34 w 7919"/>
                  <a:gd name="T23" fmla="*/ 1723 h 3585"/>
                  <a:gd name="T24" fmla="*/ 264 w 7919"/>
                  <a:gd name="T25" fmla="*/ 1533 h 3585"/>
                  <a:gd name="T26" fmla="*/ 297 w 7919"/>
                  <a:gd name="T27" fmla="*/ 1499 h 3585"/>
                  <a:gd name="T28" fmla="*/ 526 w 7919"/>
                  <a:gd name="T29" fmla="*/ 307 h 3585"/>
                  <a:gd name="T30" fmla="*/ 559 w 7919"/>
                  <a:gd name="T31" fmla="*/ 274 h 3585"/>
                  <a:gd name="T32" fmla="*/ 789 w 7919"/>
                  <a:gd name="T33" fmla="*/ 2713 h 3585"/>
                  <a:gd name="T34" fmla="*/ 823 w 7919"/>
                  <a:gd name="T35" fmla="*/ 2679 h 3585"/>
                  <a:gd name="T36" fmla="*/ 1051 w 7919"/>
                  <a:gd name="T37" fmla="*/ 1728 h 3585"/>
                  <a:gd name="T38" fmla="*/ 1085 w 7919"/>
                  <a:gd name="T39" fmla="*/ 1695 h 3585"/>
                  <a:gd name="T40" fmla="*/ 1315 w 7919"/>
                  <a:gd name="T41" fmla="*/ 2876 h 3585"/>
                  <a:gd name="T42" fmla="*/ 1348 w 7919"/>
                  <a:gd name="T43" fmla="*/ 2843 h 3585"/>
                  <a:gd name="T44" fmla="*/ 1578 w 7919"/>
                  <a:gd name="T45" fmla="*/ 3551 h 3585"/>
                  <a:gd name="T46" fmla="*/ 1611 w 7919"/>
                  <a:gd name="T47" fmla="*/ 3518 h 3585"/>
                  <a:gd name="T48" fmla="*/ 1840 w 7919"/>
                  <a:gd name="T49" fmla="*/ 2391 h 3585"/>
                  <a:gd name="T50" fmla="*/ 1874 w 7919"/>
                  <a:gd name="T51" fmla="*/ 2358 h 3585"/>
                  <a:gd name="T52" fmla="*/ 2104 w 7919"/>
                  <a:gd name="T53" fmla="*/ 2866 h 3585"/>
                  <a:gd name="T54" fmla="*/ 2137 w 7919"/>
                  <a:gd name="T55" fmla="*/ 2833 h 3585"/>
                  <a:gd name="T56" fmla="*/ 2366 w 7919"/>
                  <a:gd name="T57" fmla="*/ 3078 h 3585"/>
                  <a:gd name="T58" fmla="*/ 2399 w 7919"/>
                  <a:gd name="T59" fmla="*/ 3045 h 3585"/>
                  <a:gd name="T60" fmla="*/ 2629 w 7919"/>
                  <a:gd name="T61" fmla="*/ 2581 h 3585"/>
                  <a:gd name="T62" fmla="*/ 2663 w 7919"/>
                  <a:gd name="T63" fmla="*/ 2548 h 3585"/>
                  <a:gd name="T64" fmla="*/ 2891 w 7919"/>
                  <a:gd name="T65" fmla="*/ 2928 h 3585"/>
                  <a:gd name="T66" fmla="*/ 2925 w 7919"/>
                  <a:gd name="T67" fmla="*/ 2895 h 3585"/>
                  <a:gd name="T68" fmla="*/ 3155 w 7919"/>
                  <a:gd name="T69" fmla="*/ 2635 h 3585"/>
                  <a:gd name="T70" fmla="*/ 3188 w 7919"/>
                  <a:gd name="T71" fmla="*/ 2601 h 3585"/>
                  <a:gd name="T72" fmla="*/ 3418 w 7919"/>
                  <a:gd name="T73" fmla="*/ 2250 h 3585"/>
                  <a:gd name="T74" fmla="*/ 3451 w 7919"/>
                  <a:gd name="T75" fmla="*/ 2217 h 3585"/>
                  <a:gd name="T76" fmla="*/ 3680 w 7919"/>
                  <a:gd name="T77" fmla="*/ 2108 h 3585"/>
                  <a:gd name="T78" fmla="*/ 3714 w 7919"/>
                  <a:gd name="T79" fmla="*/ 2075 h 3585"/>
                  <a:gd name="T80" fmla="*/ 3944 w 7919"/>
                  <a:gd name="T81" fmla="*/ 3471 h 3585"/>
                  <a:gd name="T82" fmla="*/ 3977 w 7919"/>
                  <a:gd name="T83" fmla="*/ 3438 h 3585"/>
                  <a:gd name="T84" fmla="*/ 4206 w 7919"/>
                  <a:gd name="T85" fmla="*/ 34 h 3585"/>
                  <a:gd name="T86" fmla="*/ 4239 w 7919"/>
                  <a:gd name="T87" fmla="*/ 0 h 3585"/>
                  <a:gd name="T88" fmla="*/ 4469 w 7919"/>
                  <a:gd name="T89" fmla="*/ 2167 h 3585"/>
                  <a:gd name="T90" fmla="*/ 4503 w 7919"/>
                  <a:gd name="T91" fmla="*/ 2134 h 3585"/>
                  <a:gd name="T92" fmla="*/ 4731 w 7919"/>
                  <a:gd name="T93" fmla="*/ 3036 h 3585"/>
                  <a:gd name="T94" fmla="*/ 4765 w 7919"/>
                  <a:gd name="T95" fmla="*/ 3003 h 3585"/>
                  <a:gd name="T96" fmla="*/ 4995 w 7919"/>
                  <a:gd name="T97" fmla="*/ 2370 h 3585"/>
                  <a:gd name="T98" fmla="*/ 5028 w 7919"/>
                  <a:gd name="T99" fmla="*/ 2337 h 3585"/>
                  <a:gd name="T100" fmla="*/ 5258 w 7919"/>
                  <a:gd name="T101" fmla="*/ 1446 h 3585"/>
                  <a:gd name="T102" fmla="*/ 5291 w 7919"/>
                  <a:gd name="T103" fmla="*/ 1413 h 3585"/>
                  <a:gd name="T104" fmla="*/ 5520 w 7919"/>
                  <a:gd name="T105" fmla="*/ 1831 h 3585"/>
                  <a:gd name="T106" fmla="*/ 5554 w 7919"/>
                  <a:gd name="T107" fmla="*/ 1798 h 3585"/>
                  <a:gd name="T108" fmla="*/ 5784 w 7919"/>
                  <a:gd name="T109" fmla="*/ 1696 h 3585"/>
                  <a:gd name="T110" fmla="*/ 5817 w 7919"/>
                  <a:gd name="T111" fmla="*/ 1663 h 3585"/>
                  <a:gd name="T112" fmla="*/ 6046 w 7919"/>
                  <a:gd name="T113" fmla="*/ 1580 h 3585"/>
                  <a:gd name="T114" fmla="*/ 6079 w 7919"/>
                  <a:gd name="T115" fmla="*/ 1547 h 3585"/>
                  <a:gd name="T116" fmla="*/ 6309 w 7919"/>
                  <a:gd name="T117" fmla="*/ 1745 h 3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585">
                    <a:moveTo>
                      <a:pt x="34" y="1756"/>
                    </a:moveTo>
                    <a:lnTo>
                      <a:pt x="34" y="1756"/>
                    </a:lnTo>
                    <a:lnTo>
                      <a:pt x="297" y="1533"/>
                    </a:lnTo>
                    <a:lnTo>
                      <a:pt x="559" y="307"/>
                    </a:lnTo>
                    <a:lnTo>
                      <a:pt x="823" y="2713"/>
                    </a:lnTo>
                    <a:lnTo>
                      <a:pt x="1085" y="1728"/>
                    </a:lnTo>
                    <a:lnTo>
                      <a:pt x="1348" y="2876"/>
                    </a:lnTo>
                    <a:lnTo>
                      <a:pt x="1611" y="3551"/>
                    </a:lnTo>
                    <a:lnTo>
                      <a:pt x="1874" y="2391"/>
                    </a:lnTo>
                    <a:lnTo>
                      <a:pt x="2137" y="2866"/>
                    </a:lnTo>
                    <a:lnTo>
                      <a:pt x="2399" y="3078"/>
                    </a:lnTo>
                    <a:lnTo>
                      <a:pt x="2663" y="2581"/>
                    </a:lnTo>
                    <a:lnTo>
                      <a:pt x="2925" y="2928"/>
                    </a:lnTo>
                    <a:lnTo>
                      <a:pt x="3188" y="2635"/>
                    </a:lnTo>
                    <a:lnTo>
                      <a:pt x="3451" y="2250"/>
                    </a:lnTo>
                    <a:lnTo>
                      <a:pt x="3714" y="2108"/>
                    </a:lnTo>
                    <a:lnTo>
                      <a:pt x="3977" y="3471"/>
                    </a:lnTo>
                    <a:lnTo>
                      <a:pt x="4239" y="34"/>
                    </a:lnTo>
                    <a:lnTo>
                      <a:pt x="4503" y="2167"/>
                    </a:lnTo>
                    <a:lnTo>
                      <a:pt x="4765" y="3036"/>
                    </a:lnTo>
                    <a:lnTo>
                      <a:pt x="5028" y="2370"/>
                    </a:lnTo>
                    <a:lnTo>
                      <a:pt x="5291" y="1446"/>
                    </a:lnTo>
                    <a:lnTo>
                      <a:pt x="5554" y="1831"/>
                    </a:lnTo>
                    <a:lnTo>
                      <a:pt x="5817" y="1696"/>
                    </a:lnTo>
                    <a:lnTo>
                      <a:pt x="6079" y="1580"/>
                    </a:lnTo>
                    <a:lnTo>
                      <a:pt x="6343" y="1745"/>
                    </a:lnTo>
                    <a:lnTo>
                      <a:pt x="6605" y="1784"/>
                    </a:lnTo>
                    <a:lnTo>
                      <a:pt x="6868" y="1694"/>
                    </a:lnTo>
                    <a:lnTo>
                      <a:pt x="7131" y="2794"/>
                    </a:lnTo>
                    <a:lnTo>
                      <a:pt x="7394" y="1988"/>
                    </a:lnTo>
                    <a:lnTo>
                      <a:pt x="7657" y="2309"/>
                    </a:lnTo>
                    <a:lnTo>
                      <a:pt x="7919" y="1063"/>
                    </a:lnTo>
                    <a:moveTo>
                      <a:pt x="0" y="1756"/>
                    </a:moveTo>
                    <a:lnTo>
                      <a:pt x="0" y="1756"/>
                    </a:lnTo>
                    <a:lnTo>
                      <a:pt x="67" y="1756"/>
                    </a:lnTo>
                    <a:moveTo>
                      <a:pt x="34" y="1723"/>
                    </a:moveTo>
                    <a:lnTo>
                      <a:pt x="34" y="1723"/>
                    </a:lnTo>
                    <a:lnTo>
                      <a:pt x="34" y="1789"/>
                    </a:lnTo>
                    <a:moveTo>
                      <a:pt x="264" y="1533"/>
                    </a:moveTo>
                    <a:lnTo>
                      <a:pt x="264" y="1533"/>
                    </a:lnTo>
                    <a:lnTo>
                      <a:pt x="330" y="1533"/>
                    </a:lnTo>
                    <a:moveTo>
                      <a:pt x="297" y="1499"/>
                    </a:moveTo>
                    <a:lnTo>
                      <a:pt x="297" y="1499"/>
                    </a:lnTo>
                    <a:lnTo>
                      <a:pt x="297" y="1566"/>
                    </a:lnTo>
                    <a:moveTo>
                      <a:pt x="526" y="307"/>
                    </a:moveTo>
                    <a:lnTo>
                      <a:pt x="526" y="307"/>
                    </a:lnTo>
                    <a:lnTo>
                      <a:pt x="593" y="307"/>
                    </a:lnTo>
                    <a:moveTo>
                      <a:pt x="559" y="274"/>
                    </a:moveTo>
                    <a:lnTo>
                      <a:pt x="559" y="274"/>
                    </a:lnTo>
                    <a:lnTo>
                      <a:pt x="559" y="340"/>
                    </a:lnTo>
                    <a:moveTo>
                      <a:pt x="789" y="2713"/>
                    </a:moveTo>
                    <a:lnTo>
                      <a:pt x="789" y="2713"/>
                    </a:lnTo>
                    <a:lnTo>
                      <a:pt x="856" y="2713"/>
                    </a:lnTo>
                    <a:moveTo>
                      <a:pt x="823" y="2679"/>
                    </a:moveTo>
                    <a:lnTo>
                      <a:pt x="823" y="2679"/>
                    </a:lnTo>
                    <a:lnTo>
                      <a:pt x="823" y="2746"/>
                    </a:lnTo>
                    <a:moveTo>
                      <a:pt x="1051" y="1728"/>
                    </a:moveTo>
                    <a:lnTo>
                      <a:pt x="1051" y="1728"/>
                    </a:lnTo>
                    <a:lnTo>
                      <a:pt x="1118" y="1728"/>
                    </a:lnTo>
                    <a:moveTo>
                      <a:pt x="1085" y="1695"/>
                    </a:moveTo>
                    <a:lnTo>
                      <a:pt x="1085" y="1695"/>
                    </a:lnTo>
                    <a:lnTo>
                      <a:pt x="1085" y="1761"/>
                    </a:lnTo>
                    <a:moveTo>
                      <a:pt x="1315" y="2876"/>
                    </a:moveTo>
                    <a:lnTo>
                      <a:pt x="1315" y="2876"/>
                    </a:lnTo>
                    <a:lnTo>
                      <a:pt x="1381" y="2876"/>
                    </a:lnTo>
                    <a:moveTo>
                      <a:pt x="1348" y="2843"/>
                    </a:moveTo>
                    <a:lnTo>
                      <a:pt x="1348" y="2843"/>
                    </a:lnTo>
                    <a:lnTo>
                      <a:pt x="1348" y="2909"/>
                    </a:lnTo>
                    <a:moveTo>
                      <a:pt x="1578" y="3551"/>
                    </a:moveTo>
                    <a:lnTo>
                      <a:pt x="1578" y="3551"/>
                    </a:lnTo>
                    <a:lnTo>
                      <a:pt x="1645" y="3551"/>
                    </a:lnTo>
                    <a:moveTo>
                      <a:pt x="1611" y="3518"/>
                    </a:moveTo>
                    <a:lnTo>
                      <a:pt x="1611" y="3518"/>
                    </a:lnTo>
                    <a:lnTo>
                      <a:pt x="1611" y="3585"/>
                    </a:lnTo>
                    <a:moveTo>
                      <a:pt x="1840" y="2391"/>
                    </a:moveTo>
                    <a:lnTo>
                      <a:pt x="1840" y="2391"/>
                    </a:lnTo>
                    <a:lnTo>
                      <a:pt x="1907" y="2391"/>
                    </a:lnTo>
                    <a:moveTo>
                      <a:pt x="1874" y="2358"/>
                    </a:moveTo>
                    <a:lnTo>
                      <a:pt x="1874" y="2358"/>
                    </a:lnTo>
                    <a:lnTo>
                      <a:pt x="1874" y="2425"/>
                    </a:lnTo>
                    <a:moveTo>
                      <a:pt x="2104" y="2866"/>
                    </a:moveTo>
                    <a:lnTo>
                      <a:pt x="2104" y="2866"/>
                    </a:lnTo>
                    <a:lnTo>
                      <a:pt x="2170" y="2866"/>
                    </a:lnTo>
                    <a:moveTo>
                      <a:pt x="2137" y="2833"/>
                    </a:moveTo>
                    <a:lnTo>
                      <a:pt x="2137" y="2833"/>
                    </a:lnTo>
                    <a:lnTo>
                      <a:pt x="2137" y="2899"/>
                    </a:lnTo>
                    <a:moveTo>
                      <a:pt x="2366" y="3078"/>
                    </a:moveTo>
                    <a:lnTo>
                      <a:pt x="2366" y="3078"/>
                    </a:lnTo>
                    <a:lnTo>
                      <a:pt x="2433" y="3078"/>
                    </a:lnTo>
                    <a:moveTo>
                      <a:pt x="2399" y="3045"/>
                    </a:moveTo>
                    <a:lnTo>
                      <a:pt x="2399" y="3045"/>
                    </a:lnTo>
                    <a:lnTo>
                      <a:pt x="2399" y="3111"/>
                    </a:lnTo>
                    <a:moveTo>
                      <a:pt x="2629" y="2581"/>
                    </a:moveTo>
                    <a:lnTo>
                      <a:pt x="2629" y="2581"/>
                    </a:lnTo>
                    <a:lnTo>
                      <a:pt x="2696" y="2581"/>
                    </a:lnTo>
                    <a:moveTo>
                      <a:pt x="2663" y="2548"/>
                    </a:moveTo>
                    <a:lnTo>
                      <a:pt x="2663" y="2548"/>
                    </a:lnTo>
                    <a:lnTo>
                      <a:pt x="2663" y="2615"/>
                    </a:lnTo>
                    <a:moveTo>
                      <a:pt x="2891" y="2928"/>
                    </a:moveTo>
                    <a:lnTo>
                      <a:pt x="2891" y="2928"/>
                    </a:lnTo>
                    <a:lnTo>
                      <a:pt x="2958" y="2928"/>
                    </a:lnTo>
                    <a:moveTo>
                      <a:pt x="2925" y="2895"/>
                    </a:moveTo>
                    <a:lnTo>
                      <a:pt x="2925" y="2895"/>
                    </a:lnTo>
                    <a:lnTo>
                      <a:pt x="2925" y="2961"/>
                    </a:lnTo>
                    <a:moveTo>
                      <a:pt x="3155" y="2635"/>
                    </a:moveTo>
                    <a:lnTo>
                      <a:pt x="3155" y="2635"/>
                    </a:lnTo>
                    <a:lnTo>
                      <a:pt x="3221" y="2635"/>
                    </a:lnTo>
                    <a:moveTo>
                      <a:pt x="3188" y="2601"/>
                    </a:moveTo>
                    <a:lnTo>
                      <a:pt x="3188" y="2601"/>
                    </a:lnTo>
                    <a:lnTo>
                      <a:pt x="3188" y="2668"/>
                    </a:lnTo>
                    <a:moveTo>
                      <a:pt x="3418" y="2250"/>
                    </a:moveTo>
                    <a:lnTo>
                      <a:pt x="3418" y="2250"/>
                    </a:lnTo>
                    <a:lnTo>
                      <a:pt x="3485" y="2250"/>
                    </a:lnTo>
                    <a:moveTo>
                      <a:pt x="3451" y="2217"/>
                    </a:moveTo>
                    <a:lnTo>
                      <a:pt x="3451" y="2217"/>
                    </a:lnTo>
                    <a:lnTo>
                      <a:pt x="3451" y="2284"/>
                    </a:lnTo>
                    <a:moveTo>
                      <a:pt x="3680" y="2108"/>
                    </a:moveTo>
                    <a:lnTo>
                      <a:pt x="3680" y="2108"/>
                    </a:lnTo>
                    <a:lnTo>
                      <a:pt x="3747" y="2108"/>
                    </a:lnTo>
                    <a:moveTo>
                      <a:pt x="3714" y="2075"/>
                    </a:moveTo>
                    <a:lnTo>
                      <a:pt x="3714" y="2075"/>
                    </a:lnTo>
                    <a:lnTo>
                      <a:pt x="3714" y="2141"/>
                    </a:lnTo>
                    <a:moveTo>
                      <a:pt x="3944" y="3471"/>
                    </a:moveTo>
                    <a:lnTo>
                      <a:pt x="3944" y="3471"/>
                    </a:lnTo>
                    <a:lnTo>
                      <a:pt x="4010" y="3471"/>
                    </a:lnTo>
                    <a:moveTo>
                      <a:pt x="3977" y="3438"/>
                    </a:moveTo>
                    <a:lnTo>
                      <a:pt x="3977" y="3438"/>
                    </a:lnTo>
                    <a:lnTo>
                      <a:pt x="3977" y="3505"/>
                    </a:lnTo>
                    <a:moveTo>
                      <a:pt x="4206" y="34"/>
                    </a:moveTo>
                    <a:lnTo>
                      <a:pt x="4206" y="34"/>
                    </a:lnTo>
                    <a:lnTo>
                      <a:pt x="4273" y="34"/>
                    </a:lnTo>
                    <a:moveTo>
                      <a:pt x="4239" y="0"/>
                    </a:moveTo>
                    <a:lnTo>
                      <a:pt x="4239" y="0"/>
                    </a:lnTo>
                    <a:lnTo>
                      <a:pt x="4239" y="67"/>
                    </a:lnTo>
                    <a:moveTo>
                      <a:pt x="4469" y="2167"/>
                    </a:moveTo>
                    <a:lnTo>
                      <a:pt x="4469" y="2167"/>
                    </a:lnTo>
                    <a:lnTo>
                      <a:pt x="4536" y="2167"/>
                    </a:lnTo>
                    <a:moveTo>
                      <a:pt x="4503" y="2134"/>
                    </a:moveTo>
                    <a:lnTo>
                      <a:pt x="4503" y="2134"/>
                    </a:lnTo>
                    <a:lnTo>
                      <a:pt x="4503" y="2200"/>
                    </a:lnTo>
                    <a:moveTo>
                      <a:pt x="4731" y="3036"/>
                    </a:moveTo>
                    <a:lnTo>
                      <a:pt x="4731" y="3036"/>
                    </a:lnTo>
                    <a:lnTo>
                      <a:pt x="4798" y="3036"/>
                    </a:lnTo>
                    <a:moveTo>
                      <a:pt x="4765" y="3003"/>
                    </a:moveTo>
                    <a:lnTo>
                      <a:pt x="4765" y="3003"/>
                    </a:lnTo>
                    <a:lnTo>
                      <a:pt x="4765" y="3069"/>
                    </a:lnTo>
                    <a:moveTo>
                      <a:pt x="4995" y="2370"/>
                    </a:moveTo>
                    <a:lnTo>
                      <a:pt x="4995" y="2370"/>
                    </a:lnTo>
                    <a:lnTo>
                      <a:pt x="5061" y="2370"/>
                    </a:lnTo>
                    <a:moveTo>
                      <a:pt x="5028" y="2337"/>
                    </a:moveTo>
                    <a:lnTo>
                      <a:pt x="5028" y="2337"/>
                    </a:lnTo>
                    <a:lnTo>
                      <a:pt x="5028" y="2404"/>
                    </a:lnTo>
                    <a:moveTo>
                      <a:pt x="5258" y="1446"/>
                    </a:moveTo>
                    <a:lnTo>
                      <a:pt x="5258" y="1446"/>
                    </a:lnTo>
                    <a:lnTo>
                      <a:pt x="5325" y="1446"/>
                    </a:lnTo>
                    <a:moveTo>
                      <a:pt x="5291" y="1413"/>
                    </a:moveTo>
                    <a:lnTo>
                      <a:pt x="5291" y="1413"/>
                    </a:lnTo>
                    <a:lnTo>
                      <a:pt x="5291" y="1479"/>
                    </a:lnTo>
                    <a:moveTo>
                      <a:pt x="5520" y="1831"/>
                    </a:moveTo>
                    <a:lnTo>
                      <a:pt x="5520" y="1831"/>
                    </a:lnTo>
                    <a:lnTo>
                      <a:pt x="5587" y="1831"/>
                    </a:lnTo>
                    <a:moveTo>
                      <a:pt x="5554" y="1798"/>
                    </a:moveTo>
                    <a:lnTo>
                      <a:pt x="5554" y="1798"/>
                    </a:lnTo>
                    <a:lnTo>
                      <a:pt x="5554" y="1865"/>
                    </a:lnTo>
                    <a:moveTo>
                      <a:pt x="5784" y="1696"/>
                    </a:moveTo>
                    <a:lnTo>
                      <a:pt x="5784" y="1696"/>
                    </a:lnTo>
                    <a:lnTo>
                      <a:pt x="5850" y="1696"/>
                    </a:lnTo>
                    <a:moveTo>
                      <a:pt x="5817" y="1663"/>
                    </a:moveTo>
                    <a:lnTo>
                      <a:pt x="5817" y="1663"/>
                    </a:lnTo>
                    <a:lnTo>
                      <a:pt x="5817" y="1729"/>
                    </a:lnTo>
                    <a:moveTo>
                      <a:pt x="6046" y="1580"/>
                    </a:moveTo>
                    <a:lnTo>
                      <a:pt x="6046" y="1580"/>
                    </a:lnTo>
                    <a:lnTo>
                      <a:pt x="6113" y="1580"/>
                    </a:lnTo>
                    <a:moveTo>
                      <a:pt x="6079" y="1547"/>
                    </a:moveTo>
                    <a:lnTo>
                      <a:pt x="6079" y="1547"/>
                    </a:lnTo>
                    <a:lnTo>
                      <a:pt x="6079" y="1614"/>
                    </a:lnTo>
                    <a:moveTo>
                      <a:pt x="6309" y="1745"/>
                    </a:moveTo>
                    <a:lnTo>
                      <a:pt x="6309" y="1745"/>
                    </a:lnTo>
                    <a:lnTo>
                      <a:pt x="6376" y="1745"/>
                    </a:lnTo>
                  </a:path>
                </a:pathLst>
              </a:custGeom>
              <a:noFill/>
              <a:ln w="1588" cap="flat">
                <a:solidFill>
                  <a:srgbClr val="FF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Freeform 151"/>
              <p:cNvSpPr>
                <a:spLocks noEditPoints="1"/>
              </p:cNvSpPr>
              <p:nvPr/>
            </p:nvSpPr>
            <p:spPr bwMode="auto">
              <a:xfrm>
                <a:off x="3281" y="1103"/>
                <a:ext cx="1787" cy="812"/>
              </a:xfrm>
              <a:custGeom>
                <a:avLst/>
                <a:gdLst>
                  <a:gd name="T0" fmla="*/ 6561 w 7943"/>
                  <a:gd name="T1" fmla="*/ 1774 h 3565"/>
                  <a:gd name="T2" fmla="*/ 6595 w 7943"/>
                  <a:gd name="T3" fmla="*/ 1740 h 3565"/>
                  <a:gd name="T4" fmla="*/ 6891 w 7943"/>
                  <a:gd name="T5" fmla="*/ 1684 h 3565"/>
                  <a:gd name="T6" fmla="*/ 7088 w 7943"/>
                  <a:gd name="T7" fmla="*/ 2784 h 3565"/>
                  <a:gd name="T8" fmla="*/ 7121 w 7943"/>
                  <a:gd name="T9" fmla="*/ 2750 h 3565"/>
                  <a:gd name="T10" fmla="*/ 7417 w 7943"/>
                  <a:gd name="T11" fmla="*/ 1978 h 3565"/>
                  <a:gd name="T12" fmla="*/ 7614 w 7943"/>
                  <a:gd name="T13" fmla="*/ 2299 h 3565"/>
                  <a:gd name="T14" fmla="*/ 7647 w 7943"/>
                  <a:gd name="T15" fmla="*/ 2266 h 3565"/>
                  <a:gd name="T16" fmla="*/ 7943 w 7943"/>
                  <a:gd name="T17" fmla="*/ 1053 h 3565"/>
                  <a:gd name="T18" fmla="*/ 0 w 7943"/>
                  <a:gd name="T19" fmla="*/ 1723 h 3565"/>
                  <a:gd name="T20" fmla="*/ 47 w 7943"/>
                  <a:gd name="T21" fmla="*/ 1723 h 3565"/>
                  <a:gd name="T22" fmla="*/ 310 w 7943"/>
                  <a:gd name="T23" fmla="*/ 1546 h 3565"/>
                  <a:gd name="T24" fmla="*/ 526 w 7943"/>
                  <a:gd name="T25" fmla="*/ 274 h 3565"/>
                  <a:gd name="T26" fmla="*/ 573 w 7943"/>
                  <a:gd name="T27" fmla="*/ 274 h 3565"/>
                  <a:gd name="T28" fmla="*/ 836 w 7943"/>
                  <a:gd name="T29" fmla="*/ 2726 h 3565"/>
                  <a:gd name="T30" fmla="*/ 1051 w 7943"/>
                  <a:gd name="T31" fmla="*/ 1695 h 3565"/>
                  <a:gd name="T32" fmla="*/ 1098 w 7943"/>
                  <a:gd name="T33" fmla="*/ 1695 h 3565"/>
                  <a:gd name="T34" fmla="*/ 1361 w 7943"/>
                  <a:gd name="T35" fmla="*/ 2889 h 3565"/>
                  <a:gd name="T36" fmla="*/ 1578 w 7943"/>
                  <a:gd name="T37" fmla="*/ 3518 h 3565"/>
                  <a:gd name="T38" fmla="*/ 1625 w 7943"/>
                  <a:gd name="T39" fmla="*/ 3518 h 3565"/>
                  <a:gd name="T40" fmla="*/ 1887 w 7943"/>
                  <a:gd name="T41" fmla="*/ 2405 h 3565"/>
                  <a:gd name="T42" fmla="*/ 2104 w 7943"/>
                  <a:gd name="T43" fmla="*/ 2833 h 3565"/>
                  <a:gd name="T44" fmla="*/ 2150 w 7943"/>
                  <a:gd name="T45" fmla="*/ 2833 h 3565"/>
                  <a:gd name="T46" fmla="*/ 2413 w 7943"/>
                  <a:gd name="T47" fmla="*/ 3091 h 3565"/>
                  <a:gd name="T48" fmla="*/ 2629 w 7943"/>
                  <a:gd name="T49" fmla="*/ 2548 h 3565"/>
                  <a:gd name="T50" fmla="*/ 2676 w 7943"/>
                  <a:gd name="T51" fmla="*/ 2548 h 3565"/>
                  <a:gd name="T52" fmla="*/ 2938 w 7943"/>
                  <a:gd name="T53" fmla="*/ 2941 h 3565"/>
                  <a:gd name="T54" fmla="*/ 3155 w 7943"/>
                  <a:gd name="T55" fmla="*/ 2601 h 3565"/>
                  <a:gd name="T56" fmla="*/ 3201 w 7943"/>
                  <a:gd name="T57" fmla="*/ 2601 h 3565"/>
                  <a:gd name="T58" fmla="*/ 3465 w 7943"/>
                  <a:gd name="T59" fmla="*/ 2264 h 3565"/>
                  <a:gd name="T60" fmla="*/ 3680 w 7943"/>
                  <a:gd name="T61" fmla="*/ 2075 h 3565"/>
                  <a:gd name="T62" fmla="*/ 3727 w 7943"/>
                  <a:gd name="T63" fmla="*/ 2075 h 3565"/>
                  <a:gd name="T64" fmla="*/ 3990 w 7943"/>
                  <a:gd name="T65" fmla="*/ 3485 h 3565"/>
                  <a:gd name="T66" fmla="*/ 4206 w 7943"/>
                  <a:gd name="T67" fmla="*/ 0 h 3565"/>
                  <a:gd name="T68" fmla="*/ 4253 w 7943"/>
                  <a:gd name="T69" fmla="*/ 0 h 3565"/>
                  <a:gd name="T70" fmla="*/ 4516 w 7943"/>
                  <a:gd name="T71" fmla="*/ 2180 h 3565"/>
                  <a:gd name="T72" fmla="*/ 4731 w 7943"/>
                  <a:gd name="T73" fmla="*/ 3003 h 3565"/>
                  <a:gd name="T74" fmla="*/ 4778 w 7943"/>
                  <a:gd name="T75" fmla="*/ 3003 h 3565"/>
                  <a:gd name="T76" fmla="*/ 5041 w 7943"/>
                  <a:gd name="T77" fmla="*/ 2384 h 3565"/>
                  <a:gd name="T78" fmla="*/ 5258 w 7943"/>
                  <a:gd name="T79" fmla="*/ 1413 h 3565"/>
                  <a:gd name="T80" fmla="*/ 5305 w 7943"/>
                  <a:gd name="T81" fmla="*/ 1413 h 3565"/>
                  <a:gd name="T82" fmla="*/ 5567 w 7943"/>
                  <a:gd name="T83" fmla="*/ 1845 h 3565"/>
                  <a:gd name="T84" fmla="*/ 5784 w 7943"/>
                  <a:gd name="T85" fmla="*/ 1663 h 3565"/>
                  <a:gd name="T86" fmla="*/ 5830 w 7943"/>
                  <a:gd name="T87" fmla="*/ 1663 h 3565"/>
                  <a:gd name="T88" fmla="*/ 6093 w 7943"/>
                  <a:gd name="T89" fmla="*/ 1594 h 3565"/>
                  <a:gd name="T90" fmla="*/ 6309 w 7943"/>
                  <a:gd name="T91" fmla="*/ 1711 h 3565"/>
                  <a:gd name="T92" fmla="*/ 6356 w 7943"/>
                  <a:gd name="T93" fmla="*/ 1711 h 3565"/>
                  <a:gd name="T94" fmla="*/ 6618 w 7943"/>
                  <a:gd name="T95" fmla="*/ 1797 h 3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565">
                    <a:moveTo>
                      <a:pt x="6333" y="1701"/>
                    </a:moveTo>
                    <a:lnTo>
                      <a:pt x="6333" y="1701"/>
                    </a:lnTo>
                    <a:lnTo>
                      <a:pt x="6333" y="1768"/>
                    </a:lnTo>
                    <a:moveTo>
                      <a:pt x="6561" y="1774"/>
                    </a:moveTo>
                    <a:lnTo>
                      <a:pt x="6561" y="1774"/>
                    </a:lnTo>
                    <a:lnTo>
                      <a:pt x="6628" y="1774"/>
                    </a:lnTo>
                    <a:moveTo>
                      <a:pt x="6595" y="1740"/>
                    </a:moveTo>
                    <a:lnTo>
                      <a:pt x="6595" y="1740"/>
                    </a:lnTo>
                    <a:lnTo>
                      <a:pt x="6595" y="1807"/>
                    </a:lnTo>
                    <a:moveTo>
                      <a:pt x="6825" y="1684"/>
                    </a:moveTo>
                    <a:lnTo>
                      <a:pt x="6825" y="1684"/>
                    </a:lnTo>
                    <a:lnTo>
                      <a:pt x="6891" y="1684"/>
                    </a:lnTo>
                    <a:moveTo>
                      <a:pt x="6858" y="1650"/>
                    </a:moveTo>
                    <a:lnTo>
                      <a:pt x="6858" y="1650"/>
                    </a:lnTo>
                    <a:lnTo>
                      <a:pt x="6858" y="1717"/>
                    </a:lnTo>
                    <a:moveTo>
                      <a:pt x="7088" y="2784"/>
                    </a:moveTo>
                    <a:lnTo>
                      <a:pt x="7088" y="2784"/>
                    </a:lnTo>
                    <a:lnTo>
                      <a:pt x="7155" y="2784"/>
                    </a:lnTo>
                    <a:moveTo>
                      <a:pt x="7121" y="2750"/>
                    </a:moveTo>
                    <a:lnTo>
                      <a:pt x="7121" y="2750"/>
                    </a:lnTo>
                    <a:lnTo>
                      <a:pt x="7121" y="2817"/>
                    </a:lnTo>
                    <a:moveTo>
                      <a:pt x="7350" y="1978"/>
                    </a:moveTo>
                    <a:lnTo>
                      <a:pt x="7350" y="1978"/>
                    </a:lnTo>
                    <a:lnTo>
                      <a:pt x="7417" y="1978"/>
                    </a:lnTo>
                    <a:moveTo>
                      <a:pt x="7384" y="1945"/>
                    </a:moveTo>
                    <a:lnTo>
                      <a:pt x="7384" y="1945"/>
                    </a:lnTo>
                    <a:lnTo>
                      <a:pt x="7384" y="2011"/>
                    </a:lnTo>
                    <a:moveTo>
                      <a:pt x="7614" y="2299"/>
                    </a:moveTo>
                    <a:lnTo>
                      <a:pt x="7614" y="2299"/>
                    </a:lnTo>
                    <a:lnTo>
                      <a:pt x="7680" y="2299"/>
                    </a:lnTo>
                    <a:moveTo>
                      <a:pt x="7647" y="2266"/>
                    </a:moveTo>
                    <a:lnTo>
                      <a:pt x="7647" y="2266"/>
                    </a:lnTo>
                    <a:lnTo>
                      <a:pt x="7647" y="2333"/>
                    </a:lnTo>
                    <a:moveTo>
                      <a:pt x="7876" y="1053"/>
                    </a:moveTo>
                    <a:lnTo>
                      <a:pt x="7876" y="1053"/>
                    </a:lnTo>
                    <a:lnTo>
                      <a:pt x="7943" y="1053"/>
                    </a:lnTo>
                    <a:moveTo>
                      <a:pt x="7909" y="1019"/>
                    </a:moveTo>
                    <a:lnTo>
                      <a:pt x="7909" y="1019"/>
                    </a:lnTo>
                    <a:lnTo>
                      <a:pt x="7909" y="1086"/>
                    </a:lnTo>
                    <a:moveTo>
                      <a:pt x="0" y="1723"/>
                    </a:moveTo>
                    <a:lnTo>
                      <a:pt x="0" y="1723"/>
                    </a:lnTo>
                    <a:lnTo>
                      <a:pt x="47" y="1769"/>
                    </a:lnTo>
                    <a:moveTo>
                      <a:pt x="47" y="1723"/>
                    </a:moveTo>
                    <a:lnTo>
                      <a:pt x="47" y="1723"/>
                    </a:lnTo>
                    <a:lnTo>
                      <a:pt x="0" y="1769"/>
                    </a:lnTo>
                    <a:moveTo>
                      <a:pt x="264" y="1499"/>
                    </a:moveTo>
                    <a:lnTo>
                      <a:pt x="264" y="1499"/>
                    </a:lnTo>
                    <a:lnTo>
                      <a:pt x="310" y="1546"/>
                    </a:lnTo>
                    <a:moveTo>
                      <a:pt x="310" y="1499"/>
                    </a:moveTo>
                    <a:lnTo>
                      <a:pt x="310" y="1499"/>
                    </a:lnTo>
                    <a:lnTo>
                      <a:pt x="264" y="1546"/>
                    </a:lnTo>
                    <a:moveTo>
                      <a:pt x="526" y="274"/>
                    </a:moveTo>
                    <a:lnTo>
                      <a:pt x="526" y="274"/>
                    </a:lnTo>
                    <a:lnTo>
                      <a:pt x="573" y="320"/>
                    </a:lnTo>
                    <a:moveTo>
                      <a:pt x="573" y="274"/>
                    </a:moveTo>
                    <a:lnTo>
                      <a:pt x="573" y="274"/>
                    </a:lnTo>
                    <a:lnTo>
                      <a:pt x="526" y="320"/>
                    </a:lnTo>
                    <a:moveTo>
                      <a:pt x="789" y="2679"/>
                    </a:moveTo>
                    <a:lnTo>
                      <a:pt x="789" y="2679"/>
                    </a:lnTo>
                    <a:lnTo>
                      <a:pt x="836" y="2726"/>
                    </a:lnTo>
                    <a:moveTo>
                      <a:pt x="836" y="2679"/>
                    </a:moveTo>
                    <a:lnTo>
                      <a:pt x="836" y="2679"/>
                    </a:lnTo>
                    <a:lnTo>
                      <a:pt x="789" y="2726"/>
                    </a:lnTo>
                    <a:moveTo>
                      <a:pt x="1051" y="1695"/>
                    </a:moveTo>
                    <a:lnTo>
                      <a:pt x="1051" y="1695"/>
                    </a:lnTo>
                    <a:lnTo>
                      <a:pt x="1098" y="1741"/>
                    </a:lnTo>
                    <a:moveTo>
                      <a:pt x="1098" y="1695"/>
                    </a:moveTo>
                    <a:lnTo>
                      <a:pt x="1098" y="1695"/>
                    </a:lnTo>
                    <a:lnTo>
                      <a:pt x="1051" y="1741"/>
                    </a:lnTo>
                    <a:moveTo>
                      <a:pt x="1315" y="2843"/>
                    </a:moveTo>
                    <a:lnTo>
                      <a:pt x="1315" y="2843"/>
                    </a:lnTo>
                    <a:lnTo>
                      <a:pt x="1361" y="2889"/>
                    </a:lnTo>
                    <a:moveTo>
                      <a:pt x="1361" y="2843"/>
                    </a:moveTo>
                    <a:lnTo>
                      <a:pt x="1361" y="2843"/>
                    </a:lnTo>
                    <a:lnTo>
                      <a:pt x="1315" y="2889"/>
                    </a:lnTo>
                    <a:moveTo>
                      <a:pt x="1578" y="3518"/>
                    </a:moveTo>
                    <a:lnTo>
                      <a:pt x="1578" y="3518"/>
                    </a:lnTo>
                    <a:lnTo>
                      <a:pt x="1625" y="3565"/>
                    </a:lnTo>
                    <a:moveTo>
                      <a:pt x="1625" y="3518"/>
                    </a:moveTo>
                    <a:lnTo>
                      <a:pt x="1625" y="3518"/>
                    </a:lnTo>
                    <a:lnTo>
                      <a:pt x="1578" y="3565"/>
                    </a:lnTo>
                    <a:moveTo>
                      <a:pt x="1840" y="2358"/>
                    </a:moveTo>
                    <a:lnTo>
                      <a:pt x="1840" y="2358"/>
                    </a:lnTo>
                    <a:lnTo>
                      <a:pt x="1887" y="2405"/>
                    </a:lnTo>
                    <a:moveTo>
                      <a:pt x="1887" y="2358"/>
                    </a:moveTo>
                    <a:lnTo>
                      <a:pt x="1887" y="2358"/>
                    </a:lnTo>
                    <a:lnTo>
                      <a:pt x="1840" y="2405"/>
                    </a:lnTo>
                    <a:moveTo>
                      <a:pt x="2104" y="2833"/>
                    </a:moveTo>
                    <a:lnTo>
                      <a:pt x="2104" y="2833"/>
                    </a:lnTo>
                    <a:lnTo>
                      <a:pt x="2150" y="2879"/>
                    </a:lnTo>
                    <a:moveTo>
                      <a:pt x="2150" y="2833"/>
                    </a:moveTo>
                    <a:lnTo>
                      <a:pt x="2150" y="2833"/>
                    </a:lnTo>
                    <a:lnTo>
                      <a:pt x="2104" y="2879"/>
                    </a:lnTo>
                    <a:moveTo>
                      <a:pt x="2366" y="3045"/>
                    </a:moveTo>
                    <a:lnTo>
                      <a:pt x="2366" y="3045"/>
                    </a:lnTo>
                    <a:lnTo>
                      <a:pt x="2413" y="3091"/>
                    </a:lnTo>
                    <a:moveTo>
                      <a:pt x="2413" y="3045"/>
                    </a:moveTo>
                    <a:lnTo>
                      <a:pt x="2413" y="3045"/>
                    </a:lnTo>
                    <a:lnTo>
                      <a:pt x="2366" y="3091"/>
                    </a:lnTo>
                    <a:moveTo>
                      <a:pt x="2629" y="2548"/>
                    </a:moveTo>
                    <a:lnTo>
                      <a:pt x="2629" y="2548"/>
                    </a:lnTo>
                    <a:lnTo>
                      <a:pt x="2676" y="2595"/>
                    </a:lnTo>
                    <a:moveTo>
                      <a:pt x="2676" y="2548"/>
                    </a:moveTo>
                    <a:lnTo>
                      <a:pt x="2676" y="2548"/>
                    </a:lnTo>
                    <a:lnTo>
                      <a:pt x="2629" y="2595"/>
                    </a:lnTo>
                    <a:moveTo>
                      <a:pt x="2891" y="2895"/>
                    </a:moveTo>
                    <a:lnTo>
                      <a:pt x="2891" y="2895"/>
                    </a:lnTo>
                    <a:lnTo>
                      <a:pt x="2938" y="2941"/>
                    </a:lnTo>
                    <a:moveTo>
                      <a:pt x="2938" y="2895"/>
                    </a:moveTo>
                    <a:lnTo>
                      <a:pt x="2938" y="2895"/>
                    </a:lnTo>
                    <a:lnTo>
                      <a:pt x="2891" y="2941"/>
                    </a:lnTo>
                    <a:moveTo>
                      <a:pt x="3155" y="2601"/>
                    </a:moveTo>
                    <a:lnTo>
                      <a:pt x="3155" y="2601"/>
                    </a:lnTo>
                    <a:lnTo>
                      <a:pt x="3201" y="2648"/>
                    </a:lnTo>
                    <a:moveTo>
                      <a:pt x="3201" y="2601"/>
                    </a:moveTo>
                    <a:lnTo>
                      <a:pt x="3201" y="2601"/>
                    </a:lnTo>
                    <a:lnTo>
                      <a:pt x="3155" y="2648"/>
                    </a:lnTo>
                    <a:moveTo>
                      <a:pt x="3418" y="2217"/>
                    </a:moveTo>
                    <a:lnTo>
                      <a:pt x="3418" y="2217"/>
                    </a:lnTo>
                    <a:lnTo>
                      <a:pt x="3465" y="2264"/>
                    </a:lnTo>
                    <a:moveTo>
                      <a:pt x="3465" y="2217"/>
                    </a:moveTo>
                    <a:lnTo>
                      <a:pt x="3465" y="2217"/>
                    </a:lnTo>
                    <a:lnTo>
                      <a:pt x="3418" y="2264"/>
                    </a:lnTo>
                    <a:moveTo>
                      <a:pt x="3680" y="2075"/>
                    </a:moveTo>
                    <a:lnTo>
                      <a:pt x="3680" y="2075"/>
                    </a:lnTo>
                    <a:lnTo>
                      <a:pt x="3727" y="2121"/>
                    </a:lnTo>
                    <a:moveTo>
                      <a:pt x="3727" y="2075"/>
                    </a:moveTo>
                    <a:lnTo>
                      <a:pt x="3727" y="2075"/>
                    </a:lnTo>
                    <a:lnTo>
                      <a:pt x="3680" y="2121"/>
                    </a:lnTo>
                    <a:moveTo>
                      <a:pt x="3944" y="3438"/>
                    </a:moveTo>
                    <a:lnTo>
                      <a:pt x="3944" y="3438"/>
                    </a:lnTo>
                    <a:lnTo>
                      <a:pt x="3990" y="3485"/>
                    </a:lnTo>
                    <a:moveTo>
                      <a:pt x="3990" y="3438"/>
                    </a:moveTo>
                    <a:lnTo>
                      <a:pt x="3990" y="3438"/>
                    </a:lnTo>
                    <a:lnTo>
                      <a:pt x="3944" y="3485"/>
                    </a:lnTo>
                    <a:moveTo>
                      <a:pt x="4206" y="0"/>
                    </a:moveTo>
                    <a:lnTo>
                      <a:pt x="4206" y="0"/>
                    </a:lnTo>
                    <a:lnTo>
                      <a:pt x="4253" y="47"/>
                    </a:lnTo>
                    <a:moveTo>
                      <a:pt x="4253" y="0"/>
                    </a:moveTo>
                    <a:lnTo>
                      <a:pt x="4253" y="0"/>
                    </a:lnTo>
                    <a:lnTo>
                      <a:pt x="4206" y="47"/>
                    </a:lnTo>
                    <a:moveTo>
                      <a:pt x="4469" y="2134"/>
                    </a:moveTo>
                    <a:lnTo>
                      <a:pt x="4469" y="2134"/>
                    </a:lnTo>
                    <a:lnTo>
                      <a:pt x="4516" y="2180"/>
                    </a:lnTo>
                    <a:moveTo>
                      <a:pt x="4516" y="2134"/>
                    </a:moveTo>
                    <a:lnTo>
                      <a:pt x="4516" y="2134"/>
                    </a:lnTo>
                    <a:lnTo>
                      <a:pt x="4469" y="2180"/>
                    </a:lnTo>
                    <a:moveTo>
                      <a:pt x="4731" y="3003"/>
                    </a:moveTo>
                    <a:lnTo>
                      <a:pt x="4731" y="3003"/>
                    </a:lnTo>
                    <a:lnTo>
                      <a:pt x="4778" y="3049"/>
                    </a:lnTo>
                    <a:moveTo>
                      <a:pt x="4778" y="3003"/>
                    </a:moveTo>
                    <a:lnTo>
                      <a:pt x="4778" y="3003"/>
                    </a:lnTo>
                    <a:lnTo>
                      <a:pt x="4731" y="3049"/>
                    </a:lnTo>
                    <a:moveTo>
                      <a:pt x="4995" y="2337"/>
                    </a:moveTo>
                    <a:lnTo>
                      <a:pt x="4995" y="2337"/>
                    </a:lnTo>
                    <a:lnTo>
                      <a:pt x="5041" y="2384"/>
                    </a:lnTo>
                    <a:moveTo>
                      <a:pt x="5041" y="2337"/>
                    </a:moveTo>
                    <a:lnTo>
                      <a:pt x="5041" y="2337"/>
                    </a:lnTo>
                    <a:lnTo>
                      <a:pt x="4995" y="2384"/>
                    </a:lnTo>
                    <a:moveTo>
                      <a:pt x="5258" y="1413"/>
                    </a:moveTo>
                    <a:lnTo>
                      <a:pt x="5258" y="1413"/>
                    </a:lnTo>
                    <a:lnTo>
                      <a:pt x="5305" y="1459"/>
                    </a:lnTo>
                    <a:moveTo>
                      <a:pt x="5305" y="1413"/>
                    </a:moveTo>
                    <a:lnTo>
                      <a:pt x="5305" y="1413"/>
                    </a:lnTo>
                    <a:lnTo>
                      <a:pt x="5258" y="1459"/>
                    </a:lnTo>
                    <a:moveTo>
                      <a:pt x="5520" y="1798"/>
                    </a:moveTo>
                    <a:lnTo>
                      <a:pt x="5520" y="1798"/>
                    </a:lnTo>
                    <a:lnTo>
                      <a:pt x="5567" y="1845"/>
                    </a:lnTo>
                    <a:moveTo>
                      <a:pt x="5567" y="1798"/>
                    </a:moveTo>
                    <a:lnTo>
                      <a:pt x="5567" y="1798"/>
                    </a:lnTo>
                    <a:lnTo>
                      <a:pt x="5520" y="1845"/>
                    </a:lnTo>
                    <a:moveTo>
                      <a:pt x="5784" y="1663"/>
                    </a:moveTo>
                    <a:lnTo>
                      <a:pt x="5784" y="1663"/>
                    </a:lnTo>
                    <a:lnTo>
                      <a:pt x="5830" y="1709"/>
                    </a:lnTo>
                    <a:moveTo>
                      <a:pt x="5830" y="1663"/>
                    </a:moveTo>
                    <a:lnTo>
                      <a:pt x="5830" y="1663"/>
                    </a:lnTo>
                    <a:lnTo>
                      <a:pt x="5784" y="1709"/>
                    </a:lnTo>
                    <a:moveTo>
                      <a:pt x="6046" y="1547"/>
                    </a:moveTo>
                    <a:lnTo>
                      <a:pt x="6046" y="1547"/>
                    </a:lnTo>
                    <a:lnTo>
                      <a:pt x="6093" y="1594"/>
                    </a:lnTo>
                    <a:moveTo>
                      <a:pt x="6093" y="1547"/>
                    </a:moveTo>
                    <a:lnTo>
                      <a:pt x="6093" y="1547"/>
                    </a:lnTo>
                    <a:lnTo>
                      <a:pt x="6046" y="1594"/>
                    </a:lnTo>
                    <a:moveTo>
                      <a:pt x="6309" y="1711"/>
                    </a:moveTo>
                    <a:lnTo>
                      <a:pt x="6309" y="1711"/>
                    </a:lnTo>
                    <a:lnTo>
                      <a:pt x="6356" y="1758"/>
                    </a:lnTo>
                    <a:moveTo>
                      <a:pt x="6356" y="1711"/>
                    </a:moveTo>
                    <a:lnTo>
                      <a:pt x="6356" y="1711"/>
                    </a:lnTo>
                    <a:lnTo>
                      <a:pt x="6309" y="1758"/>
                    </a:lnTo>
                    <a:moveTo>
                      <a:pt x="6571" y="1750"/>
                    </a:moveTo>
                    <a:lnTo>
                      <a:pt x="6571" y="1750"/>
                    </a:lnTo>
                    <a:lnTo>
                      <a:pt x="6618" y="1797"/>
                    </a:lnTo>
                  </a:path>
                </a:pathLst>
              </a:custGeom>
              <a:noFill/>
              <a:ln w="1588" cap="flat">
                <a:solidFill>
                  <a:srgbClr val="FF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Freeform 152"/>
              <p:cNvSpPr>
                <a:spLocks noEditPoints="1"/>
              </p:cNvSpPr>
              <p:nvPr/>
            </p:nvSpPr>
            <p:spPr bwMode="auto">
              <a:xfrm>
                <a:off x="4759" y="1337"/>
                <a:ext cx="306" cy="405"/>
              </a:xfrm>
              <a:custGeom>
                <a:avLst/>
                <a:gdLst>
                  <a:gd name="T0" fmla="*/ 47 w 1362"/>
                  <a:gd name="T1" fmla="*/ 721 h 1778"/>
                  <a:gd name="T2" fmla="*/ 47 w 1362"/>
                  <a:gd name="T3" fmla="*/ 721 h 1778"/>
                  <a:gd name="T4" fmla="*/ 0 w 1362"/>
                  <a:gd name="T5" fmla="*/ 768 h 1778"/>
                  <a:gd name="T6" fmla="*/ 264 w 1362"/>
                  <a:gd name="T7" fmla="*/ 631 h 1778"/>
                  <a:gd name="T8" fmla="*/ 264 w 1362"/>
                  <a:gd name="T9" fmla="*/ 631 h 1778"/>
                  <a:gd name="T10" fmla="*/ 310 w 1362"/>
                  <a:gd name="T11" fmla="*/ 678 h 1778"/>
                  <a:gd name="T12" fmla="*/ 310 w 1362"/>
                  <a:gd name="T13" fmla="*/ 631 h 1778"/>
                  <a:gd name="T14" fmla="*/ 310 w 1362"/>
                  <a:gd name="T15" fmla="*/ 631 h 1778"/>
                  <a:gd name="T16" fmla="*/ 264 w 1362"/>
                  <a:gd name="T17" fmla="*/ 678 h 1778"/>
                  <a:gd name="T18" fmla="*/ 527 w 1362"/>
                  <a:gd name="T19" fmla="*/ 1731 h 1778"/>
                  <a:gd name="T20" fmla="*/ 527 w 1362"/>
                  <a:gd name="T21" fmla="*/ 1731 h 1778"/>
                  <a:gd name="T22" fmla="*/ 574 w 1362"/>
                  <a:gd name="T23" fmla="*/ 1778 h 1778"/>
                  <a:gd name="T24" fmla="*/ 574 w 1362"/>
                  <a:gd name="T25" fmla="*/ 1731 h 1778"/>
                  <a:gd name="T26" fmla="*/ 574 w 1362"/>
                  <a:gd name="T27" fmla="*/ 1731 h 1778"/>
                  <a:gd name="T28" fmla="*/ 527 w 1362"/>
                  <a:gd name="T29" fmla="*/ 1778 h 1778"/>
                  <a:gd name="T30" fmla="*/ 789 w 1362"/>
                  <a:gd name="T31" fmla="*/ 926 h 1778"/>
                  <a:gd name="T32" fmla="*/ 789 w 1362"/>
                  <a:gd name="T33" fmla="*/ 926 h 1778"/>
                  <a:gd name="T34" fmla="*/ 836 w 1362"/>
                  <a:gd name="T35" fmla="*/ 972 h 1778"/>
                  <a:gd name="T36" fmla="*/ 836 w 1362"/>
                  <a:gd name="T37" fmla="*/ 926 h 1778"/>
                  <a:gd name="T38" fmla="*/ 836 w 1362"/>
                  <a:gd name="T39" fmla="*/ 926 h 1778"/>
                  <a:gd name="T40" fmla="*/ 789 w 1362"/>
                  <a:gd name="T41" fmla="*/ 972 h 1778"/>
                  <a:gd name="T42" fmla="*/ 1053 w 1362"/>
                  <a:gd name="T43" fmla="*/ 1247 h 1778"/>
                  <a:gd name="T44" fmla="*/ 1053 w 1362"/>
                  <a:gd name="T45" fmla="*/ 1247 h 1778"/>
                  <a:gd name="T46" fmla="*/ 1099 w 1362"/>
                  <a:gd name="T47" fmla="*/ 1294 h 1778"/>
                  <a:gd name="T48" fmla="*/ 1099 w 1362"/>
                  <a:gd name="T49" fmla="*/ 1247 h 1778"/>
                  <a:gd name="T50" fmla="*/ 1099 w 1362"/>
                  <a:gd name="T51" fmla="*/ 1247 h 1778"/>
                  <a:gd name="T52" fmla="*/ 1053 w 1362"/>
                  <a:gd name="T53" fmla="*/ 1294 h 1778"/>
                  <a:gd name="T54" fmla="*/ 1315 w 1362"/>
                  <a:gd name="T55" fmla="*/ 0 h 1778"/>
                  <a:gd name="T56" fmla="*/ 1315 w 1362"/>
                  <a:gd name="T57" fmla="*/ 0 h 1778"/>
                  <a:gd name="T58" fmla="*/ 1362 w 1362"/>
                  <a:gd name="T59" fmla="*/ 47 h 1778"/>
                  <a:gd name="T60" fmla="*/ 1362 w 1362"/>
                  <a:gd name="T61" fmla="*/ 0 h 1778"/>
                  <a:gd name="T62" fmla="*/ 1362 w 1362"/>
                  <a:gd name="T63" fmla="*/ 0 h 1778"/>
                  <a:gd name="T64" fmla="*/ 1315 w 1362"/>
                  <a:gd name="T65" fmla="*/ 47 h 1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778">
                    <a:moveTo>
                      <a:pt x="47" y="721"/>
                    </a:moveTo>
                    <a:lnTo>
                      <a:pt x="47" y="721"/>
                    </a:lnTo>
                    <a:lnTo>
                      <a:pt x="0" y="768"/>
                    </a:lnTo>
                    <a:moveTo>
                      <a:pt x="264" y="631"/>
                    </a:moveTo>
                    <a:lnTo>
                      <a:pt x="264" y="631"/>
                    </a:lnTo>
                    <a:lnTo>
                      <a:pt x="310" y="678"/>
                    </a:lnTo>
                    <a:moveTo>
                      <a:pt x="310" y="631"/>
                    </a:moveTo>
                    <a:lnTo>
                      <a:pt x="310" y="631"/>
                    </a:lnTo>
                    <a:lnTo>
                      <a:pt x="264" y="678"/>
                    </a:lnTo>
                    <a:moveTo>
                      <a:pt x="527" y="1731"/>
                    </a:moveTo>
                    <a:lnTo>
                      <a:pt x="527" y="1731"/>
                    </a:lnTo>
                    <a:lnTo>
                      <a:pt x="574" y="1778"/>
                    </a:lnTo>
                    <a:moveTo>
                      <a:pt x="574" y="1731"/>
                    </a:moveTo>
                    <a:lnTo>
                      <a:pt x="574" y="1731"/>
                    </a:lnTo>
                    <a:lnTo>
                      <a:pt x="527" y="1778"/>
                    </a:lnTo>
                    <a:moveTo>
                      <a:pt x="789" y="926"/>
                    </a:moveTo>
                    <a:lnTo>
                      <a:pt x="789" y="926"/>
                    </a:lnTo>
                    <a:lnTo>
                      <a:pt x="836" y="972"/>
                    </a:lnTo>
                    <a:moveTo>
                      <a:pt x="836" y="926"/>
                    </a:moveTo>
                    <a:lnTo>
                      <a:pt x="836" y="926"/>
                    </a:lnTo>
                    <a:lnTo>
                      <a:pt x="789" y="972"/>
                    </a:lnTo>
                    <a:moveTo>
                      <a:pt x="1053" y="1247"/>
                    </a:moveTo>
                    <a:lnTo>
                      <a:pt x="1053" y="1247"/>
                    </a:lnTo>
                    <a:lnTo>
                      <a:pt x="1099" y="1294"/>
                    </a:lnTo>
                    <a:moveTo>
                      <a:pt x="1099" y="1247"/>
                    </a:moveTo>
                    <a:lnTo>
                      <a:pt x="1099" y="1247"/>
                    </a:lnTo>
                    <a:lnTo>
                      <a:pt x="1053" y="1294"/>
                    </a:lnTo>
                    <a:moveTo>
                      <a:pt x="1315" y="0"/>
                    </a:moveTo>
                    <a:lnTo>
                      <a:pt x="1315" y="0"/>
                    </a:lnTo>
                    <a:lnTo>
                      <a:pt x="1362" y="47"/>
                    </a:lnTo>
                    <a:moveTo>
                      <a:pt x="1362" y="0"/>
                    </a:moveTo>
                    <a:lnTo>
                      <a:pt x="1362" y="0"/>
                    </a:lnTo>
                    <a:lnTo>
                      <a:pt x="1315" y="47"/>
                    </a:lnTo>
                  </a:path>
                </a:pathLst>
              </a:custGeom>
              <a:noFill/>
              <a:ln w="1588" cap="flat">
                <a:solidFill>
                  <a:srgbClr val="FF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Freeform 153"/>
              <p:cNvSpPr>
                <a:spLocks/>
              </p:cNvSpPr>
              <p:nvPr/>
            </p:nvSpPr>
            <p:spPr bwMode="auto">
              <a:xfrm>
                <a:off x="3286" y="878"/>
                <a:ext cx="1774" cy="875"/>
              </a:xfrm>
              <a:custGeom>
                <a:avLst/>
                <a:gdLst>
                  <a:gd name="T0" fmla="*/ 0 w 7885"/>
                  <a:gd name="T1" fmla="*/ 1955 h 3842"/>
                  <a:gd name="T2" fmla="*/ 0 w 7885"/>
                  <a:gd name="T3" fmla="*/ 1955 h 3842"/>
                  <a:gd name="T4" fmla="*/ 263 w 7885"/>
                  <a:gd name="T5" fmla="*/ 3501 h 3842"/>
                  <a:gd name="T6" fmla="*/ 525 w 7885"/>
                  <a:gd name="T7" fmla="*/ 416 h 3842"/>
                  <a:gd name="T8" fmla="*/ 789 w 7885"/>
                  <a:gd name="T9" fmla="*/ 3294 h 3842"/>
                  <a:gd name="T10" fmla="*/ 1051 w 7885"/>
                  <a:gd name="T11" fmla="*/ 1677 h 3842"/>
                  <a:gd name="T12" fmla="*/ 1314 w 7885"/>
                  <a:gd name="T13" fmla="*/ 2365 h 3842"/>
                  <a:gd name="T14" fmla="*/ 1577 w 7885"/>
                  <a:gd name="T15" fmla="*/ 3842 h 3842"/>
                  <a:gd name="T16" fmla="*/ 1840 w 7885"/>
                  <a:gd name="T17" fmla="*/ 2182 h 3842"/>
                  <a:gd name="T18" fmla="*/ 2103 w 7885"/>
                  <a:gd name="T19" fmla="*/ 2836 h 3842"/>
                  <a:gd name="T20" fmla="*/ 2365 w 7885"/>
                  <a:gd name="T21" fmla="*/ 2633 h 3842"/>
                  <a:gd name="T22" fmla="*/ 2629 w 7885"/>
                  <a:gd name="T23" fmla="*/ 2686 h 3842"/>
                  <a:gd name="T24" fmla="*/ 2891 w 7885"/>
                  <a:gd name="T25" fmla="*/ 3023 h 3842"/>
                  <a:gd name="T26" fmla="*/ 3154 w 7885"/>
                  <a:gd name="T27" fmla="*/ 2941 h 3842"/>
                  <a:gd name="T28" fmla="*/ 3417 w 7885"/>
                  <a:gd name="T29" fmla="*/ 2817 h 3842"/>
                  <a:gd name="T30" fmla="*/ 3680 w 7885"/>
                  <a:gd name="T31" fmla="*/ 2398 h 3842"/>
                  <a:gd name="T32" fmla="*/ 3943 w 7885"/>
                  <a:gd name="T33" fmla="*/ 2974 h 3842"/>
                  <a:gd name="T34" fmla="*/ 4205 w 7885"/>
                  <a:gd name="T35" fmla="*/ 0 h 3842"/>
                  <a:gd name="T36" fmla="*/ 4469 w 7885"/>
                  <a:gd name="T37" fmla="*/ 2686 h 3842"/>
                  <a:gd name="T38" fmla="*/ 4731 w 7885"/>
                  <a:gd name="T39" fmla="*/ 2478 h 3842"/>
                  <a:gd name="T40" fmla="*/ 4994 w 7885"/>
                  <a:gd name="T41" fmla="*/ 1261 h 3842"/>
                  <a:gd name="T42" fmla="*/ 5257 w 7885"/>
                  <a:gd name="T43" fmla="*/ 1590 h 3842"/>
                  <a:gd name="T44" fmla="*/ 5520 w 7885"/>
                  <a:gd name="T45" fmla="*/ 1273 h 3842"/>
                  <a:gd name="T46" fmla="*/ 5783 w 7885"/>
                  <a:gd name="T47" fmla="*/ 2803 h 3842"/>
                  <a:gd name="T48" fmla="*/ 6045 w 7885"/>
                  <a:gd name="T49" fmla="*/ 1382 h 3842"/>
                  <a:gd name="T50" fmla="*/ 6309 w 7885"/>
                  <a:gd name="T51" fmla="*/ 2314 h 3842"/>
                  <a:gd name="T52" fmla="*/ 6571 w 7885"/>
                  <a:gd name="T53" fmla="*/ 1987 h 3842"/>
                  <a:gd name="T54" fmla="*/ 6834 w 7885"/>
                  <a:gd name="T55" fmla="*/ 1924 h 3842"/>
                  <a:gd name="T56" fmla="*/ 7097 w 7885"/>
                  <a:gd name="T57" fmla="*/ 2600 h 3842"/>
                  <a:gd name="T58" fmla="*/ 7360 w 7885"/>
                  <a:gd name="T59" fmla="*/ 2863 h 3842"/>
                  <a:gd name="T60" fmla="*/ 7623 w 7885"/>
                  <a:gd name="T61" fmla="*/ 2258 h 3842"/>
                  <a:gd name="T62" fmla="*/ 7885 w 7885"/>
                  <a:gd name="T63" fmla="*/ 1590 h 3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85" h="3842">
                    <a:moveTo>
                      <a:pt x="0" y="1955"/>
                    </a:moveTo>
                    <a:lnTo>
                      <a:pt x="0" y="1955"/>
                    </a:lnTo>
                    <a:lnTo>
                      <a:pt x="263" y="3501"/>
                    </a:lnTo>
                    <a:lnTo>
                      <a:pt x="525" y="416"/>
                    </a:lnTo>
                    <a:lnTo>
                      <a:pt x="789" y="3294"/>
                    </a:lnTo>
                    <a:lnTo>
                      <a:pt x="1051" y="1677"/>
                    </a:lnTo>
                    <a:lnTo>
                      <a:pt x="1314" y="2365"/>
                    </a:lnTo>
                    <a:lnTo>
                      <a:pt x="1577" y="3842"/>
                    </a:lnTo>
                    <a:lnTo>
                      <a:pt x="1840" y="2182"/>
                    </a:lnTo>
                    <a:lnTo>
                      <a:pt x="2103" y="2836"/>
                    </a:lnTo>
                    <a:lnTo>
                      <a:pt x="2365" y="2633"/>
                    </a:lnTo>
                    <a:lnTo>
                      <a:pt x="2629" y="2686"/>
                    </a:lnTo>
                    <a:lnTo>
                      <a:pt x="2891" y="3023"/>
                    </a:lnTo>
                    <a:lnTo>
                      <a:pt x="3154" y="2941"/>
                    </a:lnTo>
                    <a:lnTo>
                      <a:pt x="3417" y="2817"/>
                    </a:lnTo>
                    <a:lnTo>
                      <a:pt x="3680" y="2398"/>
                    </a:lnTo>
                    <a:lnTo>
                      <a:pt x="3943" y="2974"/>
                    </a:lnTo>
                    <a:lnTo>
                      <a:pt x="4205" y="0"/>
                    </a:lnTo>
                    <a:lnTo>
                      <a:pt x="4469" y="2686"/>
                    </a:lnTo>
                    <a:lnTo>
                      <a:pt x="4731" y="2478"/>
                    </a:lnTo>
                    <a:lnTo>
                      <a:pt x="4994" y="1261"/>
                    </a:lnTo>
                    <a:lnTo>
                      <a:pt x="5257" y="1590"/>
                    </a:lnTo>
                    <a:lnTo>
                      <a:pt x="5520" y="1273"/>
                    </a:lnTo>
                    <a:lnTo>
                      <a:pt x="5783" y="2803"/>
                    </a:lnTo>
                    <a:lnTo>
                      <a:pt x="6045" y="1382"/>
                    </a:lnTo>
                    <a:lnTo>
                      <a:pt x="6309" y="2314"/>
                    </a:lnTo>
                    <a:lnTo>
                      <a:pt x="6571" y="1987"/>
                    </a:lnTo>
                    <a:lnTo>
                      <a:pt x="6834" y="1924"/>
                    </a:lnTo>
                    <a:lnTo>
                      <a:pt x="7097" y="2600"/>
                    </a:lnTo>
                    <a:lnTo>
                      <a:pt x="7360" y="2863"/>
                    </a:lnTo>
                    <a:lnTo>
                      <a:pt x="7623" y="2258"/>
                    </a:lnTo>
                    <a:lnTo>
                      <a:pt x="7885" y="1590"/>
                    </a:lnTo>
                  </a:path>
                </a:pathLst>
              </a:custGeom>
              <a:noFill/>
              <a:ln w="1588" cap="flat">
                <a:solidFill>
                  <a:srgbClr val="FF5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Freeform 154"/>
              <p:cNvSpPr>
                <a:spLocks noEditPoints="1"/>
              </p:cNvSpPr>
              <p:nvPr/>
            </p:nvSpPr>
            <p:spPr bwMode="auto">
              <a:xfrm>
                <a:off x="3278" y="870"/>
                <a:ext cx="1790" cy="890"/>
              </a:xfrm>
              <a:custGeom>
                <a:avLst/>
                <a:gdLst>
                  <a:gd name="T0" fmla="*/ 34 w 7953"/>
                  <a:gd name="T1" fmla="*/ 1956 h 3909"/>
                  <a:gd name="T2" fmla="*/ 264 w 7953"/>
                  <a:gd name="T3" fmla="*/ 3535 h 3909"/>
                  <a:gd name="T4" fmla="*/ 297 w 7953"/>
                  <a:gd name="T5" fmla="*/ 3568 h 3909"/>
                  <a:gd name="T6" fmla="*/ 559 w 7953"/>
                  <a:gd name="T7" fmla="*/ 417 h 3909"/>
                  <a:gd name="T8" fmla="*/ 789 w 7953"/>
                  <a:gd name="T9" fmla="*/ 3328 h 3909"/>
                  <a:gd name="T10" fmla="*/ 823 w 7953"/>
                  <a:gd name="T11" fmla="*/ 3361 h 3909"/>
                  <a:gd name="T12" fmla="*/ 1085 w 7953"/>
                  <a:gd name="T13" fmla="*/ 1678 h 3909"/>
                  <a:gd name="T14" fmla="*/ 1315 w 7953"/>
                  <a:gd name="T15" fmla="*/ 2399 h 3909"/>
                  <a:gd name="T16" fmla="*/ 1348 w 7953"/>
                  <a:gd name="T17" fmla="*/ 2432 h 3909"/>
                  <a:gd name="T18" fmla="*/ 1611 w 7953"/>
                  <a:gd name="T19" fmla="*/ 3842 h 3909"/>
                  <a:gd name="T20" fmla="*/ 1840 w 7953"/>
                  <a:gd name="T21" fmla="*/ 2216 h 3909"/>
                  <a:gd name="T22" fmla="*/ 1874 w 7953"/>
                  <a:gd name="T23" fmla="*/ 2249 h 3909"/>
                  <a:gd name="T24" fmla="*/ 2137 w 7953"/>
                  <a:gd name="T25" fmla="*/ 2837 h 3909"/>
                  <a:gd name="T26" fmla="*/ 2366 w 7953"/>
                  <a:gd name="T27" fmla="*/ 2667 h 3909"/>
                  <a:gd name="T28" fmla="*/ 2399 w 7953"/>
                  <a:gd name="T29" fmla="*/ 2700 h 3909"/>
                  <a:gd name="T30" fmla="*/ 2663 w 7953"/>
                  <a:gd name="T31" fmla="*/ 2687 h 3909"/>
                  <a:gd name="T32" fmla="*/ 2891 w 7953"/>
                  <a:gd name="T33" fmla="*/ 3057 h 3909"/>
                  <a:gd name="T34" fmla="*/ 2925 w 7953"/>
                  <a:gd name="T35" fmla="*/ 3090 h 3909"/>
                  <a:gd name="T36" fmla="*/ 3188 w 7953"/>
                  <a:gd name="T37" fmla="*/ 2941 h 3909"/>
                  <a:gd name="T38" fmla="*/ 3418 w 7953"/>
                  <a:gd name="T39" fmla="*/ 2851 h 3909"/>
                  <a:gd name="T40" fmla="*/ 3451 w 7953"/>
                  <a:gd name="T41" fmla="*/ 2885 h 3909"/>
                  <a:gd name="T42" fmla="*/ 3714 w 7953"/>
                  <a:gd name="T43" fmla="*/ 2399 h 3909"/>
                  <a:gd name="T44" fmla="*/ 3944 w 7953"/>
                  <a:gd name="T45" fmla="*/ 3008 h 3909"/>
                  <a:gd name="T46" fmla="*/ 3977 w 7953"/>
                  <a:gd name="T47" fmla="*/ 3041 h 3909"/>
                  <a:gd name="T48" fmla="*/ 4239 w 7953"/>
                  <a:gd name="T49" fmla="*/ 0 h 3909"/>
                  <a:gd name="T50" fmla="*/ 4469 w 7953"/>
                  <a:gd name="T51" fmla="*/ 2720 h 3909"/>
                  <a:gd name="T52" fmla="*/ 4503 w 7953"/>
                  <a:gd name="T53" fmla="*/ 2754 h 3909"/>
                  <a:gd name="T54" fmla="*/ 4765 w 7953"/>
                  <a:gd name="T55" fmla="*/ 2479 h 3909"/>
                  <a:gd name="T56" fmla="*/ 4995 w 7953"/>
                  <a:gd name="T57" fmla="*/ 1295 h 3909"/>
                  <a:gd name="T58" fmla="*/ 5028 w 7953"/>
                  <a:gd name="T59" fmla="*/ 1328 h 3909"/>
                  <a:gd name="T60" fmla="*/ 5291 w 7953"/>
                  <a:gd name="T61" fmla="*/ 1590 h 3909"/>
                  <a:gd name="T62" fmla="*/ 5520 w 7953"/>
                  <a:gd name="T63" fmla="*/ 1307 h 3909"/>
                  <a:gd name="T64" fmla="*/ 5554 w 7953"/>
                  <a:gd name="T65" fmla="*/ 1340 h 3909"/>
                  <a:gd name="T66" fmla="*/ 5817 w 7953"/>
                  <a:gd name="T67" fmla="*/ 2804 h 3909"/>
                  <a:gd name="T68" fmla="*/ 6046 w 7953"/>
                  <a:gd name="T69" fmla="*/ 1416 h 3909"/>
                  <a:gd name="T70" fmla="*/ 6079 w 7953"/>
                  <a:gd name="T71" fmla="*/ 1449 h 3909"/>
                  <a:gd name="T72" fmla="*/ 6343 w 7953"/>
                  <a:gd name="T73" fmla="*/ 2315 h 3909"/>
                  <a:gd name="T74" fmla="*/ 6571 w 7953"/>
                  <a:gd name="T75" fmla="*/ 2021 h 3909"/>
                  <a:gd name="T76" fmla="*/ 6605 w 7953"/>
                  <a:gd name="T77" fmla="*/ 2055 h 3909"/>
                  <a:gd name="T78" fmla="*/ 6868 w 7953"/>
                  <a:gd name="T79" fmla="*/ 1925 h 3909"/>
                  <a:gd name="T80" fmla="*/ 7098 w 7953"/>
                  <a:gd name="T81" fmla="*/ 2634 h 3909"/>
                  <a:gd name="T82" fmla="*/ 7131 w 7953"/>
                  <a:gd name="T83" fmla="*/ 2667 h 3909"/>
                  <a:gd name="T84" fmla="*/ 7394 w 7953"/>
                  <a:gd name="T85" fmla="*/ 2864 h 3909"/>
                  <a:gd name="T86" fmla="*/ 7624 w 7953"/>
                  <a:gd name="T87" fmla="*/ 2292 h 3909"/>
                  <a:gd name="T88" fmla="*/ 7657 w 7953"/>
                  <a:gd name="T89" fmla="*/ 2326 h 3909"/>
                  <a:gd name="T90" fmla="*/ 7919 w 7953"/>
                  <a:gd name="T91" fmla="*/ 1590 h 3909"/>
                  <a:gd name="T92" fmla="*/ 10 w 7953"/>
                  <a:gd name="T93" fmla="*/ 1966 h 3909"/>
                  <a:gd name="T94" fmla="*/ 10 w 7953"/>
                  <a:gd name="T95" fmla="*/ 2012 h 3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53" h="3909">
                    <a:moveTo>
                      <a:pt x="0" y="1989"/>
                    </a:moveTo>
                    <a:lnTo>
                      <a:pt x="0" y="1989"/>
                    </a:lnTo>
                    <a:lnTo>
                      <a:pt x="67" y="1989"/>
                    </a:lnTo>
                    <a:moveTo>
                      <a:pt x="34" y="1956"/>
                    </a:moveTo>
                    <a:lnTo>
                      <a:pt x="34" y="1956"/>
                    </a:lnTo>
                    <a:lnTo>
                      <a:pt x="34" y="2022"/>
                    </a:lnTo>
                    <a:moveTo>
                      <a:pt x="264" y="3535"/>
                    </a:moveTo>
                    <a:lnTo>
                      <a:pt x="264" y="3535"/>
                    </a:lnTo>
                    <a:lnTo>
                      <a:pt x="330" y="3535"/>
                    </a:lnTo>
                    <a:moveTo>
                      <a:pt x="297" y="3501"/>
                    </a:moveTo>
                    <a:lnTo>
                      <a:pt x="297" y="3501"/>
                    </a:lnTo>
                    <a:lnTo>
                      <a:pt x="297" y="3568"/>
                    </a:lnTo>
                    <a:moveTo>
                      <a:pt x="526" y="450"/>
                    </a:moveTo>
                    <a:lnTo>
                      <a:pt x="526" y="450"/>
                    </a:lnTo>
                    <a:lnTo>
                      <a:pt x="593" y="450"/>
                    </a:lnTo>
                    <a:moveTo>
                      <a:pt x="559" y="417"/>
                    </a:moveTo>
                    <a:lnTo>
                      <a:pt x="559" y="417"/>
                    </a:lnTo>
                    <a:lnTo>
                      <a:pt x="559" y="484"/>
                    </a:lnTo>
                    <a:moveTo>
                      <a:pt x="789" y="3328"/>
                    </a:moveTo>
                    <a:lnTo>
                      <a:pt x="789" y="3328"/>
                    </a:lnTo>
                    <a:lnTo>
                      <a:pt x="856" y="3328"/>
                    </a:lnTo>
                    <a:moveTo>
                      <a:pt x="823" y="3295"/>
                    </a:moveTo>
                    <a:lnTo>
                      <a:pt x="823" y="3295"/>
                    </a:lnTo>
                    <a:lnTo>
                      <a:pt x="823" y="3361"/>
                    </a:lnTo>
                    <a:moveTo>
                      <a:pt x="1051" y="1711"/>
                    </a:moveTo>
                    <a:lnTo>
                      <a:pt x="1051" y="1711"/>
                    </a:lnTo>
                    <a:lnTo>
                      <a:pt x="1118" y="1711"/>
                    </a:lnTo>
                    <a:moveTo>
                      <a:pt x="1085" y="1678"/>
                    </a:moveTo>
                    <a:lnTo>
                      <a:pt x="1085" y="1678"/>
                    </a:lnTo>
                    <a:lnTo>
                      <a:pt x="1085" y="1745"/>
                    </a:lnTo>
                    <a:moveTo>
                      <a:pt x="1315" y="2399"/>
                    </a:moveTo>
                    <a:lnTo>
                      <a:pt x="1315" y="2399"/>
                    </a:lnTo>
                    <a:lnTo>
                      <a:pt x="1381" y="2399"/>
                    </a:lnTo>
                    <a:moveTo>
                      <a:pt x="1348" y="2366"/>
                    </a:moveTo>
                    <a:lnTo>
                      <a:pt x="1348" y="2366"/>
                    </a:lnTo>
                    <a:lnTo>
                      <a:pt x="1348" y="2432"/>
                    </a:lnTo>
                    <a:moveTo>
                      <a:pt x="1578" y="3876"/>
                    </a:moveTo>
                    <a:lnTo>
                      <a:pt x="1578" y="3876"/>
                    </a:lnTo>
                    <a:lnTo>
                      <a:pt x="1645" y="3876"/>
                    </a:lnTo>
                    <a:moveTo>
                      <a:pt x="1611" y="3842"/>
                    </a:moveTo>
                    <a:lnTo>
                      <a:pt x="1611" y="3842"/>
                    </a:lnTo>
                    <a:lnTo>
                      <a:pt x="1611" y="3909"/>
                    </a:lnTo>
                    <a:moveTo>
                      <a:pt x="1840" y="2216"/>
                    </a:moveTo>
                    <a:lnTo>
                      <a:pt x="1840" y="2216"/>
                    </a:lnTo>
                    <a:lnTo>
                      <a:pt x="1907" y="2216"/>
                    </a:lnTo>
                    <a:moveTo>
                      <a:pt x="1874" y="2182"/>
                    </a:moveTo>
                    <a:lnTo>
                      <a:pt x="1874" y="2182"/>
                    </a:lnTo>
                    <a:lnTo>
                      <a:pt x="1874" y="2249"/>
                    </a:lnTo>
                    <a:moveTo>
                      <a:pt x="2104" y="2870"/>
                    </a:moveTo>
                    <a:lnTo>
                      <a:pt x="2104" y="2870"/>
                    </a:lnTo>
                    <a:lnTo>
                      <a:pt x="2170" y="2870"/>
                    </a:lnTo>
                    <a:moveTo>
                      <a:pt x="2137" y="2837"/>
                    </a:moveTo>
                    <a:lnTo>
                      <a:pt x="2137" y="2837"/>
                    </a:lnTo>
                    <a:lnTo>
                      <a:pt x="2137" y="2904"/>
                    </a:lnTo>
                    <a:moveTo>
                      <a:pt x="2366" y="2667"/>
                    </a:moveTo>
                    <a:lnTo>
                      <a:pt x="2366" y="2667"/>
                    </a:lnTo>
                    <a:lnTo>
                      <a:pt x="2433" y="2667"/>
                    </a:lnTo>
                    <a:moveTo>
                      <a:pt x="2399" y="2634"/>
                    </a:moveTo>
                    <a:lnTo>
                      <a:pt x="2399" y="2634"/>
                    </a:lnTo>
                    <a:lnTo>
                      <a:pt x="2399" y="2700"/>
                    </a:lnTo>
                    <a:moveTo>
                      <a:pt x="2629" y="2720"/>
                    </a:moveTo>
                    <a:lnTo>
                      <a:pt x="2629" y="2720"/>
                    </a:lnTo>
                    <a:lnTo>
                      <a:pt x="2696" y="2720"/>
                    </a:lnTo>
                    <a:moveTo>
                      <a:pt x="2663" y="2687"/>
                    </a:moveTo>
                    <a:lnTo>
                      <a:pt x="2663" y="2687"/>
                    </a:lnTo>
                    <a:lnTo>
                      <a:pt x="2663" y="2754"/>
                    </a:lnTo>
                    <a:moveTo>
                      <a:pt x="2891" y="3057"/>
                    </a:moveTo>
                    <a:lnTo>
                      <a:pt x="2891" y="3057"/>
                    </a:lnTo>
                    <a:lnTo>
                      <a:pt x="2958" y="3057"/>
                    </a:lnTo>
                    <a:moveTo>
                      <a:pt x="2925" y="3024"/>
                    </a:moveTo>
                    <a:lnTo>
                      <a:pt x="2925" y="3024"/>
                    </a:lnTo>
                    <a:lnTo>
                      <a:pt x="2925" y="3090"/>
                    </a:lnTo>
                    <a:moveTo>
                      <a:pt x="3155" y="2975"/>
                    </a:moveTo>
                    <a:lnTo>
                      <a:pt x="3155" y="2975"/>
                    </a:lnTo>
                    <a:lnTo>
                      <a:pt x="3221" y="2975"/>
                    </a:lnTo>
                    <a:moveTo>
                      <a:pt x="3188" y="2941"/>
                    </a:moveTo>
                    <a:lnTo>
                      <a:pt x="3188" y="2941"/>
                    </a:lnTo>
                    <a:lnTo>
                      <a:pt x="3188" y="3008"/>
                    </a:lnTo>
                    <a:moveTo>
                      <a:pt x="3418" y="2851"/>
                    </a:moveTo>
                    <a:lnTo>
                      <a:pt x="3418" y="2851"/>
                    </a:lnTo>
                    <a:lnTo>
                      <a:pt x="3485" y="2851"/>
                    </a:lnTo>
                    <a:moveTo>
                      <a:pt x="3451" y="2818"/>
                    </a:moveTo>
                    <a:lnTo>
                      <a:pt x="3451" y="2818"/>
                    </a:lnTo>
                    <a:lnTo>
                      <a:pt x="3451" y="2885"/>
                    </a:lnTo>
                    <a:moveTo>
                      <a:pt x="3680" y="2432"/>
                    </a:moveTo>
                    <a:lnTo>
                      <a:pt x="3680" y="2432"/>
                    </a:lnTo>
                    <a:lnTo>
                      <a:pt x="3747" y="2432"/>
                    </a:lnTo>
                    <a:moveTo>
                      <a:pt x="3714" y="2399"/>
                    </a:moveTo>
                    <a:lnTo>
                      <a:pt x="3714" y="2399"/>
                    </a:lnTo>
                    <a:lnTo>
                      <a:pt x="3714" y="2466"/>
                    </a:lnTo>
                    <a:moveTo>
                      <a:pt x="3944" y="3008"/>
                    </a:moveTo>
                    <a:lnTo>
                      <a:pt x="3944" y="3008"/>
                    </a:lnTo>
                    <a:lnTo>
                      <a:pt x="4010" y="3008"/>
                    </a:lnTo>
                    <a:moveTo>
                      <a:pt x="3977" y="2975"/>
                    </a:moveTo>
                    <a:lnTo>
                      <a:pt x="3977" y="2975"/>
                    </a:lnTo>
                    <a:lnTo>
                      <a:pt x="3977" y="3041"/>
                    </a:lnTo>
                    <a:moveTo>
                      <a:pt x="4206" y="34"/>
                    </a:moveTo>
                    <a:lnTo>
                      <a:pt x="4206" y="34"/>
                    </a:lnTo>
                    <a:lnTo>
                      <a:pt x="4273" y="34"/>
                    </a:lnTo>
                    <a:moveTo>
                      <a:pt x="4239" y="0"/>
                    </a:moveTo>
                    <a:lnTo>
                      <a:pt x="4239" y="0"/>
                    </a:lnTo>
                    <a:lnTo>
                      <a:pt x="4239" y="67"/>
                    </a:lnTo>
                    <a:moveTo>
                      <a:pt x="4469" y="2720"/>
                    </a:moveTo>
                    <a:lnTo>
                      <a:pt x="4469" y="2720"/>
                    </a:lnTo>
                    <a:lnTo>
                      <a:pt x="4536" y="2720"/>
                    </a:lnTo>
                    <a:moveTo>
                      <a:pt x="4503" y="2687"/>
                    </a:moveTo>
                    <a:lnTo>
                      <a:pt x="4503" y="2687"/>
                    </a:lnTo>
                    <a:lnTo>
                      <a:pt x="4503" y="2754"/>
                    </a:lnTo>
                    <a:moveTo>
                      <a:pt x="4731" y="2512"/>
                    </a:moveTo>
                    <a:lnTo>
                      <a:pt x="4731" y="2512"/>
                    </a:lnTo>
                    <a:lnTo>
                      <a:pt x="4798" y="2512"/>
                    </a:lnTo>
                    <a:moveTo>
                      <a:pt x="4765" y="2479"/>
                    </a:moveTo>
                    <a:lnTo>
                      <a:pt x="4765" y="2479"/>
                    </a:lnTo>
                    <a:lnTo>
                      <a:pt x="4765" y="2546"/>
                    </a:lnTo>
                    <a:moveTo>
                      <a:pt x="4995" y="1295"/>
                    </a:moveTo>
                    <a:lnTo>
                      <a:pt x="4995" y="1295"/>
                    </a:lnTo>
                    <a:lnTo>
                      <a:pt x="5061" y="1295"/>
                    </a:lnTo>
                    <a:moveTo>
                      <a:pt x="5028" y="1261"/>
                    </a:moveTo>
                    <a:lnTo>
                      <a:pt x="5028" y="1261"/>
                    </a:lnTo>
                    <a:lnTo>
                      <a:pt x="5028" y="1328"/>
                    </a:lnTo>
                    <a:moveTo>
                      <a:pt x="5258" y="1624"/>
                    </a:moveTo>
                    <a:lnTo>
                      <a:pt x="5258" y="1624"/>
                    </a:lnTo>
                    <a:lnTo>
                      <a:pt x="5325" y="1624"/>
                    </a:lnTo>
                    <a:moveTo>
                      <a:pt x="5291" y="1590"/>
                    </a:moveTo>
                    <a:lnTo>
                      <a:pt x="5291" y="1590"/>
                    </a:lnTo>
                    <a:lnTo>
                      <a:pt x="5291" y="1657"/>
                    </a:lnTo>
                    <a:moveTo>
                      <a:pt x="5520" y="1307"/>
                    </a:moveTo>
                    <a:lnTo>
                      <a:pt x="5520" y="1307"/>
                    </a:lnTo>
                    <a:lnTo>
                      <a:pt x="5587" y="1307"/>
                    </a:lnTo>
                    <a:moveTo>
                      <a:pt x="5554" y="1274"/>
                    </a:moveTo>
                    <a:lnTo>
                      <a:pt x="5554" y="1274"/>
                    </a:lnTo>
                    <a:lnTo>
                      <a:pt x="5554" y="1340"/>
                    </a:lnTo>
                    <a:moveTo>
                      <a:pt x="5784" y="2837"/>
                    </a:moveTo>
                    <a:lnTo>
                      <a:pt x="5784" y="2837"/>
                    </a:lnTo>
                    <a:lnTo>
                      <a:pt x="5850" y="2837"/>
                    </a:lnTo>
                    <a:moveTo>
                      <a:pt x="5817" y="2804"/>
                    </a:moveTo>
                    <a:lnTo>
                      <a:pt x="5817" y="2804"/>
                    </a:lnTo>
                    <a:lnTo>
                      <a:pt x="5817" y="2870"/>
                    </a:lnTo>
                    <a:moveTo>
                      <a:pt x="6046" y="1416"/>
                    </a:moveTo>
                    <a:lnTo>
                      <a:pt x="6046" y="1416"/>
                    </a:lnTo>
                    <a:lnTo>
                      <a:pt x="6113" y="1416"/>
                    </a:lnTo>
                    <a:moveTo>
                      <a:pt x="6079" y="1382"/>
                    </a:moveTo>
                    <a:lnTo>
                      <a:pt x="6079" y="1382"/>
                    </a:lnTo>
                    <a:lnTo>
                      <a:pt x="6079" y="1449"/>
                    </a:lnTo>
                    <a:moveTo>
                      <a:pt x="6309" y="2348"/>
                    </a:moveTo>
                    <a:lnTo>
                      <a:pt x="6309" y="2348"/>
                    </a:lnTo>
                    <a:lnTo>
                      <a:pt x="6376" y="2348"/>
                    </a:lnTo>
                    <a:moveTo>
                      <a:pt x="6343" y="2315"/>
                    </a:moveTo>
                    <a:lnTo>
                      <a:pt x="6343" y="2315"/>
                    </a:lnTo>
                    <a:lnTo>
                      <a:pt x="6343" y="2381"/>
                    </a:lnTo>
                    <a:moveTo>
                      <a:pt x="6571" y="2021"/>
                    </a:moveTo>
                    <a:lnTo>
                      <a:pt x="6571" y="2021"/>
                    </a:lnTo>
                    <a:lnTo>
                      <a:pt x="6638" y="2021"/>
                    </a:lnTo>
                    <a:moveTo>
                      <a:pt x="6605" y="1988"/>
                    </a:moveTo>
                    <a:lnTo>
                      <a:pt x="6605" y="1988"/>
                    </a:lnTo>
                    <a:lnTo>
                      <a:pt x="6605" y="2055"/>
                    </a:lnTo>
                    <a:moveTo>
                      <a:pt x="6835" y="1958"/>
                    </a:moveTo>
                    <a:lnTo>
                      <a:pt x="6835" y="1958"/>
                    </a:lnTo>
                    <a:lnTo>
                      <a:pt x="6901" y="1958"/>
                    </a:lnTo>
                    <a:moveTo>
                      <a:pt x="6868" y="1925"/>
                    </a:moveTo>
                    <a:lnTo>
                      <a:pt x="6868" y="1925"/>
                    </a:lnTo>
                    <a:lnTo>
                      <a:pt x="6868" y="1991"/>
                    </a:lnTo>
                    <a:moveTo>
                      <a:pt x="7098" y="2634"/>
                    </a:moveTo>
                    <a:lnTo>
                      <a:pt x="7098" y="2634"/>
                    </a:lnTo>
                    <a:lnTo>
                      <a:pt x="7165" y="2634"/>
                    </a:lnTo>
                    <a:moveTo>
                      <a:pt x="7131" y="2600"/>
                    </a:moveTo>
                    <a:lnTo>
                      <a:pt x="7131" y="2600"/>
                    </a:lnTo>
                    <a:lnTo>
                      <a:pt x="7131" y="2667"/>
                    </a:lnTo>
                    <a:moveTo>
                      <a:pt x="7360" y="2897"/>
                    </a:moveTo>
                    <a:lnTo>
                      <a:pt x="7360" y="2897"/>
                    </a:lnTo>
                    <a:lnTo>
                      <a:pt x="7427" y="2897"/>
                    </a:lnTo>
                    <a:moveTo>
                      <a:pt x="7394" y="2864"/>
                    </a:moveTo>
                    <a:lnTo>
                      <a:pt x="7394" y="2864"/>
                    </a:lnTo>
                    <a:lnTo>
                      <a:pt x="7394" y="2930"/>
                    </a:lnTo>
                    <a:moveTo>
                      <a:pt x="7624" y="2292"/>
                    </a:moveTo>
                    <a:lnTo>
                      <a:pt x="7624" y="2292"/>
                    </a:lnTo>
                    <a:lnTo>
                      <a:pt x="7690" y="2292"/>
                    </a:lnTo>
                    <a:moveTo>
                      <a:pt x="7657" y="2259"/>
                    </a:moveTo>
                    <a:lnTo>
                      <a:pt x="7657" y="2259"/>
                    </a:lnTo>
                    <a:lnTo>
                      <a:pt x="7657" y="2326"/>
                    </a:lnTo>
                    <a:moveTo>
                      <a:pt x="7886" y="1624"/>
                    </a:moveTo>
                    <a:lnTo>
                      <a:pt x="7886" y="1624"/>
                    </a:lnTo>
                    <a:lnTo>
                      <a:pt x="7953" y="1624"/>
                    </a:lnTo>
                    <a:moveTo>
                      <a:pt x="7919" y="1590"/>
                    </a:moveTo>
                    <a:lnTo>
                      <a:pt x="7919" y="1590"/>
                    </a:lnTo>
                    <a:lnTo>
                      <a:pt x="7919" y="1657"/>
                    </a:lnTo>
                    <a:moveTo>
                      <a:pt x="10" y="1966"/>
                    </a:moveTo>
                    <a:lnTo>
                      <a:pt x="10" y="1966"/>
                    </a:lnTo>
                    <a:lnTo>
                      <a:pt x="57" y="2012"/>
                    </a:lnTo>
                    <a:moveTo>
                      <a:pt x="57" y="1966"/>
                    </a:moveTo>
                    <a:lnTo>
                      <a:pt x="57" y="1966"/>
                    </a:lnTo>
                    <a:lnTo>
                      <a:pt x="10" y="2012"/>
                    </a:lnTo>
                  </a:path>
                </a:pathLst>
              </a:custGeom>
              <a:noFill/>
              <a:ln w="1588" cap="flat">
                <a:solidFill>
                  <a:srgbClr val="FF5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Freeform 155"/>
              <p:cNvSpPr>
                <a:spLocks noEditPoints="1"/>
              </p:cNvSpPr>
              <p:nvPr/>
            </p:nvSpPr>
            <p:spPr bwMode="auto">
              <a:xfrm>
                <a:off x="3340" y="873"/>
                <a:ext cx="1725" cy="885"/>
              </a:xfrm>
              <a:custGeom>
                <a:avLst/>
                <a:gdLst>
                  <a:gd name="T0" fmla="*/ 46 w 7669"/>
                  <a:gd name="T1" fmla="*/ 3548 h 3889"/>
                  <a:gd name="T2" fmla="*/ 0 w 7669"/>
                  <a:gd name="T3" fmla="*/ 3548 h 3889"/>
                  <a:gd name="T4" fmla="*/ 309 w 7669"/>
                  <a:gd name="T5" fmla="*/ 464 h 3889"/>
                  <a:gd name="T6" fmla="*/ 262 w 7669"/>
                  <a:gd name="T7" fmla="*/ 464 h 3889"/>
                  <a:gd name="T8" fmla="*/ 572 w 7669"/>
                  <a:gd name="T9" fmla="*/ 3341 h 3889"/>
                  <a:gd name="T10" fmla="*/ 525 w 7669"/>
                  <a:gd name="T11" fmla="*/ 3341 h 3889"/>
                  <a:gd name="T12" fmla="*/ 834 w 7669"/>
                  <a:gd name="T13" fmla="*/ 1725 h 3889"/>
                  <a:gd name="T14" fmla="*/ 787 w 7669"/>
                  <a:gd name="T15" fmla="*/ 1725 h 3889"/>
                  <a:gd name="T16" fmla="*/ 1097 w 7669"/>
                  <a:gd name="T17" fmla="*/ 2412 h 3889"/>
                  <a:gd name="T18" fmla="*/ 1051 w 7669"/>
                  <a:gd name="T19" fmla="*/ 2412 h 3889"/>
                  <a:gd name="T20" fmla="*/ 1361 w 7669"/>
                  <a:gd name="T21" fmla="*/ 3889 h 3889"/>
                  <a:gd name="T22" fmla="*/ 1314 w 7669"/>
                  <a:gd name="T23" fmla="*/ 3889 h 3889"/>
                  <a:gd name="T24" fmla="*/ 1623 w 7669"/>
                  <a:gd name="T25" fmla="*/ 2229 h 3889"/>
                  <a:gd name="T26" fmla="*/ 1576 w 7669"/>
                  <a:gd name="T27" fmla="*/ 2229 h 3889"/>
                  <a:gd name="T28" fmla="*/ 1886 w 7669"/>
                  <a:gd name="T29" fmla="*/ 2884 h 3889"/>
                  <a:gd name="T30" fmla="*/ 1840 w 7669"/>
                  <a:gd name="T31" fmla="*/ 2884 h 3889"/>
                  <a:gd name="T32" fmla="*/ 2149 w 7669"/>
                  <a:gd name="T33" fmla="*/ 2680 h 3889"/>
                  <a:gd name="T34" fmla="*/ 2102 w 7669"/>
                  <a:gd name="T35" fmla="*/ 2680 h 3889"/>
                  <a:gd name="T36" fmla="*/ 2412 w 7669"/>
                  <a:gd name="T37" fmla="*/ 2734 h 3889"/>
                  <a:gd name="T38" fmla="*/ 2365 w 7669"/>
                  <a:gd name="T39" fmla="*/ 2734 h 3889"/>
                  <a:gd name="T40" fmla="*/ 2674 w 7669"/>
                  <a:gd name="T41" fmla="*/ 3070 h 3889"/>
                  <a:gd name="T42" fmla="*/ 2627 w 7669"/>
                  <a:gd name="T43" fmla="*/ 3070 h 3889"/>
                  <a:gd name="T44" fmla="*/ 2937 w 7669"/>
                  <a:gd name="T45" fmla="*/ 2988 h 3889"/>
                  <a:gd name="T46" fmla="*/ 2891 w 7669"/>
                  <a:gd name="T47" fmla="*/ 2988 h 3889"/>
                  <a:gd name="T48" fmla="*/ 3201 w 7669"/>
                  <a:gd name="T49" fmla="*/ 2865 h 3889"/>
                  <a:gd name="T50" fmla="*/ 3154 w 7669"/>
                  <a:gd name="T51" fmla="*/ 2865 h 3889"/>
                  <a:gd name="T52" fmla="*/ 3463 w 7669"/>
                  <a:gd name="T53" fmla="*/ 2446 h 3889"/>
                  <a:gd name="T54" fmla="*/ 3416 w 7669"/>
                  <a:gd name="T55" fmla="*/ 2446 h 3889"/>
                  <a:gd name="T56" fmla="*/ 3726 w 7669"/>
                  <a:gd name="T57" fmla="*/ 3021 h 3889"/>
                  <a:gd name="T58" fmla="*/ 3680 w 7669"/>
                  <a:gd name="T59" fmla="*/ 3021 h 3889"/>
                  <a:gd name="T60" fmla="*/ 3989 w 7669"/>
                  <a:gd name="T61" fmla="*/ 47 h 3889"/>
                  <a:gd name="T62" fmla="*/ 3942 w 7669"/>
                  <a:gd name="T63" fmla="*/ 47 h 3889"/>
                  <a:gd name="T64" fmla="*/ 4252 w 7669"/>
                  <a:gd name="T65" fmla="*/ 2734 h 3889"/>
                  <a:gd name="T66" fmla="*/ 4205 w 7669"/>
                  <a:gd name="T67" fmla="*/ 2734 h 3889"/>
                  <a:gd name="T68" fmla="*/ 4514 w 7669"/>
                  <a:gd name="T69" fmla="*/ 2526 h 3889"/>
                  <a:gd name="T70" fmla="*/ 4467 w 7669"/>
                  <a:gd name="T71" fmla="*/ 2526 h 3889"/>
                  <a:gd name="T72" fmla="*/ 4777 w 7669"/>
                  <a:gd name="T73" fmla="*/ 1308 h 3889"/>
                  <a:gd name="T74" fmla="*/ 4731 w 7669"/>
                  <a:gd name="T75" fmla="*/ 1308 h 3889"/>
                  <a:gd name="T76" fmla="*/ 5041 w 7669"/>
                  <a:gd name="T77" fmla="*/ 1637 h 3889"/>
                  <a:gd name="T78" fmla="*/ 4994 w 7669"/>
                  <a:gd name="T79" fmla="*/ 1637 h 3889"/>
                  <a:gd name="T80" fmla="*/ 5303 w 7669"/>
                  <a:gd name="T81" fmla="*/ 1320 h 3889"/>
                  <a:gd name="T82" fmla="*/ 5256 w 7669"/>
                  <a:gd name="T83" fmla="*/ 1320 h 3889"/>
                  <a:gd name="T84" fmla="*/ 5566 w 7669"/>
                  <a:gd name="T85" fmla="*/ 2850 h 3889"/>
                  <a:gd name="T86" fmla="*/ 5520 w 7669"/>
                  <a:gd name="T87" fmla="*/ 2850 h 3889"/>
                  <a:gd name="T88" fmla="*/ 5829 w 7669"/>
                  <a:gd name="T89" fmla="*/ 1429 h 3889"/>
                  <a:gd name="T90" fmla="*/ 5782 w 7669"/>
                  <a:gd name="T91" fmla="*/ 1429 h 3889"/>
                  <a:gd name="T92" fmla="*/ 6092 w 7669"/>
                  <a:gd name="T93" fmla="*/ 2361 h 3889"/>
                  <a:gd name="T94" fmla="*/ 6045 w 7669"/>
                  <a:gd name="T95" fmla="*/ 2361 h 3889"/>
                  <a:gd name="T96" fmla="*/ 6354 w 7669"/>
                  <a:gd name="T97" fmla="*/ 2035 h 3889"/>
                  <a:gd name="T98" fmla="*/ 6307 w 7669"/>
                  <a:gd name="T99" fmla="*/ 2035 h 3889"/>
                  <a:gd name="T100" fmla="*/ 6617 w 7669"/>
                  <a:gd name="T101" fmla="*/ 1971 h 3889"/>
                  <a:gd name="T102" fmla="*/ 6571 w 7669"/>
                  <a:gd name="T103" fmla="*/ 1971 h 3889"/>
                  <a:gd name="T104" fmla="*/ 6881 w 7669"/>
                  <a:gd name="T105" fmla="*/ 2647 h 3889"/>
                  <a:gd name="T106" fmla="*/ 6834 w 7669"/>
                  <a:gd name="T107" fmla="*/ 2647 h 3889"/>
                  <a:gd name="T108" fmla="*/ 7143 w 7669"/>
                  <a:gd name="T109" fmla="*/ 2910 h 3889"/>
                  <a:gd name="T110" fmla="*/ 7096 w 7669"/>
                  <a:gd name="T111" fmla="*/ 2910 h 3889"/>
                  <a:gd name="T112" fmla="*/ 7406 w 7669"/>
                  <a:gd name="T113" fmla="*/ 2306 h 3889"/>
                  <a:gd name="T114" fmla="*/ 7360 w 7669"/>
                  <a:gd name="T115" fmla="*/ 2306 h 3889"/>
                  <a:gd name="T116" fmla="*/ 7669 w 7669"/>
                  <a:gd name="T117" fmla="*/ 1637 h 3889"/>
                  <a:gd name="T118" fmla="*/ 7622 w 7669"/>
                  <a:gd name="T119" fmla="*/ 1637 h 3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669" h="3889">
                    <a:moveTo>
                      <a:pt x="0" y="3501"/>
                    </a:moveTo>
                    <a:lnTo>
                      <a:pt x="0" y="3501"/>
                    </a:lnTo>
                    <a:lnTo>
                      <a:pt x="46" y="3548"/>
                    </a:lnTo>
                    <a:moveTo>
                      <a:pt x="46" y="3501"/>
                    </a:moveTo>
                    <a:lnTo>
                      <a:pt x="46" y="3501"/>
                    </a:lnTo>
                    <a:lnTo>
                      <a:pt x="0" y="3548"/>
                    </a:lnTo>
                    <a:moveTo>
                      <a:pt x="262" y="417"/>
                    </a:moveTo>
                    <a:lnTo>
                      <a:pt x="262" y="417"/>
                    </a:lnTo>
                    <a:lnTo>
                      <a:pt x="309" y="464"/>
                    </a:lnTo>
                    <a:moveTo>
                      <a:pt x="309" y="417"/>
                    </a:moveTo>
                    <a:lnTo>
                      <a:pt x="309" y="417"/>
                    </a:lnTo>
                    <a:lnTo>
                      <a:pt x="262" y="464"/>
                    </a:lnTo>
                    <a:moveTo>
                      <a:pt x="525" y="3295"/>
                    </a:moveTo>
                    <a:lnTo>
                      <a:pt x="525" y="3295"/>
                    </a:lnTo>
                    <a:lnTo>
                      <a:pt x="572" y="3341"/>
                    </a:lnTo>
                    <a:moveTo>
                      <a:pt x="572" y="3295"/>
                    </a:moveTo>
                    <a:lnTo>
                      <a:pt x="572" y="3295"/>
                    </a:lnTo>
                    <a:lnTo>
                      <a:pt x="525" y="3341"/>
                    </a:lnTo>
                    <a:moveTo>
                      <a:pt x="787" y="1678"/>
                    </a:moveTo>
                    <a:lnTo>
                      <a:pt x="787" y="1678"/>
                    </a:lnTo>
                    <a:lnTo>
                      <a:pt x="834" y="1725"/>
                    </a:lnTo>
                    <a:moveTo>
                      <a:pt x="834" y="1678"/>
                    </a:moveTo>
                    <a:lnTo>
                      <a:pt x="834" y="1678"/>
                    </a:lnTo>
                    <a:lnTo>
                      <a:pt x="787" y="1725"/>
                    </a:lnTo>
                    <a:moveTo>
                      <a:pt x="1051" y="2366"/>
                    </a:moveTo>
                    <a:lnTo>
                      <a:pt x="1051" y="2366"/>
                    </a:lnTo>
                    <a:lnTo>
                      <a:pt x="1097" y="2412"/>
                    </a:lnTo>
                    <a:moveTo>
                      <a:pt x="1097" y="2366"/>
                    </a:moveTo>
                    <a:lnTo>
                      <a:pt x="1097" y="2366"/>
                    </a:lnTo>
                    <a:lnTo>
                      <a:pt x="1051" y="2412"/>
                    </a:lnTo>
                    <a:moveTo>
                      <a:pt x="1314" y="3842"/>
                    </a:moveTo>
                    <a:lnTo>
                      <a:pt x="1314" y="3842"/>
                    </a:lnTo>
                    <a:lnTo>
                      <a:pt x="1361" y="3889"/>
                    </a:lnTo>
                    <a:moveTo>
                      <a:pt x="1361" y="3842"/>
                    </a:moveTo>
                    <a:lnTo>
                      <a:pt x="1361" y="3842"/>
                    </a:lnTo>
                    <a:lnTo>
                      <a:pt x="1314" y="3889"/>
                    </a:lnTo>
                    <a:moveTo>
                      <a:pt x="1576" y="2182"/>
                    </a:moveTo>
                    <a:lnTo>
                      <a:pt x="1576" y="2182"/>
                    </a:lnTo>
                    <a:lnTo>
                      <a:pt x="1623" y="2229"/>
                    </a:lnTo>
                    <a:moveTo>
                      <a:pt x="1623" y="2182"/>
                    </a:moveTo>
                    <a:lnTo>
                      <a:pt x="1623" y="2182"/>
                    </a:lnTo>
                    <a:lnTo>
                      <a:pt x="1576" y="2229"/>
                    </a:lnTo>
                    <a:moveTo>
                      <a:pt x="1840" y="2837"/>
                    </a:moveTo>
                    <a:lnTo>
                      <a:pt x="1840" y="2837"/>
                    </a:lnTo>
                    <a:lnTo>
                      <a:pt x="1886" y="2884"/>
                    </a:lnTo>
                    <a:moveTo>
                      <a:pt x="1886" y="2837"/>
                    </a:moveTo>
                    <a:lnTo>
                      <a:pt x="1886" y="2837"/>
                    </a:lnTo>
                    <a:lnTo>
                      <a:pt x="1840" y="2884"/>
                    </a:lnTo>
                    <a:moveTo>
                      <a:pt x="2102" y="2634"/>
                    </a:moveTo>
                    <a:lnTo>
                      <a:pt x="2102" y="2634"/>
                    </a:lnTo>
                    <a:lnTo>
                      <a:pt x="2149" y="2680"/>
                    </a:lnTo>
                    <a:moveTo>
                      <a:pt x="2149" y="2634"/>
                    </a:moveTo>
                    <a:lnTo>
                      <a:pt x="2149" y="2634"/>
                    </a:lnTo>
                    <a:lnTo>
                      <a:pt x="2102" y="2680"/>
                    </a:lnTo>
                    <a:moveTo>
                      <a:pt x="2365" y="2687"/>
                    </a:moveTo>
                    <a:lnTo>
                      <a:pt x="2365" y="2687"/>
                    </a:lnTo>
                    <a:lnTo>
                      <a:pt x="2412" y="2734"/>
                    </a:lnTo>
                    <a:moveTo>
                      <a:pt x="2412" y="2687"/>
                    </a:moveTo>
                    <a:lnTo>
                      <a:pt x="2412" y="2687"/>
                    </a:lnTo>
                    <a:lnTo>
                      <a:pt x="2365" y="2734"/>
                    </a:lnTo>
                    <a:moveTo>
                      <a:pt x="2627" y="3024"/>
                    </a:moveTo>
                    <a:lnTo>
                      <a:pt x="2627" y="3024"/>
                    </a:lnTo>
                    <a:lnTo>
                      <a:pt x="2674" y="3070"/>
                    </a:lnTo>
                    <a:moveTo>
                      <a:pt x="2674" y="3024"/>
                    </a:moveTo>
                    <a:lnTo>
                      <a:pt x="2674" y="3024"/>
                    </a:lnTo>
                    <a:lnTo>
                      <a:pt x="2627" y="3070"/>
                    </a:lnTo>
                    <a:moveTo>
                      <a:pt x="2891" y="2941"/>
                    </a:moveTo>
                    <a:lnTo>
                      <a:pt x="2891" y="2941"/>
                    </a:lnTo>
                    <a:lnTo>
                      <a:pt x="2937" y="2988"/>
                    </a:lnTo>
                    <a:moveTo>
                      <a:pt x="2937" y="2941"/>
                    </a:moveTo>
                    <a:lnTo>
                      <a:pt x="2937" y="2941"/>
                    </a:lnTo>
                    <a:lnTo>
                      <a:pt x="2891" y="2988"/>
                    </a:lnTo>
                    <a:moveTo>
                      <a:pt x="3154" y="2818"/>
                    </a:moveTo>
                    <a:lnTo>
                      <a:pt x="3154" y="2818"/>
                    </a:lnTo>
                    <a:lnTo>
                      <a:pt x="3201" y="2865"/>
                    </a:lnTo>
                    <a:moveTo>
                      <a:pt x="3201" y="2818"/>
                    </a:moveTo>
                    <a:lnTo>
                      <a:pt x="3201" y="2818"/>
                    </a:lnTo>
                    <a:lnTo>
                      <a:pt x="3154" y="2865"/>
                    </a:lnTo>
                    <a:moveTo>
                      <a:pt x="3416" y="2399"/>
                    </a:moveTo>
                    <a:lnTo>
                      <a:pt x="3416" y="2399"/>
                    </a:lnTo>
                    <a:lnTo>
                      <a:pt x="3463" y="2446"/>
                    </a:lnTo>
                    <a:moveTo>
                      <a:pt x="3463" y="2399"/>
                    </a:moveTo>
                    <a:lnTo>
                      <a:pt x="3463" y="2399"/>
                    </a:lnTo>
                    <a:lnTo>
                      <a:pt x="3416" y="2446"/>
                    </a:lnTo>
                    <a:moveTo>
                      <a:pt x="3680" y="2975"/>
                    </a:moveTo>
                    <a:lnTo>
                      <a:pt x="3680" y="2975"/>
                    </a:lnTo>
                    <a:lnTo>
                      <a:pt x="3726" y="3021"/>
                    </a:lnTo>
                    <a:moveTo>
                      <a:pt x="3726" y="2975"/>
                    </a:moveTo>
                    <a:lnTo>
                      <a:pt x="3726" y="2975"/>
                    </a:lnTo>
                    <a:lnTo>
                      <a:pt x="3680" y="3021"/>
                    </a:lnTo>
                    <a:moveTo>
                      <a:pt x="3942" y="0"/>
                    </a:moveTo>
                    <a:lnTo>
                      <a:pt x="3942" y="0"/>
                    </a:lnTo>
                    <a:lnTo>
                      <a:pt x="3989" y="47"/>
                    </a:lnTo>
                    <a:moveTo>
                      <a:pt x="3989" y="0"/>
                    </a:moveTo>
                    <a:lnTo>
                      <a:pt x="3989" y="0"/>
                    </a:lnTo>
                    <a:lnTo>
                      <a:pt x="3942" y="47"/>
                    </a:lnTo>
                    <a:moveTo>
                      <a:pt x="4205" y="2687"/>
                    </a:moveTo>
                    <a:lnTo>
                      <a:pt x="4205" y="2687"/>
                    </a:lnTo>
                    <a:lnTo>
                      <a:pt x="4252" y="2734"/>
                    </a:lnTo>
                    <a:moveTo>
                      <a:pt x="4252" y="2687"/>
                    </a:moveTo>
                    <a:lnTo>
                      <a:pt x="4252" y="2687"/>
                    </a:lnTo>
                    <a:lnTo>
                      <a:pt x="4205" y="2734"/>
                    </a:lnTo>
                    <a:moveTo>
                      <a:pt x="4467" y="2479"/>
                    </a:moveTo>
                    <a:lnTo>
                      <a:pt x="4467" y="2479"/>
                    </a:lnTo>
                    <a:lnTo>
                      <a:pt x="4514" y="2526"/>
                    </a:lnTo>
                    <a:moveTo>
                      <a:pt x="4514" y="2479"/>
                    </a:moveTo>
                    <a:lnTo>
                      <a:pt x="4514" y="2479"/>
                    </a:lnTo>
                    <a:lnTo>
                      <a:pt x="4467" y="2526"/>
                    </a:lnTo>
                    <a:moveTo>
                      <a:pt x="4731" y="1261"/>
                    </a:moveTo>
                    <a:lnTo>
                      <a:pt x="4731" y="1261"/>
                    </a:lnTo>
                    <a:lnTo>
                      <a:pt x="4777" y="1308"/>
                    </a:lnTo>
                    <a:moveTo>
                      <a:pt x="4777" y="1261"/>
                    </a:moveTo>
                    <a:lnTo>
                      <a:pt x="4777" y="1261"/>
                    </a:lnTo>
                    <a:lnTo>
                      <a:pt x="4731" y="1308"/>
                    </a:lnTo>
                    <a:moveTo>
                      <a:pt x="4994" y="1590"/>
                    </a:moveTo>
                    <a:lnTo>
                      <a:pt x="4994" y="1590"/>
                    </a:lnTo>
                    <a:lnTo>
                      <a:pt x="5041" y="1637"/>
                    </a:lnTo>
                    <a:moveTo>
                      <a:pt x="5041" y="1590"/>
                    </a:moveTo>
                    <a:lnTo>
                      <a:pt x="5041" y="1590"/>
                    </a:lnTo>
                    <a:lnTo>
                      <a:pt x="4994" y="1637"/>
                    </a:lnTo>
                    <a:moveTo>
                      <a:pt x="5256" y="1274"/>
                    </a:moveTo>
                    <a:lnTo>
                      <a:pt x="5256" y="1274"/>
                    </a:lnTo>
                    <a:lnTo>
                      <a:pt x="5303" y="1320"/>
                    </a:lnTo>
                    <a:moveTo>
                      <a:pt x="5303" y="1274"/>
                    </a:moveTo>
                    <a:lnTo>
                      <a:pt x="5303" y="1274"/>
                    </a:lnTo>
                    <a:lnTo>
                      <a:pt x="5256" y="1320"/>
                    </a:lnTo>
                    <a:moveTo>
                      <a:pt x="5520" y="2804"/>
                    </a:moveTo>
                    <a:lnTo>
                      <a:pt x="5520" y="2804"/>
                    </a:lnTo>
                    <a:lnTo>
                      <a:pt x="5566" y="2850"/>
                    </a:lnTo>
                    <a:moveTo>
                      <a:pt x="5566" y="2804"/>
                    </a:moveTo>
                    <a:lnTo>
                      <a:pt x="5566" y="2804"/>
                    </a:lnTo>
                    <a:lnTo>
                      <a:pt x="5520" y="2850"/>
                    </a:lnTo>
                    <a:moveTo>
                      <a:pt x="5782" y="1382"/>
                    </a:moveTo>
                    <a:lnTo>
                      <a:pt x="5782" y="1382"/>
                    </a:lnTo>
                    <a:lnTo>
                      <a:pt x="5829" y="1429"/>
                    </a:lnTo>
                    <a:moveTo>
                      <a:pt x="5829" y="1382"/>
                    </a:moveTo>
                    <a:lnTo>
                      <a:pt x="5829" y="1382"/>
                    </a:lnTo>
                    <a:lnTo>
                      <a:pt x="5782" y="1429"/>
                    </a:lnTo>
                    <a:moveTo>
                      <a:pt x="6045" y="2315"/>
                    </a:moveTo>
                    <a:lnTo>
                      <a:pt x="6045" y="2315"/>
                    </a:lnTo>
                    <a:lnTo>
                      <a:pt x="6092" y="2361"/>
                    </a:lnTo>
                    <a:moveTo>
                      <a:pt x="6092" y="2315"/>
                    </a:moveTo>
                    <a:lnTo>
                      <a:pt x="6092" y="2315"/>
                    </a:lnTo>
                    <a:lnTo>
                      <a:pt x="6045" y="2361"/>
                    </a:lnTo>
                    <a:moveTo>
                      <a:pt x="6307" y="1988"/>
                    </a:moveTo>
                    <a:lnTo>
                      <a:pt x="6307" y="1988"/>
                    </a:lnTo>
                    <a:lnTo>
                      <a:pt x="6354" y="2035"/>
                    </a:lnTo>
                    <a:moveTo>
                      <a:pt x="6354" y="1988"/>
                    </a:moveTo>
                    <a:lnTo>
                      <a:pt x="6354" y="1988"/>
                    </a:lnTo>
                    <a:lnTo>
                      <a:pt x="6307" y="2035"/>
                    </a:lnTo>
                    <a:moveTo>
                      <a:pt x="6571" y="1925"/>
                    </a:moveTo>
                    <a:lnTo>
                      <a:pt x="6571" y="1925"/>
                    </a:lnTo>
                    <a:lnTo>
                      <a:pt x="6617" y="1971"/>
                    </a:lnTo>
                    <a:moveTo>
                      <a:pt x="6617" y="1925"/>
                    </a:moveTo>
                    <a:lnTo>
                      <a:pt x="6617" y="1925"/>
                    </a:lnTo>
                    <a:lnTo>
                      <a:pt x="6571" y="1971"/>
                    </a:lnTo>
                    <a:moveTo>
                      <a:pt x="6834" y="2600"/>
                    </a:moveTo>
                    <a:lnTo>
                      <a:pt x="6834" y="2600"/>
                    </a:lnTo>
                    <a:lnTo>
                      <a:pt x="6881" y="2647"/>
                    </a:lnTo>
                    <a:moveTo>
                      <a:pt x="6881" y="2600"/>
                    </a:moveTo>
                    <a:lnTo>
                      <a:pt x="6881" y="2600"/>
                    </a:lnTo>
                    <a:lnTo>
                      <a:pt x="6834" y="2647"/>
                    </a:lnTo>
                    <a:moveTo>
                      <a:pt x="7096" y="2864"/>
                    </a:moveTo>
                    <a:lnTo>
                      <a:pt x="7096" y="2864"/>
                    </a:lnTo>
                    <a:lnTo>
                      <a:pt x="7143" y="2910"/>
                    </a:lnTo>
                    <a:moveTo>
                      <a:pt x="7143" y="2864"/>
                    </a:moveTo>
                    <a:lnTo>
                      <a:pt x="7143" y="2864"/>
                    </a:lnTo>
                    <a:lnTo>
                      <a:pt x="7096" y="2910"/>
                    </a:lnTo>
                    <a:moveTo>
                      <a:pt x="7360" y="2259"/>
                    </a:moveTo>
                    <a:lnTo>
                      <a:pt x="7360" y="2259"/>
                    </a:lnTo>
                    <a:lnTo>
                      <a:pt x="7406" y="2306"/>
                    </a:lnTo>
                    <a:moveTo>
                      <a:pt x="7406" y="2259"/>
                    </a:moveTo>
                    <a:lnTo>
                      <a:pt x="7406" y="2259"/>
                    </a:lnTo>
                    <a:lnTo>
                      <a:pt x="7360" y="2306"/>
                    </a:lnTo>
                    <a:moveTo>
                      <a:pt x="7622" y="1590"/>
                    </a:moveTo>
                    <a:lnTo>
                      <a:pt x="7622" y="1590"/>
                    </a:lnTo>
                    <a:lnTo>
                      <a:pt x="7669" y="1637"/>
                    </a:lnTo>
                    <a:moveTo>
                      <a:pt x="7669" y="1590"/>
                    </a:moveTo>
                    <a:lnTo>
                      <a:pt x="7669" y="1590"/>
                    </a:lnTo>
                    <a:lnTo>
                      <a:pt x="7622" y="1637"/>
                    </a:lnTo>
                  </a:path>
                </a:pathLst>
              </a:custGeom>
              <a:noFill/>
              <a:ln w="1588" cap="flat">
                <a:solidFill>
                  <a:srgbClr val="FF5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 name="Freeform 156"/>
              <p:cNvSpPr>
                <a:spLocks noEditPoints="1"/>
              </p:cNvSpPr>
              <p:nvPr/>
            </p:nvSpPr>
            <p:spPr bwMode="auto">
              <a:xfrm>
                <a:off x="3278" y="895"/>
                <a:ext cx="1782" cy="867"/>
              </a:xfrm>
              <a:custGeom>
                <a:avLst/>
                <a:gdLst>
                  <a:gd name="T0" fmla="*/ 297 w 7919"/>
                  <a:gd name="T1" fmla="*/ 3439 h 3809"/>
                  <a:gd name="T2" fmla="*/ 1085 w 7919"/>
                  <a:gd name="T3" fmla="*/ 1620 h 3809"/>
                  <a:gd name="T4" fmla="*/ 1874 w 7919"/>
                  <a:gd name="T5" fmla="*/ 2131 h 3809"/>
                  <a:gd name="T6" fmla="*/ 2663 w 7919"/>
                  <a:gd name="T7" fmla="*/ 2627 h 3809"/>
                  <a:gd name="T8" fmla="*/ 3451 w 7919"/>
                  <a:gd name="T9" fmla="*/ 2747 h 3809"/>
                  <a:gd name="T10" fmla="*/ 4239 w 7919"/>
                  <a:gd name="T11" fmla="*/ 33 h 3809"/>
                  <a:gd name="T12" fmla="*/ 5028 w 7919"/>
                  <a:gd name="T13" fmla="*/ 1220 h 3809"/>
                  <a:gd name="T14" fmla="*/ 5817 w 7919"/>
                  <a:gd name="T15" fmla="*/ 2737 h 3809"/>
                  <a:gd name="T16" fmla="*/ 6605 w 7919"/>
                  <a:gd name="T17" fmla="*/ 1920 h 3809"/>
                  <a:gd name="T18" fmla="*/ 7394 w 7919"/>
                  <a:gd name="T19" fmla="*/ 2822 h 3809"/>
                  <a:gd name="T20" fmla="*/ 0 w 7919"/>
                  <a:gd name="T21" fmla="*/ 1979 h 3809"/>
                  <a:gd name="T22" fmla="*/ 34 w 7919"/>
                  <a:gd name="T23" fmla="*/ 1945 h 3809"/>
                  <a:gd name="T24" fmla="*/ 264 w 7919"/>
                  <a:gd name="T25" fmla="*/ 3439 h 3809"/>
                  <a:gd name="T26" fmla="*/ 297 w 7919"/>
                  <a:gd name="T27" fmla="*/ 3405 h 3809"/>
                  <a:gd name="T28" fmla="*/ 526 w 7919"/>
                  <a:gd name="T29" fmla="*/ 334 h 3809"/>
                  <a:gd name="T30" fmla="*/ 559 w 7919"/>
                  <a:gd name="T31" fmla="*/ 301 h 3809"/>
                  <a:gd name="T32" fmla="*/ 789 w 7919"/>
                  <a:gd name="T33" fmla="*/ 3219 h 3809"/>
                  <a:gd name="T34" fmla="*/ 823 w 7919"/>
                  <a:gd name="T35" fmla="*/ 3185 h 3809"/>
                  <a:gd name="T36" fmla="*/ 1051 w 7919"/>
                  <a:gd name="T37" fmla="*/ 1620 h 3809"/>
                  <a:gd name="T38" fmla="*/ 1085 w 7919"/>
                  <a:gd name="T39" fmla="*/ 1587 h 3809"/>
                  <a:gd name="T40" fmla="*/ 1315 w 7919"/>
                  <a:gd name="T41" fmla="*/ 2327 h 3809"/>
                  <a:gd name="T42" fmla="*/ 1348 w 7919"/>
                  <a:gd name="T43" fmla="*/ 2293 h 3809"/>
                  <a:gd name="T44" fmla="*/ 1578 w 7919"/>
                  <a:gd name="T45" fmla="*/ 3775 h 3809"/>
                  <a:gd name="T46" fmla="*/ 1611 w 7919"/>
                  <a:gd name="T47" fmla="*/ 3742 h 3809"/>
                  <a:gd name="T48" fmla="*/ 1840 w 7919"/>
                  <a:gd name="T49" fmla="*/ 2131 h 3809"/>
                  <a:gd name="T50" fmla="*/ 1874 w 7919"/>
                  <a:gd name="T51" fmla="*/ 2098 h 3809"/>
                  <a:gd name="T52" fmla="*/ 2104 w 7919"/>
                  <a:gd name="T53" fmla="*/ 2778 h 3809"/>
                  <a:gd name="T54" fmla="*/ 2137 w 7919"/>
                  <a:gd name="T55" fmla="*/ 2744 h 3809"/>
                  <a:gd name="T56" fmla="*/ 2366 w 7919"/>
                  <a:gd name="T57" fmla="*/ 2620 h 3809"/>
                  <a:gd name="T58" fmla="*/ 2399 w 7919"/>
                  <a:gd name="T59" fmla="*/ 2587 h 3809"/>
                  <a:gd name="T60" fmla="*/ 2629 w 7919"/>
                  <a:gd name="T61" fmla="*/ 2627 h 3809"/>
                  <a:gd name="T62" fmla="*/ 2663 w 7919"/>
                  <a:gd name="T63" fmla="*/ 2593 h 3809"/>
                  <a:gd name="T64" fmla="*/ 2891 w 7919"/>
                  <a:gd name="T65" fmla="*/ 2972 h 3809"/>
                  <a:gd name="T66" fmla="*/ 2925 w 7919"/>
                  <a:gd name="T67" fmla="*/ 2939 h 3809"/>
                  <a:gd name="T68" fmla="*/ 3155 w 7919"/>
                  <a:gd name="T69" fmla="*/ 2931 h 3809"/>
                  <a:gd name="T70" fmla="*/ 3188 w 7919"/>
                  <a:gd name="T71" fmla="*/ 2898 h 3809"/>
                  <a:gd name="T72" fmla="*/ 3418 w 7919"/>
                  <a:gd name="T73" fmla="*/ 2747 h 3809"/>
                  <a:gd name="T74" fmla="*/ 3451 w 7919"/>
                  <a:gd name="T75" fmla="*/ 2713 h 3809"/>
                  <a:gd name="T76" fmla="*/ 3680 w 7919"/>
                  <a:gd name="T77" fmla="*/ 2329 h 3809"/>
                  <a:gd name="T78" fmla="*/ 3714 w 7919"/>
                  <a:gd name="T79" fmla="*/ 2295 h 3809"/>
                  <a:gd name="T80" fmla="*/ 3944 w 7919"/>
                  <a:gd name="T81" fmla="*/ 2954 h 3809"/>
                  <a:gd name="T82" fmla="*/ 3977 w 7919"/>
                  <a:gd name="T83" fmla="*/ 2921 h 3809"/>
                  <a:gd name="T84" fmla="*/ 4206 w 7919"/>
                  <a:gd name="T85" fmla="*/ 33 h 3809"/>
                  <a:gd name="T86" fmla="*/ 4239 w 7919"/>
                  <a:gd name="T87" fmla="*/ 0 h 3809"/>
                  <a:gd name="T88" fmla="*/ 4469 w 7919"/>
                  <a:gd name="T89" fmla="*/ 2625 h 3809"/>
                  <a:gd name="T90" fmla="*/ 4503 w 7919"/>
                  <a:gd name="T91" fmla="*/ 2592 h 3809"/>
                  <a:gd name="T92" fmla="*/ 4731 w 7919"/>
                  <a:gd name="T93" fmla="*/ 2417 h 3809"/>
                  <a:gd name="T94" fmla="*/ 4765 w 7919"/>
                  <a:gd name="T95" fmla="*/ 2383 h 3809"/>
                  <a:gd name="T96" fmla="*/ 4995 w 7919"/>
                  <a:gd name="T97" fmla="*/ 1220 h 3809"/>
                  <a:gd name="T98" fmla="*/ 5028 w 7919"/>
                  <a:gd name="T99" fmla="*/ 1187 h 3809"/>
                  <a:gd name="T100" fmla="*/ 5258 w 7919"/>
                  <a:gd name="T101" fmla="*/ 1539 h 3809"/>
                  <a:gd name="T102" fmla="*/ 5291 w 7919"/>
                  <a:gd name="T103" fmla="*/ 1505 h 3809"/>
                  <a:gd name="T104" fmla="*/ 5520 w 7919"/>
                  <a:gd name="T105" fmla="*/ 1202 h 3809"/>
                  <a:gd name="T106" fmla="*/ 5554 w 7919"/>
                  <a:gd name="T107" fmla="*/ 1169 h 3809"/>
                  <a:gd name="T108" fmla="*/ 5784 w 7919"/>
                  <a:gd name="T109" fmla="*/ 2737 h 3809"/>
                  <a:gd name="T110" fmla="*/ 5817 w 7919"/>
                  <a:gd name="T111" fmla="*/ 2703 h 3809"/>
                  <a:gd name="T112" fmla="*/ 6046 w 7919"/>
                  <a:gd name="T113" fmla="*/ 1335 h 3809"/>
                  <a:gd name="T114" fmla="*/ 6079 w 7919"/>
                  <a:gd name="T115" fmla="*/ 1302 h 3809"/>
                  <a:gd name="T116" fmla="*/ 6309 w 7919"/>
                  <a:gd name="T117" fmla="*/ 2248 h 3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809">
                    <a:moveTo>
                      <a:pt x="34" y="1979"/>
                    </a:moveTo>
                    <a:lnTo>
                      <a:pt x="34" y="1979"/>
                    </a:lnTo>
                    <a:lnTo>
                      <a:pt x="297" y="3439"/>
                    </a:lnTo>
                    <a:lnTo>
                      <a:pt x="559" y="334"/>
                    </a:lnTo>
                    <a:lnTo>
                      <a:pt x="823" y="3219"/>
                    </a:lnTo>
                    <a:lnTo>
                      <a:pt x="1085" y="1620"/>
                    </a:lnTo>
                    <a:lnTo>
                      <a:pt x="1348" y="2327"/>
                    </a:lnTo>
                    <a:lnTo>
                      <a:pt x="1611" y="3775"/>
                    </a:lnTo>
                    <a:lnTo>
                      <a:pt x="1874" y="2131"/>
                    </a:lnTo>
                    <a:lnTo>
                      <a:pt x="2137" y="2778"/>
                    </a:lnTo>
                    <a:lnTo>
                      <a:pt x="2399" y="2620"/>
                    </a:lnTo>
                    <a:lnTo>
                      <a:pt x="2663" y="2627"/>
                    </a:lnTo>
                    <a:lnTo>
                      <a:pt x="2925" y="2972"/>
                    </a:lnTo>
                    <a:lnTo>
                      <a:pt x="3188" y="2931"/>
                    </a:lnTo>
                    <a:lnTo>
                      <a:pt x="3451" y="2747"/>
                    </a:lnTo>
                    <a:lnTo>
                      <a:pt x="3714" y="2329"/>
                    </a:lnTo>
                    <a:lnTo>
                      <a:pt x="3977" y="2954"/>
                    </a:lnTo>
                    <a:lnTo>
                      <a:pt x="4239" y="33"/>
                    </a:lnTo>
                    <a:lnTo>
                      <a:pt x="4503" y="2625"/>
                    </a:lnTo>
                    <a:lnTo>
                      <a:pt x="4765" y="2417"/>
                    </a:lnTo>
                    <a:lnTo>
                      <a:pt x="5028" y="1220"/>
                    </a:lnTo>
                    <a:lnTo>
                      <a:pt x="5291" y="1539"/>
                    </a:lnTo>
                    <a:lnTo>
                      <a:pt x="5554" y="1202"/>
                    </a:lnTo>
                    <a:lnTo>
                      <a:pt x="5817" y="2737"/>
                    </a:lnTo>
                    <a:lnTo>
                      <a:pt x="6079" y="1335"/>
                    </a:lnTo>
                    <a:lnTo>
                      <a:pt x="6343" y="2248"/>
                    </a:lnTo>
                    <a:lnTo>
                      <a:pt x="6605" y="1920"/>
                    </a:lnTo>
                    <a:lnTo>
                      <a:pt x="6868" y="1857"/>
                    </a:lnTo>
                    <a:lnTo>
                      <a:pt x="7131" y="2544"/>
                    </a:lnTo>
                    <a:lnTo>
                      <a:pt x="7394" y="2822"/>
                    </a:lnTo>
                    <a:lnTo>
                      <a:pt x="7657" y="2190"/>
                    </a:lnTo>
                    <a:lnTo>
                      <a:pt x="7919" y="1524"/>
                    </a:lnTo>
                    <a:moveTo>
                      <a:pt x="0" y="1979"/>
                    </a:moveTo>
                    <a:lnTo>
                      <a:pt x="0" y="1979"/>
                    </a:lnTo>
                    <a:lnTo>
                      <a:pt x="67" y="1979"/>
                    </a:lnTo>
                    <a:moveTo>
                      <a:pt x="34" y="1945"/>
                    </a:moveTo>
                    <a:lnTo>
                      <a:pt x="34" y="1945"/>
                    </a:lnTo>
                    <a:lnTo>
                      <a:pt x="34" y="2012"/>
                    </a:lnTo>
                    <a:moveTo>
                      <a:pt x="264" y="3439"/>
                    </a:moveTo>
                    <a:lnTo>
                      <a:pt x="264" y="3439"/>
                    </a:lnTo>
                    <a:lnTo>
                      <a:pt x="330" y="3439"/>
                    </a:lnTo>
                    <a:moveTo>
                      <a:pt x="297" y="3405"/>
                    </a:moveTo>
                    <a:lnTo>
                      <a:pt x="297" y="3405"/>
                    </a:lnTo>
                    <a:lnTo>
                      <a:pt x="297" y="3472"/>
                    </a:lnTo>
                    <a:moveTo>
                      <a:pt x="526" y="334"/>
                    </a:moveTo>
                    <a:lnTo>
                      <a:pt x="526" y="334"/>
                    </a:lnTo>
                    <a:lnTo>
                      <a:pt x="593" y="334"/>
                    </a:lnTo>
                    <a:moveTo>
                      <a:pt x="559" y="301"/>
                    </a:moveTo>
                    <a:lnTo>
                      <a:pt x="559" y="301"/>
                    </a:lnTo>
                    <a:lnTo>
                      <a:pt x="559" y="368"/>
                    </a:lnTo>
                    <a:moveTo>
                      <a:pt x="789" y="3219"/>
                    </a:moveTo>
                    <a:lnTo>
                      <a:pt x="789" y="3219"/>
                    </a:lnTo>
                    <a:lnTo>
                      <a:pt x="856" y="3219"/>
                    </a:lnTo>
                    <a:moveTo>
                      <a:pt x="823" y="3185"/>
                    </a:moveTo>
                    <a:lnTo>
                      <a:pt x="823" y="3185"/>
                    </a:lnTo>
                    <a:lnTo>
                      <a:pt x="823" y="3252"/>
                    </a:lnTo>
                    <a:moveTo>
                      <a:pt x="1051" y="1620"/>
                    </a:moveTo>
                    <a:lnTo>
                      <a:pt x="1051" y="1620"/>
                    </a:lnTo>
                    <a:lnTo>
                      <a:pt x="1118" y="1620"/>
                    </a:lnTo>
                    <a:moveTo>
                      <a:pt x="1085" y="1587"/>
                    </a:moveTo>
                    <a:lnTo>
                      <a:pt x="1085" y="1587"/>
                    </a:lnTo>
                    <a:lnTo>
                      <a:pt x="1085" y="1653"/>
                    </a:lnTo>
                    <a:moveTo>
                      <a:pt x="1315" y="2327"/>
                    </a:moveTo>
                    <a:lnTo>
                      <a:pt x="1315" y="2327"/>
                    </a:lnTo>
                    <a:lnTo>
                      <a:pt x="1381" y="2327"/>
                    </a:lnTo>
                    <a:moveTo>
                      <a:pt x="1348" y="2293"/>
                    </a:moveTo>
                    <a:lnTo>
                      <a:pt x="1348" y="2293"/>
                    </a:lnTo>
                    <a:lnTo>
                      <a:pt x="1348" y="2360"/>
                    </a:lnTo>
                    <a:moveTo>
                      <a:pt x="1578" y="3775"/>
                    </a:moveTo>
                    <a:lnTo>
                      <a:pt x="1578" y="3775"/>
                    </a:lnTo>
                    <a:lnTo>
                      <a:pt x="1645" y="3775"/>
                    </a:lnTo>
                    <a:moveTo>
                      <a:pt x="1611" y="3742"/>
                    </a:moveTo>
                    <a:lnTo>
                      <a:pt x="1611" y="3742"/>
                    </a:lnTo>
                    <a:lnTo>
                      <a:pt x="1611" y="3809"/>
                    </a:lnTo>
                    <a:moveTo>
                      <a:pt x="1840" y="2131"/>
                    </a:moveTo>
                    <a:lnTo>
                      <a:pt x="1840" y="2131"/>
                    </a:lnTo>
                    <a:lnTo>
                      <a:pt x="1907" y="2131"/>
                    </a:lnTo>
                    <a:moveTo>
                      <a:pt x="1874" y="2098"/>
                    </a:moveTo>
                    <a:lnTo>
                      <a:pt x="1874" y="2098"/>
                    </a:lnTo>
                    <a:lnTo>
                      <a:pt x="1874" y="2164"/>
                    </a:lnTo>
                    <a:moveTo>
                      <a:pt x="2104" y="2778"/>
                    </a:moveTo>
                    <a:lnTo>
                      <a:pt x="2104" y="2778"/>
                    </a:lnTo>
                    <a:lnTo>
                      <a:pt x="2170" y="2778"/>
                    </a:lnTo>
                    <a:moveTo>
                      <a:pt x="2137" y="2744"/>
                    </a:moveTo>
                    <a:lnTo>
                      <a:pt x="2137" y="2744"/>
                    </a:lnTo>
                    <a:lnTo>
                      <a:pt x="2137" y="2811"/>
                    </a:lnTo>
                    <a:moveTo>
                      <a:pt x="2366" y="2620"/>
                    </a:moveTo>
                    <a:lnTo>
                      <a:pt x="2366" y="2620"/>
                    </a:lnTo>
                    <a:lnTo>
                      <a:pt x="2433" y="2620"/>
                    </a:lnTo>
                    <a:moveTo>
                      <a:pt x="2399" y="2587"/>
                    </a:moveTo>
                    <a:lnTo>
                      <a:pt x="2399" y="2587"/>
                    </a:lnTo>
                    <a:lnTo>
                      <a:pt x="2399" y="2653"/>
                    </a:lnTo>
                    <a:moveTo>
                      <a:pt x="2629" y="2627"/>
                    </a:moveTo>
                    <a:lnTo>
                      <a:pt x="2629" y="2627"/>
                    </a:lnTo>
                    <a:lnTo>
                      <a:pt x="2696" y="2627"/>
                    </a:lnTo>
                    <a:moveTo>
                      <a:pt x="2663" y="2593"/>
                    </a:moveTo>
                    <a:lnTo>
                      <a:pt x="2663" y="2593"/>
                    </a:lnTo>
                    <a:lnTo>
                      <a:pt x="2663" y="2660"/>
                    </a:lnTo>
                    <a:moveTo>
                      <a:pt x="2891" y="2972"/>
                    </a:moveTo>
                    <a:lnTo>
                      <a:pt x="2891" y="2972"/>
                    </a:lnTo>
                    <a:lnTo>
                      <a:pt x="2958" y="2972"/>
                    </a:lnTo>
                    <a:moveTo>
                      <a:pt x="2925" y="2939"/>
                    </a:moveTo>
                    <a:lnTo>
                      <a:pt x="2925" y="2939"/>
                    </a:lnTo>
                    <a:lnTo>
                      <a:pt x="2925" y="3005"/>
                    </a:lnTo>
                    <a:moveTo>
                      <a:pt x="3155" y="2931"/>
                    </a:moveTo>
                    <a:lnTo>
                      <a:pt x="3155" y="2931"/>
                    </a:lnTo>
                    <a:lnTo>
                      <a:pt x="3221" y="2931"/>
                    </a:lnTo>
                    <a:moveTo>
                      <a:pt x="3188" y="2898"/>
                    </a:moveTo>
                    <a:lnTo>
                      <a:pt x="3188" y="2898"/>
                    </a:lnTo>
                    <a:lnTo>
                      <a:pt x="3188" y="2964"/>
                    </a:lnTo>
                    <a:moveTo>
                      <a:pt x="3418" y="2747"/>
                    </a:moveTo>
                    <a:lnTo>
                      <a:pt x="3418" y="2747"/>
                    </a:lnTo>
                    <a:lnTo>
                      <a:pt x="3485" y="2747"/>
                    </a:lnTo>
                    <a:moveTo>
                      <a:pt x="3451" y="2713"/>
                    </a:moveTo>
                    <a:lnTo>
                      <a:pt x="3451" y="2713"/>
                    </a:lnTo>
                    <a:lnTo>
                      <a:pt x="3451" y="2780"/>
                    </a:lnTo>
                    <a:moveTo>
                      <a:pt x="3680" y="2329"/>
                    </a:moveTo>
                    <a:lnTo>
                      <a:pt x="3680" y="2329"/>
                    </a:lnTo>
                    <a:lnTo>
                      <a:pt x="3747" y="2329"/>
                    </a:lnTo>
                    <a:moveTo>
                      <a:pt x="3714" y="2295"/>
                    </a:moveTo>
                    <a:lnTo>
                      <a:pt x="3714" y="2295"/>
                    </a:lnTo>
                    <a:lnTo>
                      <a:pt x="3714" y="2362"/>
                    </a:lnTo>
                    <a:moveTo>
                      <a:pt x="3944" y="2954"/>
                    </a:moveTo>
                    <a:lnTo>
                      <a:pt x="3944" y="2954"/>
                    </a:lnTo>
                    <a:lnTo>
                      <a:pt x="4010" y="2954"/>
                    </a:lnTo>
                    <a:moveTo>
                      <a:pt x="3977" y="2921"/>
                    </a:moveTo>
                    <a:lnTo>
                      <a:pt x="3977" y="2921"/>
                    </a:lnTo>
                    <a:lnTo>
                      <a:pt x="3977" y="2988"/>
                    </a:lnTo>
                    <a:moveTo>
                      <a:pt x="4206" y="33"/>
                    </a:moveTo>
                    <a:lnTo>
                      <a:pt x="4206" y="33"/>
                    </a:lnTo>
                    <a:lnTo>
                      <a:pt x="4273" y="33"/>
                    </a:lnTo>
                    <a:moveTo>
                      <a:pt x="4239" y="0"/>
                    </a:moveTo>
                    <a:lnTo>
                      <a:pt x="4239" y="0"/>
                    </a:lnTo>
                    <a:lnTo>
                      <a:pt x="4239" y="67"/>
                    </a:lnTo>
                    <a:moveTo>
                      <a:pt x="4469" y="2625"/>
                    </a:moveTo>
                    <a:lnTo>
                      <a:pt x="4469" y="2625"/>
                    </a:lnTo>
                    <a:lnTo>
                      <a:pt x="4536" y="2625"/>
                    </a:lnTo>
                    <a:moveTo>
                      <a:pt x="4503" y="2592"/>
                    </a:moveTo>
                    <a:lnTo>
                      <a:pt x="4503" y="2592"/>
                    </a:lnTo>
                    <a:lnTo>
                      <a:pt x="4503" y="2659"/>
                    </a:lnTo>
                    <a:moveTo>
                      <a:pt x="4731" y="2417"/>
                    </a:moveTo>
                    <a:lnTo>
                      <a:pt x="4731" y="2417"/>
                    </a:lnTo>
                    <a:lnTo>
                      <a:pt x="4798" y="2417"/>
                    </a:lnTo>
                    <a:moveTo>
                      <a:pt x="4765" y="2383"/>
                    </a:moveTo>
                    <a:lnTo>
                      <a:pt x="4765" y="2383"/>
                    </a:lnTo>
                    <a:lnTo>
                      <a:pt x="4765" y="2450"/>
                    </a:lnTo>
                    <a:moveTo>
                      <a:pt x="4995" y="1220"/>
                    </a:moveTo>
                    <a:lnTo>
                      <a:pt x="4995" y="1220"/>
                    </a:lnTo>
                    <a:lnTo>
                      <a:pt x="5061" y="1220"/>
                    </a:lnTo>
                    <a:moveTo>
                      <a:pt x="5028" y="1187"/>
                    </a:moveTo>
                    <a:lnTo>
                      <a:pt x="5028" y="1187"/>
                    </a:lnTo>
                    <a:lnTo>
                      <a:pt x="5028" y="1253"/>
                    </a:lnTo>
                    <a:moveTo>
                      <a:pt x="5258" y="1539"/>
                    </a:moveTo>
                    <a:lnTo>
                      <a:pt x="5258" y="1539"/>
                    </a:lnTo>
                    <a:lnTo>
                      <a:pt x="5325" y="1539"/>
                    </a:lnTo>
                    <a:moveTo>
                      <a:pt x="5291" y="1505"/>
                    </a:moveTo>
                    <a:lnTo>
                      <a:pt x="5291" y="1505"/>
                    </a:lnTo>
                    <a:lnTo>
                      <a:pt x="5291" y="1572"/>
                    </a:lnTo>
                    <a:moveTo>
                      <a:pt x="5520" y="1202"/>
                    </a:moveTo>
                    <a:lnTo>
                      <a:pt x="5520" y="1202"/>
                    </a:lnTo>
                    <a:lnTo>
                      <a:pt x="5587" y="1202"/>
                    </a:lnTo>
                    <a:moveTo>
                      <a:pt x="5554" y="1169"/>
                    </a:moveTo>
                    <a:lnTo>
                      <a:pt x="5554" y="1169"/>
                    </a:lnTo>
                    <a:lnTo>
                      <a:pt x="5554" y="1235"/>
                    </a:lnTo>
                    <a:moveTo>
                      <a:pt x="5784" y="2737"/>
                    </a:moveTo>
                    <a:lnTo>
                      <a:pt x="5784" y="2737"/>
                    </a:lnTo>
                    <a:lnTo>
                      <a:pt x="5850" y="2737"/>
                    </a:lnTo>
                    <a:moveTo>
                      <a:pt x="5817" y="2703"/>
                    </a:moveTo>
                    <a:lnTo>
                      <a:pt x="5817" y="2703"/>
                    </a:lnTo>
                    <a:lnTo>
                      <a:pt x="5817" y="2770"/>
                    </a:lnTo>
                    <a:moveTo>
                      <a:pt x="6046" y="1335"/>
                    </a:moveTo>
                    <a:lnTo>
                      <a:pt x="6046" y="1335"/>
                    </a:lnTo>
                    <a:lnTo>
                      <a:pt x="6113" y="1335"/>
                    </a:lnTo>
                    <a:moveTo>
                      <a:pt x="6079" y="1302"/>
                    </a:moveTo>
                    <a:lnTo>
                      <a:pt x="6079" y="1302"/>
                    </a:lnTo>
                    <a:lnTo>
                      <a:pt x="6079" y="1369"/>
                    </a:lnTo>
                    <a:moveTo>
                      <a:pt x="6309" y="2248"/>
                    </a:moveTo>
                    <a:lnTo>
                      <a:pt x="6309" y="2248"/>
                    </a:lnTo>
                    <a:lnTo>
                      <a:pt x="6376" y="2248"/>
                    </a:lnTo>
                  </a:path>
                </a:pathLst>
              </a:custGeom>
              <a:noFill/>
              <a:ln w="1588" cap="flat">
                <a:solidFill>
                  <a:srgbClr val="FF2B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Freeform 157"/>
              <p:cNvSpPr>
                <a:spLocks noEditPoints="1"/>
              </p:cNvSpPr>
              <p:nvPr/>
            </p:nvSpPr>
            <p:spPr bwMode="auto">
              <a:xfrm>
                <a:off x="3281" y="897"/>
                <a:ext cx="1787" cy="863"/>
              </a:xfrm>
              <a:custGeom>
                <a:avLst/>
                <a:gdLst>
                  <a:gd name="T0" fmla="*/ 6561 w 7943"/>
                  <a:gd name="T1" fmla="*/ 1910 h 3789"/>
                  <a:gd name="T2" fmla="*/ 6595 w 7943"/>
                  <a:gd name="T3" fmla="*/ 1877 h 3789"/>
                  <a:gd name="T4" fmla="*/ 6891 w 7943"/>
                  <a:gd name="T5" fmla="*/ 1847 h 3789"/>
                  <a:gd name="T6" fmla="*/ 7088 w 7943"/>
                  <a:gd name="T7" fmla="*/ 2534 h 3789"/>
                  <a:gd name="T8" fmla="*/ 7121 w 7943"/>
                  <a:gd name="T9" fmla="*/ 2501 h 3789"/>
                  <a:gd name="T10" fmla="*/ 7417 w 7943"/>
                  <a:gd name="T11" fmla="*/ 2812 h 3789"/>
                  <a:gd name="T12" fmla="*/ 7614 w 7943"/>
                  <a:gd name="T13" fmla="*/ 2180 h 3789"/>
                  <a:gd name="T14" fmla="*/ 7647 w 7943"/>
                  <a:gd name="T15" fmla="*/ 2147 h 3789"/>
                  <a:gd name="T16" fmla="*/ 7943 w 7943"/>
                  <a:gd name="T17" fmla="*/ 1514 h 3789"/>
                  <a:gd name="T18" fmla="*/ 0 w 7943"/>
                  <a:gd name="T19" fmla="*/ 1945 h 3789"/>
                  <a:gd name="T20" fmla="*/ 47 w 7943"/>
                  <a:gd name="T21" fmla="*/ 1945 h 3789"/>
                  <a:gd name="T22" fmla="*/ 310 w 7943"/>
                  <a:gd name="T23" fmla="*/ 3452 h 3789"/>
                  <a:gd name="T24" fmla="*/ 526 w 7943"/>
                  <a:gd name="T25" fmla="*/ 301 h 3789"/>
                  <a:gd name="T26" fmla="*/ 573 w 7943"/>
                  <a:gd name="T27" fmla="*/ 301 h 3789"/>
                  <a:gd name="T28" fmla="*/ 836 w 7943"/>
                  <a:gd name="T29" fmla="*/ 3232 h 3789"/>
                  <a:gd name="T30" fmla="*/ 1051 w 7943"/>
                  <a:gd name="T31" fmla="*/ 1587 h 3789"/>
                  <a:gd name="T32" fmla="*/ 1098 w 7943"/>
                  <a:gd name="T33" fmla="*/ 1587 h 3789"/>
                  <a:gd name="T34" fmla="*/ 1361 w 7943"/>
                  <a:gd name="T35" fmla="*/ 2340 h 3789"/>
                  <a:gd name="T36" fmla="*/ 1578 w 7943"/>
                  <a:gd name="T37" fmla="*/ 3742 h 3789"/>
                  <a:gd name="T38" fmla="*/ 1625 w 7943"/>
                  <a:gd name="T39" fmla="*/ 3742 h 3789"/>
                  <a:gd name="T40" fmla="*/ 1887 w 7943"/>
                  <a:gd name="T41" fmla="*/ 2144 h 3789"/>
                  <a:gd name="T42" fmla="*/ 2104 w 7943"/>
                  <a:gd name="T43" fmla="*/ 2744 h 3789"/>
                  <a:gd name="T44" fmla="*/ 2150 w 7943"/>
                  <a:gd name="T45" fmla="*/ 2744 h 3789"/>
                  <a:gd name="T46" fmla="*/ 2413 w 7943"/>
                  <a:gd name="T47" fmla="*/ 2633 h 3789"/>
                  <a:gd name="T48" fmla="*/ 2629 w 7943"/>
                  <a:gd name="T49" fmla="*/ 2593 h 3789"/>
                  <a:gd name="T50" fmla="*/ 2676 w 7943"/>
                  <a:gd name="T51" fmla="*/ 2593 h 3789"/>
                  <a:gd name="T52" fmla="*/ 2938 w 7943"/>
                  <a:gd name="T53" fmla="*/ 2985 h 3789"/>
                  <a:gd name="T54" fmla="*/ 3155 w 7943"/>
                  <a:gd name="T55" fmla="*/ 2898 h 3789"/>
                  <a:gd name="T56" fmla="*/ 3201 w 7943"/>
                  <a:gd name="T57" fmla="*/ 2898 h 3789"/>
                  <a:gd name="T58" fmla="*/ 3465 w 7943"/>
                  <a:gd name="T59" fmla="*/ 2760 h 3789"/>
                  <a:gd name="T60" fmla="*/ 3680 w 7943"/>
                  <a:gd name="T61" fmla="*/ 2295 h 3789"/>
                  <a:gd name="T62" fmla="*/ 3727 w 7943"/>
                  <a:gd name="T63" fmla="*/ 2295 h 3789"/>
                  <a:gd name="T64" fmla="*/ 3990 w 7943"/>
                  <a:gd name="T65" fmla="*/ 2968 h 3789"/>
                  <a:gd name="T66" fmla="*/ 4206 w 7943"/>
                  <a:gd name="T67" fmla="*/ 0 h 3789"/>
                  <a:gd name="T68" fmla="*/ 4253 w 7943"/>
                  <a:gd name="T69" fmla="*/ 0 h 3789"/>
                  <a:gd name="T70" fmla="*/ 4516 w 7943"/>
                  <a:gd name="T71" fmla="*/ 2639 h 3789"/>
                  <a:gd name="T72" fmla="*/ 4731 w 7943"/>
                  <a:gd name="T73" fmla="*/ 2383 h 3789"/>
                  <a:gd name="T74" fmla="*/ 4778 w 7943"/>
                  <a:gd name="T75" fmla="*/ 2383 h 3789"/>
                  <a:gd name="T76" fmla="*/ 5041 w 7943"/>
                  <a:gd name="T77" fmla="*/ 1233 h 3789"/>
                  <a:gd name="T78" fmla="*/ 5258 w 7943"/>
                  <a:gd name="T79" fmla="*/ 1505 h 3789"/>
                  <a:gd name="T80" fmla="*/ 5305 w 7943"/>
                  <a:gd name="T81" fmla="*/ 1505 h 3789"/>
                  <a:gd name="T82" fmla="*/ 5567 w 7943"/>
                  <a:gd name="T83" fmla="*/ 1215 h 3789"/>
                  <a:gd name="T84" fmla="*/ 5784 w 7943"/>
                  <a:gd name="T85" fmla="*/ 2703 h 3789"/>
                  <a:gd name="T86" fmla="*/ 5830 w 7943"/>
                  <a:gd name="T87" fmla="*/ 2703 h 3789"/>
                  <a:gd name="T88" fmla="*/ 6093 w 7943"/>
                  <a:gd name="T89" fmla="*/ 1349 h 3789"/>
                  <a:gd name="T90" fmla="*/ 6309 w 7943"/>
                  <a:gd name="T91" fmla="*/ 2214 h 3789"/>
                  <a:gd name="T92" fmla="*/ 6356 w 7943"/>
                  <a:gd name="T93" fmla="*/ 2214 h 3789"/>
                  <a:gd name="T94" fmla="*/ 6618 w 7943"/>
                  <a:gd name="T95" fmla="*/ 1933 h 3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789">
                    <a:moveTo>
                      <a:pt x="6333" y="2204"/>
                    </a:moveTo>
                    <a:lnTo>
                      <a:pt x="6333" y="2204"/>
                    </a:lnTo>
                    <a:lnTo>
                      <a:pt x="6333" y="2271"/>
                    </a:lnTo>
                    <a:moveTo>
                      <a:pt x="6561" y="1910"/>
                    </a:moveTo>
                    <a:lnTo>
                      <a:pt x="6561" y="1910"/>
                    </a:lnTo>
                    <a:lnTo>
                      <a:pt x="6628" y="1910"/>
                    </a:lnTo>
                    <a:moveTo>
                      <a:pt x="6595" y="1877"/>
                    </a:moveTo>
                    <a:lnTo>
                      <a:pt x="6595" y="1877"/>
                    </a:lnTo>
                    <a:lnTo>
                      <a:pt x="6595" y="1943"/>
                    </a:lnTo>
                    <a:moveTo>
                      <a:pt x="6825" y="1847"/>
                    </a:moveTo>
                    <a:lnTo>
                      <a:pt x="6825" y="1847"/>
                    </a:lnTo>
                    <a:lnTo>
                      <a:pt x="6891" y="1847"/>
                    </a:lnTo>
                    <a:moveTo>
                      <a:pt x="6858" y="1813"/>
                    </a:moveTo>
                    <a:lnTo>
                      <a:pt x="6858" y="1813"/>
                    </a:lnTo>
                    <a:lnTo>
                      <a:pt x="6858" y="1880"/>
                    </a:lnTo>
                    <a:moveTo>
                      <a:pt x="7088" y="2534"/>
                    </a:moveTo>
                    <a:lnTo>
                      <a:pt x="7088" y="2534"/>
                    </a:lnTo>
                    <a:lnTo>
                      <a:pt x="7155" y="2534"/>
                    </a:lnTo>
                    <a:moveTo>
                      <a:pt x="7121" y="2501"/>
                    </a:moveTo>
                    <a:lnTo>
                      <a:pt x="7121" y="2501"/>
                    </a:lnTo>
                    <a:lnTo>
                      <a:pt x="7121" y="2568"/>
                    </a:lnTo>
                    <a:moveTo>
                      <a:pt x="7350" y="2812"/>
                    </a:moveTo>
                    <a:lnTo>
                      <a:pt x="7350" y="2812"/>
                    </a:lnTo>
                    <a:lnTo>
                      <a:pt x="7417" y="2812"/>
                    </a:lnTo>
                    <a:moveTo>
                      <a:pt x="7384" y="2779"/>
                    </a:moveTo>
                    <a:lnTo>
                      <a:pt x="7384" y="2779"/>
                    </a:lnTo>
                    <a:lnTo>
                      <a:pt x="7384" y="2845"/>
                    </a:lnTo>
                    <a:moveTo>
                      <a:pt x="7614" y="2180"/>
                    </a:moveTo>
                    <a:lnTo>
                      <a:pt x="7614" y="2180"/>
                    </a:lnTo>
                    <a:lnTo>
                      <a:pt x="7680" y="2180"/>
                    </a:lnTo>
                    <a:moveTo>
                      <a:pt x="7647" y="2147"/>
                    </a:moveTo>
                    <a:lnTo>
                      <a:pt x="7647" y="2147"/>
                    </a:lnTo>
                    <a:lnTo>
                      <a:pt x="7647" y="2213"/>
                    </a:lnTo>
                    <a:moveTo>
                      <a:pt x="7876" y="1514"/>
                    </a:moveTo>
                    <a:lnTo>
                      <a:pt x="7876" y="1514"/>
                    </a:lnTo>
                    <a:lnTo>
                      <a:pt x="7943" y="1514"/>
                    </a:lnTo>
                    <a:moveTo>
                      <a:pt x="7909" y="1481"/>
                    </a:moveTo>
                    <a:lnTo>
                      <a:pt x="7909" y="1481"/>
                    </a:lnTo>
                    <a:lnTo>
                      <a:pt x="7909" y="1548"/>
                    </a:lnTo>
                    <a:moveTo>
                      <a:pt x="0" y="1945"/>
                    </a:moveTo>
                    <a:lnTo>
                      <a:pt x="0" y="1945"/>
                    </a:lnTo>
                    <a:lnTo>
                      <a:pt x="47" y="1992"/>
                    </a:lnTo>
                    <a:moveTo>
                      <a:pt x="47" y="1945"/>
                    </a:moveTo>
                    <a:lnTo>
                      <a:pt x="47" y="1945"/>
                    </a:lnTo>
                    <a:lnTo>
                      <a:pt x="0" y="1992"/>
                    </a:lnTo>
                    <a:moveTo>
                      <a:pt x="264" y="3405"/>
                    </a:moveTo>
                    <a:lnTo>
                      <a:pt x="264" y="3405"/>
                    </a:lnTo>
                    <a:lnTo>
                      <a:pt x="310" y="3452"/>
                    </a:lnTo>
                    <a:moveTo>
                      <a:pt x="310" y="3405"/>
                    </a:moveTo>
                    <a:lnTo>
                      <a:pt x="310" y="3405"/>
                    </a:lnTo>
                    <a:lnTo>
                      <a:pt x="264" y="3452"/>
                    </a:lnTo>
                    <a:moveTo>
                      <a:pt x="526" y="301"/>
                    </a:moveTo>
                    <a:lnTo>
                      <a:pt x="526" y="301"/>
                    </a:lnTo>
                    <a:lnTo>
                      <a:pt x="573" y="348"/>
                    </a:lnTo>
                    <a:moveTo>
                      <a:pt x="573" y="301"/>
                    </a:moveTo>
                    <a:lnTo>
                      <a:pt x="573" y="301"/>
                    </a:lnTo>
                    <a:lnTo>
                      <a:pt x="526" y="348"/>
                    </a:lnTo>
                    <a:moveTo>
                      <a:pt x="789" y="3185"/>
                    </a:moveTo>
                    <a:lnTo>
                      <a:pt x="789" y="3185"/>
                    </a:lnTo>
                    <a:lnTo>
                      <a:pt x="836" y="3232"/>
                    </a:lnTo>
                    <a:moveTo>
                      <a:pt x="836" y="3185"/>
                    </a:moveTo>
                    <a:lnTo>
                      <a:pt x="836" y="3185"/>
                    </a:lnTo>
                    <a:lnTo>
                      <a:pt x="789" y="3232"/>
                    </a:lnTo>
                    <a:moveTo>
                      <a:pt x="1051" y="1587"/>
                    </a:moveTo>
                    <a:lnTo>
                      <a:pt x="1051" y="1587"/>
                    </a:lnTo>
                    <a:lnTo>
                      <a:pt x="1098" y="1633"/>
                    </a:lnTo>
                    <a:moveTo>
                      <a:pt x="1098" y="1587"/>
                    </a:moveTo>
                    <a:lnTo>
                      <a:pt x="1098" y="1587"/>
                    </a:lnTo>
                    <a:lnTo>
                      <a:pt x="1051" y="1633"/>
                    </a:lnTo>
                    <a:moveTo>
                      <a:pt x="1315" y="2293"/>
                    </a:moveTo>
                    <a:lnTo>
                      <a:pt x="1315" y="2293"/>
                    </a:lnTo>
                    <a:lnTo>
                      <a:pt x="1361" y="2340"/>
                    </a:lnTo>
                    <a:moveTo>
                      <a:pt x="1361" y="2293"/>
                    </a:moveTo>
                    <a:lnTo>
                      <a:pt x="1361" y="2293"/>
                    </a:lnTo>
                    <a:lnTo>
                      <a:pt x="1315" y="2340"/>
                    </a:lnTo>
                    <a:moveTo>
                      <a:pt x="1578" y="3742"/>
                    </a:moveTo>
                    <a:lnTo>
                      <a:pt x="1578" y="3742"/>
                    </a:lnTo>
                    <a:lnTo>
                      <a:pt x="1625" y="3789"/>
                    </a:lnTo>
                    <a:moveTo>
                      <a:pt x="1625" y="3742"/>
                    </a:moveTo>
                    <a:lnTo>
                      <a:pt x="1625" y="3742"/>
                    </a:lnTo>
                    <a:lnTo>
                      <a:pt x="1578" y="3789"/>
                    </a:lnTo>
                    <a:moveTo>
                      <a:pt x="1840" y="2098"/>
                    </a:moveTo>
                    <a:lnTo>
                      <a:pt x="1840" y="2098"/>
                    </a:lnTo>
                    <a:lnTo>
                      <a:pt x="1887" y="2144"/>
                    </a:lnTo>
                    <a:moveTo>
                      <a:pt x="1887" y="2098"/>
                    </a:moveTo>
                    <a:lnTo>
                      <a:pt x="1887" y="2098"/>
                    </a:lnTo>
                    <a:lnTo>
                      <a:pt x="1840" y="2144"/>
                    </a:lnTo>
                    <a:moveTo>
                      <a:pt x="2104" y="2744"/>
                    </a:moveTo>
                    <a:lnTo>
                      <a:pt x="2104" y="2744"/>
                    </a:lnTo>
                    <a:lnTo>
                      <a:pt x="2150" y="2791"/>
                    </a:lnTo>
                    <a:moveTo>
                      <a:pt x="2150" y="2744"/>
                    </a:moveTo>
                    <a:lnTo>
                      <a:pt x="2150" y="2744"/>
                    </a:lnTo>
                    <a:lnTo>
                      <a:pt x="2104" y="2791"/>
                    </a:lnTo>
                    <a:moveTo>
                      <a:pt x="2366" y="2587"/>
                    </a:moveTo>
                    <a:lnTo>
                      <a:pt x="2366" y="2587"/>
                    </a:lnTo>
                    <a:lnTo>
                      <a:pt x="2413" y="2633"/>
                    </a:lnTo>
                    <a:moveTo>
                      <a:pt x="2413" y="2587"/>
                    </a:moveTo>
                    <a:lnTo>
                      <a:pt x="2413" y="2587"/>
                    </a:lnTo>
                    <a:lnTo>
                      <a:pt x="2366" y="2633"/>
                    </a:lnTo>
                    <a:moveTo>
                      <a:pt x="2629" y="2593"/>
                    </a:moveTo>
                    <a:lnTo>
                      <a:pt x="2629" y="2593"/>
                    </a:lnTo>
                    <a:lnTo>
                      <a:pt x="2676" y="2640"/>
                    </a:lnTo>
                    <a:moveTo>
                      <a:pt x="2676" y="2593"/>
                    </a:moveTo>
                    <a:lnTo>
                      <a:pt x="2676" y="2593"/>
                    </a:lnTo>
                    <a:lnTo>
                      <a:pt x="2629" y="2640"/>
                    </a:lnTo>
                    <a:moveTo>
                      <a:pt x="2891" y="2939"/>
                    </a:moveTo>
                    <a:lnTo>
                      <a:pt x="2891" y="2939"/>
                    </a:lnTo>
                    <a:lnTo>
                      <a:pt x="2938" y="2985"/>
                    </a:lnTo>
                    <a:moveTo>
                      <a:pt x="2938" y="2939"/>
                    </a:moveTo>
                    <a:lnTo>
                      <a:pt x="2938" y="2939"/>
                    </a:lnTo>
                    <a:lnTo>
                      <a:pt x="2891" y="2985"/>
                    </a:lnTo>
                    <a:moveTo>
                      <a:pt x="3155" y="2898"/>
                    </a:moveTo>
                    <a:lnTo>
                      <a:pt x="3155" y="2898"/>
                    </a:lnTo>
                    <a:lnTo>
                      <a:pt x="3201" y="2944"/>
                    </a:lnTo>
                    <a:moveTo>
                      <a:pt x="3201" y="2898"/>
                    </a:moveTo>
                    <a:lnTo>
                      <a:pt x="3201" y="2898"/>
                    </a:lnTo>
                    <a:lnTo>
                      <a:pt x="3155" y="2944"/>
                    </a:lnTo>
                    <a:moveTo>
                      <a:pt x="3418" y="2713"/>
                    </a:moveTo>
                    <a:lnTo>
                      <a:pt x="3418" y="2713"/>
                    </a:lnTo>
                    <a:lnTo>
                      <a:pt x="3465" y="2760"/>
                    </a:lnTo>
                    <a:moveTo>
                      <a:pt x="3465" y="2713"/>
                    </a:moveTo>
                    <a:lnTo>
                      <a:pt x="3465" y="2713"/>
                    </a:lnTo>
                    <a:lnTo>
                      <a:pt x="3418" y="2760"/>
                    </a:lnTo>
                    <a:moveTo>
                      <a:pt x="3680" y="2295"/>
                    </a:moveTo>
                    <a:lnTo>
                      <a:pt x="3680" y="2295"/>
                    </a:lnTo>
                    <a:lnTo>
                      <a:pt x="3727" y="2342"/>
                    </a:lnTo>
                    <a:moveTo>
                      <a:pt x="3727" y="2295"/>
                    </a:moveTo>
                    <a:lnTo>
                      <a:pt x="3727" y="2295"/>
                    </a:lnTo>
                    <a:lnTo>
                      <a:pt x="3680" y="2342"/>
                    </a:lnTo>
                    <a:moveTo>
                      <a:pt x="3944" y="2921"/>
                    </a:moveTo>
                    <a:lnTo>
                      <a:pt x="3944" y="2921"/>
                    </a:lnTo>
                    <a:lnTo>
                      <a:pt x="3990" y="2968"/>
                    </a:lnTo>
                    <a:moveTo>
                      <a:pt x="3990" y="2921"/>
                    </a:moveTo>
                    <a:lnTo>
                      <a:pt x="3990" y="2921"/>
                    </a:lnTo>
                    <a:lnTo>
                      <a:pt x="3944" y="2968"/>
                    </a:lnTo>
                    <a:moveTo>
                      <a:pt x="4206" y="0"/>
                    </a:moveTo>
                    <a:lnTo>
                      <a:pt x="4206" y="0"/>
                    </a:lnTo>
                    <a:lnTo>
                      <a:pt x="4253" y="47"/>
                    </a:lnTo>
                    <a:moveTo>
                      <a:pt x="4253" y="0"/>
                    </a:moveTo>
                    <a:lnTo>
                      <a:pt x="4253" y="0"/>
                    </a:lnTo>
                    <a:lnTo>
                      <a:pt x="4206" y="47"/>
                    </a:lnTo>
                    <a:moveTo>
                      <a:pt x="4469" y="2592"/>
                    </a:moveTo>
                    <a:lnTo>
                      <a:pt x="4469" y="2592"/>
                    </a:lnTo>
                    <a:lnTo>
                      <a:pt x="4516" y="2639"/>
                    </a:lnTo>
                    <a:moveTo>
                      <a:pt x="4516" y="2592"/>
                    </a:moveTo>
                    <a:lnTo>
                      <a:pt x="4516" y="2592"/>
                    </a:lnTo>
                    <a:lnTo>
                      <a:pt x="4469" y="2639"/>
                    </a:lnTo>
                    <a:moveTo>
                      <a:pt x="4731" y="2383"/>
                    </a:moveTo>
                    <a:lnTo>
                      <a:pt x="4731" y="2383"/>
                    </a:lnTo>
                    <a:lnTo>
                      <a:pt x="4778" y="2430"/>
                    </a:lnTo>
                    <a:moveTo>
                      <a:pt x="4778" y="2383"/>
                    </a:moveTo>
                    <a:lnTo>
                      <a:pt x="4778" y="2383"/>
                    </a:lnTo>
                    <a:lnTo>
                      <a:pt x="4731" y="2430"/>
                    </a:lnTo>
                    <a:moveTo>
                      <a:pt x="4995" y="1187"/>
                    </a:moveTo>
                    <a:lnTo>
                      <a:pt x="4995" y="1187"/>
                    </a:lnTo>
                    <a:lnTo>
                      <a:pt x="5041" y="1233"/>
                    </a:lnTo>
                    <a:moveTo>
                      <a:pt x="5041" y="1187"/>
                    </a:moveTo>
                    <a:lnTo>
                      <a:pt x="5041" y="1187"/>
                    </a:lnTo>
                    <a:lnTo>
                      <a:pt x="4995" y="1233"/>
                    </a:lnTo>
                    <a:moveTo>
                      <a:pt x="5258" y="1505"/>
                    </a:moveTo>
                    <a:lnTo>
                      <a:pt x="5258" y="1505"/>
                    </a:lnTo>
                    <a:lnTo>
                      <a:pt x="5305" y="1552"/>
                    </a:lnTo>
                    <a:moveTo>
                      <a:pt x="5305" y="1505"/>
                    </a:moveTo>
                    <a:lnTo>
                      <a:pt x="5305" y="1505"/>
                    </a:lnTo>
                    <a:lnTo>
                      <a:pt x="5258" y="1552"/>
                    </a:lnTo>
                    <a:moveTo>
                      <a:pt x="5520" y="1169"/>
                    </a:moveTo>
                    <a:lnTo>
                      <a:pt x="5520" y="1169"/>
                    </a:lnTo>
                    <a:lnTo>
                      <a:pt x="5567" y="1215"/>
                    </a:lnTo>
                    <a:moveTo>
                      <a:pt x="5567" y="1169"/>
                    </a:moveTo>
                    <a:lnTo>
                      <a:pt x="5567" y="1169"/>
                    </a:lnTo>
                    <a:lnTo>
                      <a:pt x="5520" y="1215"/>
                    </a:lnTo>
                    <a:moveTo>
                      <a:pt x="5784" y="2703"/>
                    </a:moveTo>
                    <a:lnTo>
                      <a:pt x="5784" y="2703"/>
                    </a:lnTo>
                    <a:lnTo>
                      <a:pt x="5830" y="2750"/>
                    </a:lnTo>
                    <a:moveTo>
                      <a:pt x="5830" y="2703"/>
                    </a:moveTo>
                    <a:lnTo>
                      <a:pt x="5830" y="2703"/>
                    </a:lnTo>
                    <a:lnTo>
                      <a:pt x="5784" y="2750"/>
                    </a:lnTo>
                    <a:moveTo>
                      <a:pt x="6046" y="1302"/>
                    </a:moveTo>
                    <a:lnTo>
                      <a:pt x="6046" y="1302"/>
                    </a:lnTo>
                    <a:lnTo>
                      <a:pt x="6093" y="1349"/>
                    </a:lnTo>
                    <a:moveTo>
                      <a:pt x="6093" y="1302"/>
                    </a:moveTo>
                    <a:lnTo>
                      <a:pt x="6093" y="1302"/>
                    </a:lnTo>
                    <a:lnTo>
                      <a:pt x="6046" y="1349"/>
                    </a:lnTo>
                    <a:moveTo>
                      <a:pt x="6309" y="2214"/>
                    </a:moveTo>
                    <a:lnTo>
                      <a:pt x="6309" y="2214"/>
                    </a:lnTo>
                    <a:lnTo>
                      <a:pt x="6356" y="2261"/>
                    </a:lnTo>
                    <a:moveTo>
                      <a:pt x="6356" y="2214"/>
                    </a:moveTo>
                    <a:lnTo>
                      <a:pt x="6356" y="2214"/>
                    </a:lnTo>
                    <a:lnTo>
                      <a:pt x="6309" y="2261"/>
                    </a:lnTo>
                    <a:moveTo>
                      <a:pt x="6571" y="1887"/>
                    </a:moveTo>
                    <a:lnTo>
                      <a:pt x="6571" y="1887"/>
                    </a:lnTo>
                    <a:lnTo>
                      <a:pt x="6618" y="1933"/>
                    </a:lnTo>
                  </a:path>
                </a:pathLst>
              </a:custGeom>
              <a:noFill/>
              <a:ln w="1588" cap="flat">
                <a:solidFill>
                  <a:srgbClr val="FF2B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Freeform 158"/>
              <p:cNvSpPr>
                <a:spLocks noEditPoints="1"/>
              </p:cNvSpPr>
              <p:nvPr/>
            </p:nvSpPr>
            <p:spPr bwMode="auto">
              <a:xfrm>
                <a:off x="4759" y="1236"/>
                <a:ext cx="306" cy="307"/>
              </a:xfrm>
              <a:custGeom>
                <a:avLst/>
                <a:gdLst>
                  <a:gd name="T0" fmla="*/ 47 w 1362"/>
                  <a:gd name="T1" fmla="*/ 396 h 1344"/>
                  <a:gd name="T2" fmla="*/ 47 w 1362"/>
                  <a:gd name="T3" fmla="*/ 396 h 1344"/>
                  <a:gd name="T4" fmla="*/ 0 w 1362"/>
                  <a:gd name="T5" fmla="*/ 442 h 1344"/>
                  <a:gd name="T6" fmla="*/ 264 w 1362"/>
                  <a:gd name="T7" fmla="*/ 332 h 1344"/>
                  <a:gd name="T8" fmla="*/ 264 w 1362"/>
                  <a:gd name="T9" fmla="*/ 332 h 1344"/>
                  <a:gd name="T10" fmla="*/ 310 w 1362"/>
                  <a:gd name="T11" fmla="*/ 379 h 1344"/>
                  <a:gd name="T12" fmla="*/ 310 w 1362"/>
                  <a:gd name="T13" fmla="*/ 332 h 1344"/>
                  <a:gd name="T14" fmla="*/ 310 w 1362"/>
                  <a:gd name="T15" fmla="*/ 332 h 1344"/>
                  <a:gd name="T16" fmla="*/ 264 w 1362"/>
                  <a:gd name="T17" fmla="*/ 379 h 1344"/>
                  <a:gd name="T18" fmla="*/ 527 w 1362"/>
                  <a:gd name="T19" fmla="*/ 1020 h 1344"/>
                  <a:gd name="T20" fmla="*/ 527 w 1362"/>
                  <a:gd name="T21" fmla="*/ 1020 h 1344"/>
                  <a:gd name="T22" fmla="*/ 574 w 1362"/>
                  <a:gd name="T23" fmla="*/ 1067 h 1344"/>
                  <a:gd name="T24" fmla="*/ 574 w 1362"/>
                  <a:gd name="T25" fmla="*/ 1020 h 1344"/>
                  <a:gd name="T26" fmla="*/ 574 w 1362"/>
                  <a:gd name="T27" fmla="*/ 1020 h 1344"/>
                  <a:gd name="T28" fmla="*/ 527 w 1362"/>
                  <a:gd name="T29" fmla="*/ 1067 h 1344"/>
                  <a:gd name="T30" fmla="*/ 789 w 1362"/>
                  <a:gd name="T31" fmla="*/ 1298 h 1344"/>
                  <a:gd name="T32" fmla="*/ 789 w 1362"/>
                  <a:gd name="T33" fmla="*/ 1298 h 1344"/>
                  <a:gd name="T34" fmla="*/ 836 w 1362"/>
                  <a:gd name="T35" fmla="*/ 1344 h 1344"/>
                  <a:gd name="T36" fmla="*/ 836 w 1362"/>
                  <a:gd name="T37" fmla="*/ 1298 h 1344"/>
                  <a:gd name="T38" fmla="*/ 836 w 1362"/>
                  <a:gd name="T39" fmla="*/ 1298 h 1344"/>
                  <a:gd name="T40" fmla="*/ 789 w 1362"/>
                  <a:gd name="T41" fmla="*/ 1344 h 1344"/>
                  <a:gd name="T42" fmla="*/ 1053 w 1362"/>
                  <a:gd name="T43" fmla="*/ 666 h 1344"/>
                  <a:gd name="T44" fmla="*/ 1053 w 1362"/>
                  <a:gd name="T45" fmla="*/ 666 h 1344"/>
                  <a:gd name="T46" fmla="*/ 1099 w 1362"/>
                  <a:gd name="T47" fmla="*/ 712 h 1344"/>
                  <a:gd name="T48" fmla="*/ 1099 w 1362"/>
                  <a:gd name="T49" fmla="*/ 666 h 1344"/>
                  <a:gd name="T50" fmla="*/ 1099 w 1362"/>
                  <a:gd name="T51" fmla="*/ 666 h 1344"/>
                  <a:gd name="T52" fmla="*/ 1053 w 1362"/>
                  <a:gd name="T53" fmla="*/ 712 h 1344"/>
                  <a:gd name="T54" fmla="*/ 1315 w 1362"/>
                  <a:gd name="T55" fmla="*/ 0 h 1344"/>
                  <a:gd name="T56" fmla="*/ 1315 w 1362"/>
                  <a:gd name="T57" fmla="*/ 0 h 1344"/>
                  <a:gd name="T58" fmla="*/ 1362 w 1362"/>
                  <a:gd name="T59" fmla="*/ 47 h 1344"/>
                  <a:gd name="T60" fmla="*/ 1362 w 1362"/>
                  <a:gd name="T61" fmla="*/ 0 h 1344"/>
                  <a:gd name="T62" fmla="*/ 1362 w 1362"/>
                  <a:gd name="T63" fmla="*/ 0 h 1344"/>
                  <a:gd name="T64" fmla="*/ 1315 w 1362"/>
                  <a:gd name="T65" fmla="*/ 47 h 1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344">
                    <a:moveTo>
                      <a:pt x="47" y="396"/>
                    </a:moveTo>
                    <a:lnTo>
                      <a:pt x="47" y="396"/>
                    </a:lnTo>
                    <a:lnTo>
                      <a:pt x="0" y="442"/>
                    </a:lnTo>
                    <a:moveTo>
                      <a:pt x="264" y="332"/>
                    </a:moveTo>
                    <a:lnTo>
                      <a:pt x="264" y="332"/>
                    </a:lnTo>
                    <a:lnTo>
                      <a:pt x="310" y="379"/>
                    </a:lnTo>
                    <a:moveTo>
                      <a:pt x="310" y="332"/>
                    </a:moveTo>
                    <a:lnTo>
                      <a:pt x="310" y="332"/>
                    </a:lnTo>
                    <a:lnTo>
                      <a:pt x="264" y="379"/>
                    </a:lnTo>
                    <a:moveTo>
                      <a:pt x="527" y="1020"/>
                    </a:moveTo>
                    <a:lnTo>
                      <a:pt x="527" y="1020"/>
                    </a:lnTo>
                    <a:lnTo>
                      <a:pt x="574" y="1067"/>
                    </a:lnTo>
                    <a:moveTo>
                      <a:pt x="574" y="1020"/>
                    </a:moveTo>
                    <a:lnTo>
                      <a:pt x="574" y="1020"/>
                    </a:lnTo>
                    <a:lnTo>
                      <a:pt x="527" y="1067"/>
                    </a:lnTo>
                    <a:moveTo>
                      <a:pt x="789" y="1298"/>
                    </a:moveTo>
                    <a:lnTo>
                      <a:pt x="789" y="1298"/>
                    </a:lnTo>
                    <a:lnTo>
                      <a:pt x="836" y="1344"/>
                    </a:lnTo>
                    <a:moveTo>
                      <a:pt x="836" y="1298"/>
                    </a:moveTo>
                    <a:lnTo>
                      <a:pt x="836" y="1298"/>
                    </a:lnTo>
                    <a:lnTo>
                      <a:pt x="789" y="1344"/>
                    </a:lnTo>
                    <a:moveTo>
                      <a:pt x="1053" y="666"/>
                    </a:moveTo>
                    <a:lnTo>
                      <a:pt x="1053" y="666"/>
                    </a:lnTo>
                    <a:lnTo>
                      <a:pt x="1099" y="712"/>
                    </a:lnTo>
                    <a:moveTo>
                      <a:pt x="1099" y="666"/>
                    </a:moveTo>
                    <a:lnTo>
                      <a:pt x="1099" y="666"/>
                    </a:lnTo>
                    <a:lnTo>
                      <a:pt x="1053" y="712"/>
                    </a:lnTo>
                    <a:moveTo>
                      <a:pt x="1315" y="0"/>
                    </a:moveTo>
                    <a:lnTo>
                      <a:pt x="1315" y="0"/>
                    </a:lnTo>
                    <a:lnTo>
                      <a:pt x="1362" y="47"/>
                    </a:lnTo>
                    <a:moveTo>
                      <a:pt x="1362" y="0"/>
                    </a:moveTo>
                    <a:lnTo>
                      <a:pt x="1362" y="0"/>
                    </a:lnTo>
                    <a:lnTo>
                      <a:pt x="1315" y="47"/>
                    </a:lnTo>
                  </a:path>
                </a:pathLst>
              </a:custGeom>
              <a:noFill/>
              <a:ln w="1588" cap="flat">
                <a:solidFill>
                  <a:srgbClr val="FF2B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Freeform 159"/>
              <p:cNvSpPr>
                <a:spLocks/>
              </p:cNvSpPr>
              <p:nvPr/>
            </p:nvSpPr>
            <p:spPr bwMode="auto">
              <a:xfrm>
                <a:off x="3286" y="880"/>
                <a:ext cx="1774" cy="874"/>
              </a:xfrm>
              <a:custGeom>
                <a:avLst/>
                <a:gdLst>
                  <a:gd name="T0" fmla="*/ 0 w 7885"/>
                  <a:gd name="T1" fmla="*/ 1857 h 3835"/>
                  <a:gd name="T2" fmla="*/ 0 w 7885"/>
                  <a:gd name="T3" fmla="*/ 1857 h 3835"/>
                  <a:gd name="T4" fmla="*/ 263 w 7885"/>
                  <a:gd name="T5" fmla="*/ 3488 h 3835"/>
                  <a:gd name="T6" fmla="*/ 525 w 7885"/>
                  <a:gd name="T7" fmla="*/ 382 h 3835"/>
                  <a:gd name="T8" fmla="*/ 789 w 7885"/>
                  <a:gd name="T9" fmla="*/ 3293 h 3835"/>
                  <a:gd name="T10" fmla="*/ 1051 w 7885"/>
                  <a:gd name="T11" fmla="*/ 1657 h 3835"/>
                  <a:gd name="T12" fmla="*/ 1314 w 7885"/>
                  <a:gd name="T13" fmla="*/ 2311 h 3835"/>
                  <a:gd name="T14" fmla="*/ 1577 w 7885"/>
                  <a:gd name="T15" fmla="*/ 3835 h 3835"/>
                  <a:gd name="T16" fmla="*/ 1840 w 7885"/>
                  <a:gd name="T17" fmla="*/ 2177 h 3835"/>
                  <a:gd name="T18" fmla="*/ 2103 w 7885"/>
                  <a:gd name="T19" fmla="*/ 2828 h 3835"/>
                  <a:gd name="T20" fmla="*/ 2365 w 7885"/>
                  <a:gd name="T21" fmla="*/ 2636 h 3835"/>
                  <a:gd name="T22" fmla="*/ 2629 w 7885"/>
                  <a:gd name="T23" fmla="*/ 2681 h 3835"/>
                  <a:gd name="T24" fmla="*/ 2891 w 7885"/>
                  <a:gd name="T25" fmla="*/ 3024 h 3835"/>
                  <a:gd name="T26" fmla="*/ 3154 w 7885"/>
                  <a:gd name="T27" fmla="*/ 2894 h 3835"/>
                  <a:gd name="T28" fmla="*/ 3417 w 7885"/>
                  <a:gd name="T29" fmla="*/ 2810 h 3835"/>
                  <a:gd name="T30" fmla="*/ 3680 w 7885"/>
                  <a:gd name="T31" fmla="*/ 2391 h 3835"/>
                  <a:gd name="T32" fmla="*/ 3943 w 7885"/>
                  <a:gd name="T33" fmla="*/ 2972 h 3835"/>
                  <a:gd name="T34" fmla="*/ 4205 w 7885"/>
                  <a:gd name="T35" fmla="*/ 0 h 3835"/>
                  <a:gd name="T36" fmla="*/ 4469 w 7885"/>
                  <a:gd name="T37" fmla="*/ 2685 h 3835"/>
                  <a:gd name="T38" fmla="*/ 4731 w 7885"/>
                  <a:gd name="T39" fmla="*/ 2486 h 3835"/>
                  <a:gd name="T40" fmla="*/ 4994 w 7885"/>
                  <a:gd name="T41" fmla="*/ 1245 h 3835"/>
                  <a:gd name="T42" fmla="*/ 5257 w 7885"/>
                  <a:gd name="T43" fmla="*/ 1561 h 3835"/>
                  <a:gd name="T44" fmla="*/ 5520 w 7885"/>
                  <a:gd name="T45" fmla="*/ 1247 h 3835"/>
                  <a:gd name="T46" fmla="*/ 5783 w 7885"/>
                  <a:gd name="T47" fmla="*/ 2795 h 3835"/>
                  <a:gd name="T48" fmla="*/ 6045 w 7885"/>
                  <a:gd name="T49" fmla="*/ 1372 h 3835"/>
                  <a:gd name="T50" fmla="*/ 6309 w 7885"/>
                  <a:gd name="T51" fmla="*/ 2308 h 3835"/>
                  <a:gd name="T52" fmla="*/ 6571 w 7885"/>
                  <a:gd name="T53" fmla="*/ 1977 h 3835"/>
                  <a:gd name="T54" fmla="*/ 6834 w 7885"/>
                  <a:gd name="T55" fmla="*/ 1906 h 3835"/>
                  <a:gd name="T56" fmla="*/ 7097 w 7885"/>
                  <a:gd name="T57" fmla="*/ 2584 h 3835"/>
                  <a:gd name="T58" fmla="*/ 7360 w 7885"/>
                  <a:gd name="T59" fmla="*/ 2862 h 3835"/>
                  <a:gd name="T60" fmla="*/ 7623 w 7885"/>
                  <a:gd name="T61" fmla="*/ 2262 h 3835"/>
                  <a:gd name="T62" fmla="*/ 7885 w 7885"/>
                  <a:gd name="T63" fmla="*/ 1597 h 3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85" h="3835">
                    <a:moveTo>
                      <a:pt x="0" y="1857"/>
                    </a:moveTo>
                    <a:lnTo>
                      <a:pt x="0" y="1857"/>
                    </a:lnTo>
                    <a:lnTo>
                      <a:pt x="263" y="3488"/>
                    </a:lnTo>
                    <a:lnTo>
                      <a:pt x="525" y="382"/>
                    </a:lnTo>
                    <a:lnTo>
                      <a:pt x="789" y="3293"/>
                    </a:lnTo>
                    <a:lnTo>
                      <a:pt x="1051" y="1657"/>
                    </a:lnTo>
                    <a:lnTo>
                      <a:pt x="1314" y="2311"/>
                    </a:lnTo>
                    <a:lnTo>
                      <a:pt x="1577" y="3835"/>
                    </a:lnTo>
                    <a:lnTo>
                      <a:pt x="1840" y="2177"/>
                    </a:lnTo>
                    <a:lnTo>
                      <a:pt x="2103" y="2828"/>
                    </a:lnTo>
                    <a:lnTo>
                      <a:pt x="2365" y="2636"/>
                    </a:lnTo>
                    <a:lnTo>
                      <a:pt x="2629" y="2681"/>
                    </a:lnTo>
                    <a:lnTo>
                      <a:pt x="2891" y="3024"/>
                    </a:lnTo>
                    <a:lnTo>
                      <a:pt x="3154" y="2894"/>
                    </a:lnTo>
                    <a:lnTo>
                      <a:pt x="3417" y="2810"/>
                    </a:lnTo>
                    <a:lnTo>
                      <a:pt x="3680" y="2391"/>
                    </a:lnTo>
                    <a:lnTo>
                      <a:pt x="3943" y="2972"/>
                    </a:lnTo>
                    <a:lnTo>
                      <a:pt x="4205" y="0"/>
                    </a:lnTo>
                    <a:lnTo>
                      <a:pt x="4469" y="2685"/>
                    </a:lnTo>
                    <a:lnTo>
                      <a:pt x="4731" y="2486"/>
                    </a:lnTo>
                    <a:lnTo>
                      <a:pt x="4994" y="1245"/>
                    </a:lnTo>
                    <a:lnTo>
                      <a:pt x="5257" y="1561"/>
                    </a:lnTo>
                    <a:lnTo>
                      <a:pt x="5520" y="1247"/>
                    </a:lnTo>
                    <a:lnTo>
                      <a:pt x="5783" y="2795"/>
                    </a:lnTo>
                    <a:lnTo>
                      <a:pt x="6045" y="1372"/>
                    </a:lnTo>
                    <a:lnTo>
                      <a:pt x="6309" y="2308"/>
                    </a:lnTo>
                    <a:lnTo>
                      <a:pt x="6571" y="1977"/>
                    </a:lnTo>
                    <a:lnTo>
                      <a:pt x="6834" y="1906"/>
                    </a:lnTo>
                    <a:lnTo>
                      <a:pt x="7097" y="2584"/>
                    </a:lnTo>
                    <a:lnTo>
                      <a:pt x="7360" y="2862"/>
                    </a:lnTo>
                    <a:lnTo>
                      <a:pt x="7623" y="2262"/>
                    </a:lnTo>
                    <a:lnTo>
                      <a:pt x="7885" y="1597"/>
                    </a:lnTo>
                  </a:path>
                </a:pathLst>
              </a:custGeom>
              <a:noFill/>
              <a:ln w="1588"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 name="Freeform 160"/>
              <p:cNvSpPr>
                <a:spLocks noEditPoints="1"/>
              </p:cNvSpPr>
              <p:nvPr/>
            </p:nvSpPr>
            <p:spPr bwMode="auto">
              <a:xfrm>
                <a:off x="3278" y="873"/>
                <a:ext cx="1790" cy="888"/>
              </a:xfrm>
              <a:custGeom>
                <a:avLst/>
                <a:gdLst>
                  <a:gd name="T0" fmla="*/ 34 w 7953"/>
                  <a:gd name="T1" fmla="*/ 1858 h 3902"/>
                  <a:gd name="T2" fmla="*/ 264 w 7953"/>
                  <a:gd name="T3" fmla="*/ 3522 h 3902"/>
                  <a:gd name="T4" fmla="*/ 297 w 7953"/>
                  <a:gd name="T5" fmla="*/ 3556 h 3902"/>
                  <a:gd name="T6" fmla="*/ 559 w 7953"/>
                  <a:gd name="T7" fmla="*/ 382 h 3902"/>
                  <a:gd name="T8" fmla="*/ 789 w 7953"/>
                  <a:gd name="T9" fmla="*/ 3327 h 3902"/>
                  <a:gd name="T10" fmla="*/ 823 w 7953"/>
                  <a:gd name="T11" fmla="*/ 3360 h 3902"/>
                  <a:gd name="T12" fmla="*/ 1085 w 7953"/>
                  <a:gd name="T13" fmla="*/ 1658 h 3902"/>
                  <a:gd name="T14" fmla="*/ 1315 w 7953"/>
                  <a:gd name="T15" fmla="*/ 2345 h 3902"/>
                  <a:gd name="T16" fmla="*/ 1348 w 7953"/>
                  <a:gd name="T17" fmla="*/ 2378 h 3902"/>
                  <a:gd name="T18" fmla="*/ 1611 w 7953"/>
                  <a:gd name="T19" fmla="*/ 3836 h 3902"/>
                  <a:gd name="T20" fmla="*/ 1840 w 7953"/>
                  <a:gd name="T21" fmla="*/ 2211 h 3902"/>
                  <a:gd name="T22" fmla="*/ 1874 w 7953"/>
                  <a:gd name="T23" fmla="*/ 2245 h 3902"/>
                  <a:gd name="T24" fmla="*/ 2137 w 7953"/>
                  <a:gd name="T25" fmla="*/ 2829 h 3902"/>
                  <a:gd name="T26" fmla="*/ 2366 w 7953"/>
                  <a:gd name="T27" fmla="*/ 2670 h 3902"/>
                  <a:gd name="T28" fmla="*/ 2399 w 7953"/>
                  <a:gd name="T29" fmla="*/ 2704 h 3902"/>
                  <a:gd name="T30" fmla="*/ 2663 w 7953"/>
                  <a:gd name="T31" fmla="*/ 2681 h 3902"/>
                  <a:gd name="T32" fmla="*/ 2891 w 7953"/>
                  <a:gd name="T33" fmla="*/ 3058 h 3902"/>
                  <a:gd name="T34" fmla="*/ 2925 w 7953"/>
                  <a:gd name="T35" fmla="*/ 3091 h 3902"/>
                  <a:gd name="T36" fmla="*/ 3188 w 7953"/>
                  <a:gd name="T37" fmla="*/ 2895 h 3902"/>
                  <a:gd name="T38" fmla="*/ 3418 w 7953"/>
                  <a:gd name="T39" fmla="*/ 2844 h 3902"/>
                  <a:gd name="T40" fmla="*/ 3451 w 7953"/>
                  <a:gd name="T41" fmla="*/ 2877 h 3902"/>
                  <a:gd name="T42" fmla="*/ 3714 w 7953"/>
                  <a:gd name="T43" fmla="*/ 2391 h 3902"/>
                  <a:gd name="T44" fmla="*/ 3944 w 7953"/>
                  <a:gd name="T45" fmla="*/ 3006 h 3902"/>
                  <a:gd name="T46" fmla="*/ 3977 w 7953"/>
                  <a:gd name="T47" fmla="*/ 3039 h 3902"/>
                  <a:gd name="T48" fmla="*/ 4239 w 7953"/>
                  <a:gd name="T49" fmla="*/ 0 h 3902"/>
                  <a:gd name="T50" fmla="*/ 4469 w 7953"/>
                  <a:gd name="T51" fmla="*/ 2719 h 3902"/>
                  <a:gd name="T52" fmla="*/ 4503 w 7953"/>
                  <a:gd name="T53" fmla="*/ 2752 h 3902"/>
                  <a:gd name="T54" fmla="*/ 4765 w 7953"/>
                  <a:gd name="T55" fmla="*/ 2487 h 3902"/>
                  <a:gd name="T56" fmla="*/ 4995 w 7953"/>
                  <a:gd name="T57" fmla="*/ 1279 h 3902"/>
                  <a:gd name="T58" fmla="*/ 5028 w 7953"/>
                  <a:gd name="T59" fmla="*/ 1312 h 3902"/>
                  <a:gd name="T60" fmla="*/ 5291 w 7953"/>
                  <a:gd name="T61" fmla="*/ 1561 h 3902"/>
                  <a:gd name="T62" fmla="*/ 5520 w 7953"/>
                  <a:gd name="T63" fmla="*/ 1281 h 3902"/>
                  <a:gd name="T64" fmla="*/ 5554 w 7953"/>
                  <a:gd name="T65" fmla="*/ 1315 h 3902"/>
                  <a:gd name="T66" fmla="*/ 5817 w 7953"/>
                  <a:gd name="T67" fmla="*/ 2796 h 3902"/>
                  <a:gd name="T68" fmla="*/ 6046 w 7953"/>
                  <a:gd name="T69" fmla="*/ 1406 h 3902"/>
                  <a:gd name="T70" fmla="*/ 6079 w 7953"/>
                  <a:gd name="T71" fmla="*/ 1439 h 3902"/>
                  <a:gd name="T72" fmla="*/ 6343 w 7953"/>
                  <a:gd name="T73" fmla="*/ 2309 h 3902"/>
                  <a:gd name="T74" fmla="*/ 6571 w 7953"/>
                  <a:gd name="T75" fmla="*/ 2011 h 3902"/>
                  <a:gd name="T76" fmla="*/ 6605 w 7953"/>
                  <a:gd name="T77" fmla="*/ 2045 h 3902"/>
                  <a:gd name="T78" fmla="*/ 6868 w 7953"/>
                  <a:gd name="T79" fmla="*/ 1907 h 3902"/>
                  <a:gd name="T80" fmla="*/ 7098 w 7953"/>
                  <a:gd name="T81" fmla="*/ 2618 h 3902"/>
                  <a:gd name="T82" fmla="*/ 7131 w 7953"/>
                  <a:gd name="T83" fmla="*/ 2651 h 3902"/>
                  <a:gd name="T84" fmla="*/ 7394 w 7953"/>
                  <a:gd name="T85" fmla="*/ 2862 h 3902"/>
                  <a:gd name="T86" fmla="*/ 7624 w 7953"/>
                  <a:gd name="T87" fmla="*/ 2296 h 3902"/>
                  <a:gd name="T88" fmla="*/ 7657 w 7953"/>
                  <a:gd name="T89" fmla="*/ 2329 h 3902"/>
                  <a:gd name="T90" fmla="*/ 7919 w 7953"/>
                  <a:gd name="T91" fmla="*/ 1598 h 3902"/>
                  <a:gd name="T92" fmla="*/ 10 w 7953"/>
                  <a:gd name="T93" fmla="*/ 1868 h 3902"/>
                  <a:gd name="T94" fmla="*/ 10 w 7953"/>
                  <a:gd name="T95" fmla="*/ 1915 h 3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53" h="3902">
                    <a:moveTo>
                      <a:pt x="0" y="1891"/>
                    </a:moveTo>
                    <a:lnTo>
                      <a:pt x="0" y="1891"/>
                    </a:lnTo>
                    <a:lnTo>
                      <a:pt x="67" y="1891"/>
                    </a:lnTo>
                    <a:moveTo>
                      <a:pt x="34" y="1858"/>
                    </a:moveTo>
                    <a:lnTo>
                      <a:pt x="34" y="1858"/>
                    </a:lnTo>
                    <a:lnTo>
                      <a:pt x="34" y="1925"/>
                    </a:lnTo>
                    <a:moveTo>
                      <a:pt x="264" y="3522"/>
                    </a:moveTo>
                    <a:lnTo>
                      <a:pt x="264" y="3522"/>
                    </a:lnTo>
                    <a:lnTo>
                      <a:pt x="330" y="3522"/>
                    </a:lnTo>
                    <a:moveTo>
                      <a:pt x="297" y="3489"/>
                    </a:moveTo>
                    <a:lnTo>
                      <a:pt x="297" y="3489"/>
                    </a:lnTo>
                    <a:lnTo>
                      <a:pt x="297" y="3556"/>
                    </a:lnTo>
                    <a:moveTo>
                      <a:pt x="526" y="416"/>
                    </a:moveTo>
                    <a:lnTo>
                      <a:pt x="526" y="416"/>
                    </a:lnTo>
                    <a:lnTo>
                      <a:pt x="593" y="416"/>
                    </a:lnTo>
                    <a:moveTo>
                      <a:pt x="559" y="382"/>
                    </a:moveTo>
                    <a:lnTo>
                      <a:pt x="559" y="382"/>
                    </a:lnTo>
                    <a:lnTo>
                      <a:pt x="559" y="449"/>
                    </a:lnTo>
                    <a:moveTo>
                      <a:pt x="789" y="3327"/>
                    </a:moveTo>
                    <a:lnTo>
                      <a:pt x="789" y="3327"/>
                    </a:lnTo>
                    <a:lnTo>
                      <a:pt x="856" y="3327"/>
                    </a:lnTo>
                    <a:moveTo>
                      <a:pt x="823" y="3294"/>
                    </a:moveTo>
                    <a:lnTo>
                      <a:pt x="823" y="3294"/>
                    </a:lnTo>
                    <a:lnTo>
                      <a:pt x="823" y="3360"/>
                    </a:lnTo>
                    <a:moveTo>
                      <a:pt x="1051" y="1691"/>
                    </a:moveTo>
                    <a:lnTo>
                      <a:pt x="1051" y="1691"/>
                    </a:lnTo>
                    <a:lnTo>
                      <a:pt x="1118" y="1691"/>
                    </a:lnTo>
                    <a:moveTo>
                      <a:pt x="1085" y="1658"/>
                    </a:moveTo>
                    <a:lnTo>
                      <a:pt x="1085" y="1658"/>
                    </a:lnTo>
                    <a:lnTo>
                      <a:pt x="1085" y="1725"/>
                    </a:lnTo>
                    <a:moveTo>
                      <a:pt x="1315" y="2345"/>
                    </a:moveTo>
                    <a:lnTo>
                      <a:pt x="1315" y="2345"/>
                    </a:lnTo>
                    <a:lnTo>
                      <a:pt x="1381" y="2345"/>
                    </a:lnTo>
                    <a:moveTo>
                      <a:pt x="1348" y="2311"/>
                    </a:moveTo>
                    <a:lnTo>
                      <a:pt x="1348" y="2311"/>
                    </a:lnTo>
                    <a:lnTo>
                      <a:pt x="1348" y="2378"/>
                    </a:lnTo>
                    <a:moveTo>
                      <a:pt x="1578" y="3869"/>
                    </a:moveTo>
                    <a:lnTo>
                      <a:pt x="1578" y="3869"/>
                    </a:lnTo>
                    <a:lnTo>
                      <a:pt x="1645" y="3869"/>
                    </a:lnTo>
                    <a:moveTo>
                      <a:pt x="1611" y="3836"/>
                    </a:moveTo>
                    <a:lnTo>
                      <a:pt x="1611" y="3836"/>
                    </a:lnTo>
                    <a:lnTo>
                      <a:pt x="1611" y="3902"/>
                    </a:lnTo>
                    <a:moveTo>
                      <a:pt x="1840" y="2211"/>
                    </a:moveTo>
                    <a:lnTo>
                      <a:pt x="1840" y="2211"/>
                    </a:lnTo>
                    <a:lnTo>
                      <a:pt x="1907" y="2211"/>
                    </a:lnTo>
                    <a:moveTo>
                      <a:pt x="1874" y="2178"/>
                    </a:moveTo>
                    <a:lnTo>
                      <a:pt x="1874" y="2178"/>
                    </a:lnTo>
                    <a:lnTo>
                      <a:pt x="1874" y="2245"/>
                    </a:lnTo>
                    <a:moveTo>
                      <a:pt x="2104" y="2862"/>
                    </a:moveTo>
                    <a:lnTo>
                      <a:pt x="2104" y="2862"/>
                    </a:lnTo>
                    <a:lnTo>
                      <a:pt x="2170" y="2862"/>
                    </a:lnTo>
                    <a:moveTo>
                      <a:pt x="2137" y="2829"/>
                    </a:moveTo>
                    <a:lnTo>
                      <a:pt x="2137" y="2829"/>
                    </a:lnTo>
                    <a:lnTo>
                      <a:pt x="2137" y="2896"/>
                    </a:lnTo>
                    <a:moveTo>
                      <a:pt x="2366" y="2670"/>
                    </a:moveTo>
                    <a:lnTo>
                      <a:pt x="2366" y="2670"/>
                    </a:lnTo>
                    <a:lnTo>
                      <a:pt x="2433" y="2670"/>
                    </a:lnTo>
                    <a:moveTo>
                      <a:pt x="2399" y="2637"/>
                    </a:moveTo>
                    <a:lnTo>
                      <a:pt x="2399" y="2637"/>
                    </a:lnTo>
                    <a:lnTo>
                      <a:pt x="2399" y="2704"/>
                    </a:lnTo>
                    <a:moveTo>
                      <a:pt x="2629" y="2715"/>
                    </a:moveTo>
                    <a:lnTo>
                      <a:pt x="2629" y="2715"/>
                    </a:lnTo>
                    <a:lnTo>
                      <a:pt x="2696" y="2715"/>
                    </a:lnTo>
                    <a:moveTo>
                      <a:pt x="2663" y="2681"/>
                    </a:moveTo>
                    <a:lnTo>
                      <a:pt x="2663" y="2681"/>
                    </a:lnTo>
                    <a:lnTo>
                      <a:pt x="2663" y="2748"/>
                    </a:lnTo>
                    <a:moveTo>
                      <a:pt x="2891" y="3058"/>
                    </a:moveTo>
                    <a:lnTo>
                      <a:pt x="2891" y="3058"/>
                    </a:lnTo>
                    <a:lnTo>
                      <a:pt x="2958" y="3058"/>
                    </a:lnTo>
                    <a:moveTo>
                      <a:pt x="2925" y="3025"/>
                    </a:moveTo>
                    <a:lnTo>
                      <a:pt x="2925" y="3025"/>
                    </a:lnTo>
                    <a:lnTo>
                      <a:pt x="2925" y="3091"/>
                    </a:lnTo>
                    <a:moveTo>
                      <a:pt x="3155" y="2928"/>
                    </a:moveTo>
                    <a:lnTo>
                      <a:pt x="3155" y="2928"/>
                    </a:lnTo>
                    <a:lnTo>
                      <a:pt x="3221" y="2928"/>
                    </a:lnTo>
                    <a:moveTo>
                      <a:pt x="3188" y="2895"/>
                    </a:moveTo>
                    <a:lnTo>
                      <a:pt x="3188" y="2895"/>
                    </a:lnTo>
                    <a:lnTo>
                      <a:pt x="3188" y="2961"/>
                    </a:lnTo>
                    <a:moveTo>
                      <a:pt x="3418" y="2844"/>
                    </a:moveTo>
                    <a:lnTo>
                      <a:pt x="3418" y="2844"/>
                    </a:lnTo>
                    <a:lnTo>
                      <a:pt x="3485" y="2844"/>
                    </a:lnTo>
                    <a:moveTo>
                      <a:pt x="3451" y="2810"/>
                    </a:moveTo>
                    <a:lnTo>
                      <a:pt x="3451" y="2810"/>
                    </a:lnTo>
                    <a:lnTo>
                      <a:pt x="3451" y="2877"/>
                    </a:lnTo>
                    <a:moveTo>
                      <a:pt x="3680" y="2425"/>
                    </a:moveTo>
                    <a:lnTo>
                      <a:pt x="3680" y="2425"/>
                    </a:lnTo>
                    <a:lnTo>
                      <a:pt x="3747" y="2425"/>
                    </a:lnTo>
                    <a:moveTo>
                      <a:pt x="3714" y="2391"/>
                    </a:moveTo>
                    <a:lnTo>
                      <a:pt x="3714" y="2391"/>
                    </a:lnTo>
                    <a:lnTo>
                      <a:pt x="3714" y="2458"/>
                    </a:lnTo>
                    <a:moveTo>
                      <a:pt x="3944" y="3006"/>
                    </a:moveTo>
                    <a:lnTo>
                      <a:pt x="3944" y="3006"/>
                    </a:lnTo>
                    <a:lnTo>
                      <a:pt x="4010" y="3006"/>
                    </a:lnTo>
                    <a:moveTo>
                      <a:pt x="3977" y="2972"/>
                    </a:moveTo>
                    <a:lnTo>
                      <a:pt x="3977" y="2972"/>
                    </a:lnTo>
                    <a:lnTo>
                      <a:pt x="3977" y="3039"/>
                    </a:lnTo>
                    <a:moveTo>
                      <a:pt x="4206" y="34"/>
                    </a:moveTo>
                    <a:lnTo>
                      <a:pt x="4206" y="34"/>
                    </a:lnTo>
                    <a:lnTo>
                      <a:pt x="4273" y="34"/>
                    </a:lnTo>
                    <a:moveTo>
                      <a:pt x="4239" y="0"/>
                    </a:moveTo>
                    <a:lnTo>
                      <a:pt x="4239" y="0"/>
                    </a:lnTo>
                    <a:lnTo>
                      <a:pt x="4239" y="67"/>
                    </a:lnTo>
                    <a:moveTo>
                      <a:pt x="4469" y="2719"/>
                    </a:moveTo>
                    <a:lnTo>
                      <a:pt x="4469" y="2719"/>
                    </a:lnTo>
                    <a:lnTo>
                      <a:pt x="4536" y="2719"/>
                    </a:lnTo>
                    <a:moveTo>
                      <a:pt x="4503" y="2686"/>
                    </a:moveTo>
                    <a:lnTo>
                      <a:pt x="4503" y="2686"/>
                    </a:lnTo>
                    <a:lnTo>
                      <a:pt x="4503" y="2752"/>
                    </a:lnTo>
                    <a:moveTo>
                      <a:pt x="4731" y="2520"/>
                    </a:moveTo>
                    <a:lnTo>
                      <a:pt x="4731" y="2520"/>
                    </a:lnTo>
                    <a:lnTo>
                      <a:pt x="4798" y="2520"/>
                    </a:lnTo>
                    <a:moveTo>
                      <a:pt x="4765" y="2487"/>
                    </a:moveTo>
                    <a:lnTo>
                      <a:pt x="4765" y="2487"/>
                    </a:lnTo>
                    <a:lnTo>
                      <a:pt x="4765" y="2554"/>
                    </a:lnTo>
                    <a:moveTo>
                      <a:pt x="4995" y="1279"/>
                    </a:moveTo>
                    <a:lnTo>
                      <a:pt x="4995" y="1279"/>
                    </a:lnTo>
                    <a:lnTo>
                      <a:pt x="5061" y="1279"/>
                    </a:lnTo>
                    <a:moveTo>
                      <a:pt x="5028" y="1246"/>
                    </a:moveTo>
                    <a:lnTo>
                      <a:pt x="5028" y="1246"/>
                    </a:lnTo>
                    <a:lnTo>
                      <a:pt x="5028" y="1312"/>
                    </a:lnTo>
                    <a:moveTo>
                      <a:pt x="5258" y="1595"/>
                    </a:moveTo>
                    <a:lnTo>
                      <a:pt x="5258" y="1595"/>
                    </a:lnTo>
                    <a:lnTo>
                      <a:pt x="5325" y="1595"/>
                    </a:lnTo>
                    <a:moveTo>
                      <a:pt x="5291" y="1561"/>
                    </a:moveTo>
                    <a:lnTo>
                      <a:pt x="5291" y="1561"/>
                    </a:lnTo>
                    <a:lnTo>
                      <a:pt x="5291" y="1628"/>
                    </a:lnTo>
                    <a:moveTo>
                      <a:pt x="5520" y="1281"/>
                    </a:moveTo>
                    <a:lnTo>
                      <a:pt x="5520" y="1281"/>
                    </a:lnTo>
                    <a:lnTo>
                      <a:pt x="5587" y="1281"/>
                    </a:lnTo>
                    <a:moveTo>
                      <a:pt x="5554" y="1248"/>
                    </a:moveTo>
                    <a:lnTo>
                      <a:pt x="5554" y="1248"/>
                    </a:lnTo>
                    <a:lnTo>
                      <a:pt x="5554" y="1315"/>
                    </a:lnTo>
                    <a:moveTo>
                      <a:pt x="5784" y="2829"/>
                    </a:moveTo>
                    <a:lnTo>
                      <a:pt x="5784" y="2829"/>
                    </a:lnTo>
                    <a:lnTo>
                      <a:pt x="5850" y="2829"/>
                    </a:lnTo>
                    <a:moveTo>
                      <a:pt x="5817" y="2796"/>
                    </a:moveTo>
                    <a:lnTo>
                      <a:pt x="5817" y="2796"/>
                    </a:lnTo>
                    <a:lnTo>
                      <a:pt x="5817" y="2862"/>
                    </a:lnTo>
                    <a:moveTo>
                      <a:pt x="6046" y="1406"/>
                    </a:moveTo>
                    <a:lnTo>
                      <a:pt x="6046" y="1406"/>
                    </a:lnTo>
                    <a:lnTo>
                      <a:pt x="6113" y="1406"/>
                    </a:lnTo>
                    <a:moveTo>
                      <a:pt x="6079" y="1372"/>
                    </a:moveTo>
                    <a:lnTo>
                      <a:pt x="6079" y="1372"/>
                    </a:lnTo>
                    <a:lnTo>
                      <a:pt x="6079" y="1439"/>
                    </a:lnTo>
                    <a:moveTo>
                      <a:pt x="6309" y="2342"/>
                    </a:moveTo>
                    <a:lnTo>
                      <a:pt x="6309" y="2342"/>
                    </a:lnTo>
                    <a:lnTo>
                      <a:pt x="6376" y="2342"/>
                    </a:lnTo>
                    <a:moveTo>
                      <a:pt x="6343" y="2309"/>
                    </a:moveTo>
                    <a:lnTo>
                      <a:pt x="6343" y="2309"/>
                    </a:lnTo>
                    <a:lnTo>
                      <a:pt x="6343" y="2376"/>
                    </a:lnTo>
                    <a:moveTo>
                      <a:pt x="6571" y="2011"/>
                    </a:moveTo>
                    <a:lnTo>
                      <a:pt x="6571" y="2011"/>
                    </a:lnTo>
                    <a:lnTo>
                      <a:pt x="6638" y="2011"/>
                    </a:lnTo>
                    <a:moveTo>
                      <a:pt x="6605" y="1978"/>
                    </a:moveTo>
                    <a:lnTo>
                      <a:pt x="6605" y="1978"/>
                    </a:lnTo>
                    <a:lnTo>
                      <a:pt x="6605" y="2045"/>
                    </a:lnTo>
                    <a:moveTo>
                      <a:pt x="6835" y="1940"/>
                    </a:moveTo>
                    <a:lnTo>
                      <a:pt x="6835" y="1940"/>
                    </a:lnTo>
                    <a:lnTo>
                      <a:pt x="6901" y="1940"/>
                    </a:lnTo>
                    <a:moveTo>
                      <a:pt x="6868" y="1907"/>
                    </a:moveTo>
                    <a:lnTo>
                      <a:pt x="6868" y="1907"/>
                    </a:lnTo>
                    <a:lnTo>
                      <a:pt x="6868" y="1974"/>
                    </a:lnTo>
                    <a:moveTo>
                      <a:pt x="7098" y="2618"/>
                    </a:moveTo>
                    <a:lnTo>
                      <a:pt x="7098" y="2618"/>
                    </a:lnTo>
                    <a:lnTo>
                      <a:pt x="7165" y="2618"/>
                    </a:lnTo>
                    <a:moveTo>
                      <a:pt x="7131" y="2585"/>
                    </a:moveTo>
                    <a:lnTo>
                      <a:pt x="7131" y="2585"/>
                    </a:lnTo>
                    <a:lnTo>
                      <a:pt x="7131" y="2651"/>
                    </a:lnTo>
                    <a:moveTo>
                      <a:pt x="7360" y="2896"/>
                    </a:moveTo>
                    <a:lnTo>
                      <a:pt x="7360" y="2896"/>
                    </a:lnTo>
                    <a:lnTo>
                      <a:pt x="7427" y="2896"/>
                    </a:lnTo>
                    <a:moveTo>
                      <a:pt x="7394" y="2862"/>
                    </a:moveTo>
                    <a:lnTo>
                      <a:pt x="7394" y="2862"/>
                    </a:lnTo>
                    <a:lnTo>
                      <a:pt x="7394" y="2929"/>
                    </a:lnTo>
                    <a:moveTo>
                      <a:pt x="7624" y="2296"/>
                    </a:moveTo>
                    <a:lnTo>
                      <a:pt x="7624" y="2296"/>
                    </a:lnTo>
                    <a:lnTo>
                      <a:pt x="7690" y="2296"/>
                    </a:lnTo>
                    <a:moveTo>
                      <a:pt x="7657" y="2262"/>
                    </a:moveTo>
                    <a:lnTo>
                      <a:pt x="7657" y="2262"/>
                    </a:lnTo>
                    <a:lnTo>
                      <a:pt x="7657" y="2329"/>
                    </a:lnTo>
                    <a:moveTo>
                      <a:pt x="7886" y="1631"/>
                    </a:moveTo>
                    <a:lnTo>
                      <a:pt x="7886" y="1631"/>
                    </a:lnTo>
                    <a:lnTo>
                      <a:pt x="7953" y="1631"/>
                    </a:lnTo>
                    <a:moveTo>
                      <a:pt x="7919" y="1598"/>
                    </a:moveTo>
                    <a:lnTo>
                      <a:pt x="7919" y="1598"/>
                    </a:lnTo>
                    <a:lnTo>
                      <a:pt x="7919" y="1665"/>
                    </a:lnTo>
                    <a:moveTo>
                      <a:pt x="10" y="1868"/>
                    </a:moveTo>
                    <a:lnTo>
                      <a:pt x="10" y="1868"/>
                    </a:lnTo>
                    <a:lnTo>
                      <a:pt x="57" y="1915"/>
                    </a:lnTo>
                    <a:moveTo>
                      <a:pt x="57" y="1868"/>
                    </a:moveTo>
                    <a:lnTo>
                      <a:pt x="57" y="1868"/>
                    </a:lnTo>
                    <a:lnTo>
                      <a:pt x="10" y="1915"/>
                    </a:lnTo>
                  </a:path>
                </a:pathLst>
              </a:custGeom>
              <a:noFill/>
              <a:ln w="1588"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 name="Freeform 161"/>
              <p:cNvSpPr>
                <a:spLocks noEditPoints="1"/>
              </p:cNvSpPr>
              <p:nvPr/>
            </p:nvSpPr>
            <p:spPr bwMode="auto">
              <a:xfrm>
                <a:off x="3340" y="875"/>
                <a:ext cx="1725" cy="884"/>
              </a:xfrm>
              <a:custGeom>
                <a:avLst/>
                <a:gdLst>
                  <a:gd name="T0" fmla="*/ 46 w 7669"/>
                  <a:gd name="T1" fmla="*/ 3536 h 3882"/>
                  <a:gd name="T2" fmla="*/ 0 w 7669"/>
                  <a:gd name="T3" fmla="*/ 3536 h 3882"/>
                  <a:gd name="T4" fmla="*/ 309 w 7669"/>
                  <a:gd name="T5" fmla="*/ 429 h 3882"/>
                  <a:gd name="T6" fmla="*/ 262 w 7669"/>
                  <a:gd name="T7" fmla="*/ 429 h 3882"/>
                  <a:gd name="T8" fmla="*/ 572 w 7669"/>
                  <a:gd name="T9" fmla="*/ 3340 h 3882"/>
                  <a:gd name="T10" fmla="*/ 525 w 7669"/>
                  <a:gd name="T11" fmla="*/ 3340 h 3882"/>
                  <a:gd name="T12" fmla="*/ 834 w 7669"/>
                  <a:gd name="T13" fmla="*/ 1705 h 3882"/>
                  <a:gd name="T14" fmla="*/ 787 w 7669"/>
                  <a:gd name="T15" fmla="*/ 1705 h 3882"/>
                  <a:gd name="T16" fmla="*/ 1097 w 7669"/>
                  <a:gd name="T17" fmla="*/ 2358 h 3882"/>
                  <a:gd name="T18" fmla="*/ 1051 w 7669"/>
                  <a:gd name="T19" fmla="*/ 2358 h 3882"/>
                  <a:gd name="T20" fmla="*/ 1361 w 7669"/>
                  <a:gd name="T21" fmla="*/ 3882 h 3882"/>
                  <a:gd name="T22" fmla="*/ 1314 w 7669"/>
                  <a:gd name="T23" fmla="*/ 3882 h 3882"/>
                  <a:gd name="T24" fmla="*/ 1623 w 7669"/>
                  <a:gd name="T25" fmla="*/ 2225 h 3882"/>
                  <a:gd name="T26" fmla="*/ 1576 w 7669"/>
                  <a:gd name="T27" fmla="*/ 2225 h 3882"/>
                  <a:gd name="T28" fmla="*/ 1886 w 7669"/>
                  <a:gd name="T29" fmla="*/ 2876 h 3882"/>
                  <a:gd name="T30" fmla="*/ 1840 w 7669"/>
                  <a:gd name="T31" fmla="*/ 2876 h 3882"/>
                  <a:gd name="T32" fmla="*/ 2149 w 7669"/>
                  <a:gd name="T33" fmla="*/ 2684 h 3882"/>
                  <a:gd name="T34" fmla="*/ 2102 w 7669"/>
                  <a:gd name="T35" fmla="*/ 2684 h 3882"/>
                  <a:gd name="T36" fmla="*/ 2412 w 7669"/>
                  <a:gd name="T37" fmla="*/ 2728 h 3882"/>
                  <a:gd name="T38" fmla="*/ 2365 w 7669"/>
                  <a:gd name="T39" fmla="*/ 2728 h 3882"/>
                  <a:gd name="T40" fmla="*/ 2674 w 7669"/>
                  <a:gd name="T41" fmla="*/ 3071 h 3882"/>
                  <a:gd name="T42" fmla="*/ 2627 w 7669"/>
                  <a:gd name="T43" fmla="*/ 3071 h 3882"/>
                  <a:gd name="T44" fmla="*/ 2937 w 7669"/>
                  <a:gd name="T45" fmla="*/ 2941 h 3882"/>
                  <a:gd name="T46" fmla="*/ 2891 w 7669"/>
                  <a:gd name="T47" fmla="*/ 2941 h 3882"/>
                  <a:gd name="T48" fmla="*/ 3201 w 7669"/>
                  <a:gd name="T49" fmla="*/ 2857 h 3882"/>
                  <a:gd name="T50" fmla="*/ 3154 w 7669"/>
                  <a:gd name="T51" fmla="*/ 2857 h 3882"/>
                  <a:gd name="T52" fmla="*/ 3463 w 7669"/>
                  <a:gd name="T53" fmla="*/ 2438 h 3882"/>
                  <a:gd name="T54" fmla="*/ 3416 w 7669"/>
                  <a:gd name="T55" fmla="*/ 2438 h 3882"/>
                  <a:gd name="T56" fmla="*/ 3726 w 7669"/>
                  <a:gd name="T57" fmla="*/ 3019 h 3882"/>
                  <a:gd name="T58" fmla="*/ 3680 w 7669"/>
                  <a:gd name="T59" fmla="*/ 3019 h 3882"/>
                  <a:gd name="T60" fmla="*/ 3989 w 7669"/>
                  <a:gd name="T61" fmla="*/ 47 h 3882"/>
                  <a:gd name="T62" fmla="*/ 3942 w 7669"/>
                  <a:gd name="T63" fmla="*/ 47 h 3882"/>
                  <a:gd name="T64" fmla="*/ 4252 w 7669"/>
                  <a:gd name="T65" fmla="*/ 2732 h 3882"/>
                  <a:gd name="T66" fmla="*/ 4205 w 7669"/>
                  <a:gd name="T67" fmla="*/ 2732 h 3882"/>
                  <a:gd name="T68" fmla="*/ 4514 w 7669"/>
                  <a:gd name="T69" fmla="*/ 2534 h 3882"/>
                  <a:gd name="T70" fmla="*/ 4467 w 7669"/>
                  <a:gd name="T71" fmla="*/ 2534 h 3882"/>
                  <a:gd name="T72" fmla="*/ 4777 w 7669"/>
                  <a:gd name="T73" fmla="*/ 1292 h 3882"/>
                  <a:gd name="T74" fmla="*/ 4731 w 7669"/>
                  <a:gd name="T75" fmla="*/ 1292 h 3882"/>
                  <a:gd name="T76" fmla="*/ 5041 w 7669"/>
                  <a:gd name="T77" fmla="*/ 1608 h 3882"/>
                  <a:gd name="T78" fmla="*/ 4994 w 7669"/>
                  <a:gd name="T79" fmla="*/ 1608 h 3882"/>
                  <a:gd name="T80" fmla="*/ 5303 w 7669"/>
                  <a:gd name="T81" fmla="*/ 1295 h 3882"/>
                  <a:gd name="T82" fmla="*/ 5256 w 7669"/>
                  <a:gd name="T83" fmla="*/ 1295 h 3882"/>
                  <a:gd name="T84" fmla="*/ 5566 w 7669"/>
                  <a:gd name="T85" fmla="*/ 2842 h 3882"/>
                  <a:gd name="T86" fmla="*/ 5520 w 7669"/>
                  <a:gd name="T87" fmla="*/ 2842 h 3882"/>
                  <a:gd name="T88" fmla="*/ 5829 w 7669"/>
                  <a:gd name="T89" fmla="*/ 1419 h 3882"/>
                  <a:gd name="T90" fmla="*/ 5782 w 7669"/>
                  <a:gd name="T91" fmla="*/ 1419 h 3882"/>
                  <a:gd name="T92" fmla="*/ 6092 w 7669"/>
                  <a:gd name="T93" fmla="*/ 2356 h 3882"/>
                  <a:gd name="T94" fmla="*/ 6045 w 7669"/>
                  <a:gd name="T95" fmla="*/ 2356 h 3882"/>
                  <a:gd name="T96" fmla="*/ 6354 w 7669"/>
                  <a:gd name="T97" fmla="*/ 2025 h 3882"/>
                  <a:gd name="T98" fmla="*/ 6307 w 7669"/>
                  <a:gd name="T99" fmla="*/ 2025 h 3882"/>
                  <a:gd name="T100" fmla="*/ 6617 w 7669"/>
                  <a:gd name="T101" fmla="*/ 1954 h 3882"/>
                  <a:gd name="T102" fmla="*/ 6571 w 7669"/>
                  <a:gd name="T103" fmla="*/ 1954 h 3882"/>
                  <a:gd name="T104" fmla="*/ 6881 w 7669"/>
                  <a:gd name="T105" fmla="*/ 2631 h 3882"/>
                  <a:gd name="T106" fmla="*/ 6834 w 7669"/>
                  <a:gd name="T107" fmla="*/ 2631 h 3882"/>
                  <a:gd name="T108" fmla="*/ 7143 w 7669"/>
                  <a:gd name="T109" fmla="*/ 2909 h 3882"/>
                  <a:gd name="T110" fmla="*/ 7096 w 7669"/>
                  <a:gd name="T111" fmla="*/ 2909 h 3882"/>
                  <a:gd name="T112" fmla="*/ 7406 w 7669"/>
                  <a:gd name="T113" fmla="*/ 2309 h 3882"/>
                  <a:gd name="T114" fmla="*/ 7360 w 7669"/>
                  <a:gd name="T115" fmla="*/ 2309 h 3882"/>
                  <a:gd name="T116" fmla="*/ 7669 w 7669"/>
                  <a:gd name="T117" fmla="*/ 1645 h 3882"/>
                  <a:gd name="T118" fmla="*/ 7622 w 7669"/>
                  <a:gd name="T119" fmla="*/ 1645 h 3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669" h="3882">
                    <a:moveTo>
                      <a:pt x="0" y="3489"/>
                    </a:moveTo>
                    <a:lnTo>
                      <a:pt x="0" y="3489"/>
                    </a:lnTo>
                    <a:lnTo>
                      <a:pt x="46" y="3536"/>
                    </a:lnTo>
                    <a:moveTo>
                      <a:pt x="46" y="3489"/>
                    </a:moveTo>
                    <a:lnTo>
                      <a:pt x="46" y="3489"/>
                    </a:lnTo>
                    <a:lnTo>
                      <a:pt x="0" y="3536"/>
                    </a:lnTo>
                    <a:moveTo>
                      <a:pt x="262" y="382"/>
                    </a:moveTo>
                    <a:lnTo>
                      <a:pt x="262" y="382"/>
                    </a:lnTo>
                    <a:lnTo>
                      <a:pt x="309" y="429"/>
                    </a:lnTo>
                    <a:moveTo>
                      <a:pt x="309" y="382"/>
                    </a:moveTo>
                    <a:lnTo>
                      <a:pt x="309" y="382"/>
                    </a:lnTo>
                    <a:lnTo>
                      <a:pt x="262" y="429"/>
                    </a:lnTo>
                    <a:moveTo>
                      <a:pt x="525" y="3294"/>
                    </a:moveTo>
                    <a:lnTo>
                      <a:pt x="525" y="3294"/>
                    </a:lnTo>
                    <a:lnTo>
                      <a:pt x="572" y="3340"/>
                    </a:lnTo>
                    <a:moveTo>
                      <a:pt x="572" y="3294"/>
                    </a:moveTo>
                    <a:lnTo>
                      <a:pt x="572" y="3294"/>
                    </a:lnTo>
                    <a:lnTo>
                      <a:pt x="525" y="3340"/>
                    </a:lnTo>
                    <a:moveTo>
                      <a:pt x="787" y="1658"/>
                    </a:moveTo>
                    <a:lnTo>
                      <a:pt x="787" y="1658"/>
                    </a:lnTo>
                    <a:lnTo>
                      <a:pt x="834" y="1705"/>
                    </a:lnTo>
                    <a:moveTo>
                      <a:pt x="834" y="1658"/>
                    </a:moveTo>
                    <a:lnTo>
                      <a:pt x="834" y="1658"/>
                    </a:lnTo>
                    <a:lnTo>
                      <a:pt x="787" y="1705"/>
                    </a:lnTo>
                    <a:moveTo>
                      <a:pt x="1051" y="2311"/>
                    </a:moveTo>
                    <a:lnTo>
                      <a:pt x="1051" y="2311"/>
                    </a:lnTo>
                    <a:lnTo>
                      <a:pt x="1097" y="2358"/>
                    </a:lnTo>
                    <a:moveTo>
                      <a:pt x="1097" y="2311"/>
                    </a:moveTo>
                    <a:lnTo>
                      <a:pt x="1097" y="2311"/>
                    </a:lnTo>
                    <a:lnTo>
                      <a:pt x="1051" y="2358"/>
                    </a:lnTo>
                    <a:moveTo>
                      <a:pt x="1314" y="3836"/>
                    </a:moveTo>
                    <a:lnTo>
                      <a:pt x="1314" y="3836"/>
                    </a:lnTo>
                    <a:lnTo>
                      <a:pt x="1361" y="3882"/>
                    </a:lnTo>
                    <a:moveTo>
                      <a:pt x="1361" y="3836"/>
                    </a:moveTo>
                    <a:lnTo>
                      <a:pt x="1361" y="3836"/>
                    </a:lnTo>
                    <a:lnTo>
                      <a:pt x="1314" y="3882"/>
                    </a:lnTo>
                    <a:moveTo>
                      <a:pt x="1576" y="2178"/>
                    </a:moveTo>
                    <a:lnTo>
                      <a:pt x="1576" y="2178"/>
                    </a:lnTo>
                    <a:lnTo>
                      <a:pt x="1623" y="2225"/>
                    </a:lnTo>
                    <a:moveTo>
                      <a:pt x="1623" y="2178"/>
                    </a:moveTo>
                    <a:lnTo>
                      <a:pt x="1623" y="2178"/>
                    </a:lnTo>
                    <a:lnTo>
                      <a:pt x="1576" y="2225"/>
                    </a:lnTo>
                    <a:moveTo>
                      <a:pt x="1840" y="2829"/>
                    </a:moveTo>
                    <a:lnTo>
                      <a:pt x="1840" y="2829"/>
                    </a:lnTo>
                    <a:lnTo>
                      <a:pt x="1886" y="2876"/>
                    </a:lnTo>
                    <a:moveTo>
                      <a:pt x="1886" y="2829"/>
                    </a:moveTo>
                    <a:lnTo>
                      <a:pt x="1886" y="2829"/>
                    </a:lnTo>
                    <a:lnTo>
                      <a:pt x="1840" y="2876"/>
                    </a:lnTo>
                    <a:moveTo>
                      <a:pt x="2102" y="2637"/>
                    </a:moveTo>
                    <a:lnTo>
                      <a:pt x="2102" y="2637"/>
                    </a:lnTo>
                    <a:lnTo>
                      <a:pt x="2149" y="2684"/>
                    </a:lnTo>
                    <a:moveTo>
                      <a:pt x="2149" y="2637"/>
                    </a:moveTo>
                    <a:lnTo>
                      <a:pt x="2149" y="2637"/>
                    </a:lnTo>
                    <a:lnTo>
                      <a:pt x="2102" y="2684"/>
                    </a:lnTo>
                    <a:moveTo>
                      <a:pt x="2365" y="2681"/>
                    </a:moveTo>
                    <a:lnTo>
                      <a:pt x="2365" y="2681"/>
                    </a:lnTo>
                    <a:lnTo>
                      <a:pt x="2412" y="2728"/>
                    </a:lnTo>
                    <a:moveTo>
                      <a:pt x="2412" y="2681"/>
                    </a:moveTo>
                    <a:lnTo>
                      <a:pt x="2412" y="2681"/>
                    </a:lnTo>
                    <a:lnTo>
                      <a:pt x="2365" y="2728"/>
                    </a:lnTo>
                    <a:moveTo>
                      <a:pt x="2627" y="3025"/>
                    </a:moveTo>
                    <a:lnTo>
                      <a:pt x="2627" y="3025"/>
                    </a:lnTo>
                    <a:lnTo>
                      <a:pt x="2674" y="3071"/>
                    </a:lnTo>
                    <a:moveTo>
                      <a:pt x="2674" y="3025"/>
                    </a:moveTo>
                    <a:lnTo>
                      <a:pt x="2674" y="3025"/>
                    </a:lnTo>
                    <a:lnTo>
                      <a:pt x="2627" y="3071"/>
                    </a:lnTo>
                    <a:moveTo>
                      <a:pt x="2891" y="2895"/>
                    </a:moveTo>
                    <a:lnTo>
                      <a:pt x="2891" y="2895"/>
                    </a:lnTo>
                    <a:lnTo>
                      <a:pt x="2937" y="2941"/>
                    </a:lnTo>
                    <a:moveTo>
                      <a:pt x="2937" y="2895"/>
                    </a:moveTo>
                    <a:lnTo>
                      <a:pt x="2937" y="2895"/>
                    </a:lnTo>
                    <a:lnTo>
                      <a:pt x="2891" y="2941"/>
                    </a:lnTo>
                    <a:moveTo>
                      <a:pt x="3154" y="2810"/>
                    </a:moveTo>
                    <a:lnTo>
                      <a:pt x="3154" y="2810"/>
                    </a:lnTo>
                    <a:lnTo>
                      <a:pt x="3201" y="2857"/>
                    </a:lnTo>
                    <a:moveTo>
                      <a:pt x="3201" y="2810"/>
                    </a:moveTo>
                    <a:lnTo>
                      <a:pt x="3201" y="2810"/>
                    </a:lnTo>
                    <a:lnTo>
                      <a:pt x="3154" y="2857"/>
                    </a:lnTo>
                    <a:moveTo>
                      <a:pt x="3416" y="2391"/>
                    </a:moveTo>
                    <a:lnTo>
                      <a:pt x="3416" y="2391"/>
                    </a:lnTo>
                    <a:lnTo>
                      <a:pt x="3463" y="2438"/>
                    </a:lnTo>
                    <a:moveTo>
                      <a:pt x="3463" y="2391"/>
                    </a:moveTo>
                    <a:lnTo>
                      <a:pt x="3463" y="2391"/>
                    </a:lnTo>
                    <a:lnTo>
                      <a:pt x="3416" y="2438"/>
                    </a:lnTo>
                    <a:moveTo>
                      <a:pt x="3680" y="2972"/>
                    </a:moveTo>
                    <a:lnTo>
                      <a:pt x="3680" y="2972"/>
                    </a:lnTo>
                    <a:lnTo>
                      <a:pt x="3726" y="3019"/>
                    </a:lnTo>
                    <a:moveTo>
                      <a:pt x="3726" y="2972"/>
                    </a:moveTo>
                    <a:lnTo>
                      <a:pt x="3726" y="2972"/>
                    </a:lnTo>
                    <a:lnTo>
                      <a:pt x="3680" y="3019"/>
                    </a:lnTo>
                    <a:moveTo>
                      <a:pt x="3942" y="0"/>
                    </a:moveTo>
                    <a:lnTo>
                      <a:pt x="3942" y="0"/>
                    </a:lnTo>
                    <a:lnTo>
                      <a:pt x="3989" y="47"/>
                    </a:lnTo>
                    <a:moveTo>
                      <a:pt x="3989" y="0"/>
                    </a:moveTo>
                    <a:lnTo>
                      <a:pt x="3989" y="0"/>
                    </a:lnTo>
                    <a:lnTo>
                      <a:pt x="3942" y="47"/>
                    </a:lnTo>
                    <a:moveTo>
                      <a:pt x="4205" y="2686"/>
                    </a:moveTo>
                    <a:lnTo>
                      <a:pt x="4205" y="2686"/>
                    </a:lnTo>
                    <a:lnTo>
                      <a:pt x="4252" y="2732"/>
                    </a:lnTo>
                    <a:moveTo>
                      <a:pt x="4252" y="2686"/>
                    </a:moveTo>
                    <a:lnTo>
                      <a:pt x="4252" y="2686"/>
                    </a:lnTo>
                    <a:lnTo>
                      <a:pt x="4205" y="2732"/>
                    </a:lnTo>
                    <a:moveTo>
                      <a:pt x="4467" y="2487"/>
                    </a:moveTo>
                    <a:lnTo>
                      <a:pt x="4467" y="2487"/>
                    </a:lnTo>
                    <a:lnTo>
                      <a:pt x="4514" y="2534"/>
                    </a:lnTo>
                    <a:moveTo>
                      <a:pt x="4514" y="2487"/>
                    </a:moveTo>
                    <a:lnTo>
                      <a:pt x="4514" y="2487"/>
                    </a:lnTo>
                    <a:lnTo>
                      <a:pt x="4467" y="2534"/>
                    </a:lnTo>
                    <a:moveTo>
                      <a:pt x="4731" y="1246"/>
                    </a:moveTo>
                    <a:lnTo>
                      <a:pt x="4731" y="1246"/>
                    </a:lnTo>
                    <a:lnTo>
                      <a:pt x="4777" y="1292"/>
                    </a:lnTo>
                    <a:moveTo>
                      <a:pt x="4777" y="1246"/>
                    </a:moveTo>
                    <a:lnTo>
                      <a:pt x="4777" y="1246"/>
                    </a:lnTo>
                    <a:lnTo>
                      <a:pt x="4731" y="1292"/>
                    </a:lnTo>
                    <a:moveTo>
                      <a:pt x="4994" y="1561"/>
                    </a:moveTo>
                    <a:lnTo>
                      <a:pt x="4994" y="1561"/>
                    </a:lnTo>
                    <a:lnTo>
                      <a:pt x="5041" y="1608"/>
                    </a:lnTo>
                    <a:moveTo>
                      <a:pt x="5041" y="1561"/>
                    </a:moveTo>
                    <a:lnTo>
                      <a:pt x="5041" y="1561"/>
                    </a:lnTo>
                    <a:lnTo>
                      <a:pt x="4994" y="1608"/>
                    </a:lnTo>
                    <a:moveTo>
                      <a:pt x="5256" y="1248"/>
                    </a:moveTo>
                    <a:lnTo>
                      <a:pt x="5256" y="1248"/>
                    </a:lnTo>
                    <a:lnTo>
                      <a:pt x="5303" y="1295"/>
                    </a:lnTo>
                    <a:moveTo>
                      <a:pt x="5303" y="1248"/>
                    </a:moveTo>
                    <a:lnTo>
                      <a:pt x="5303" y="1248"/>
                    </a:lnTo>
                    <a:lnTo>
                      <a:pt x="5256" y="1295"/>
                    </a:lnTo>
                    <a:moveTo>
                      <a:pt x="5520" y="2796"/>
                    </a:moveTo>
                    <a:lnTo>
                      <a:pt x="5520" y="2796"/>
                    </a:lnTo>
                    <a:lnTo>
                      <a:pt x="5566" y="2842"/>
                    </a:lnTo>
                    <a:moveTo>
                      <a:pt x="5566" y="2796"/>
                    </a:moveTo>
                    <a:lnTo>
                      <a:pt x="5566" y="2796"/>
                    </a:lnTo>
                    <a:lnTo>
                      <a:pt x="5520" y="2842"/>
                    </a:lnTo>
                    <a:moveTo>
                      <a:pt x="5782" y="1372"/>
                    </a:moveTo>
                    <a:lnTo>
                      <a:pt x="5782" y="1372"/>
                    </a:lnTo>
                    <a:lnTo>
                      <a:pt x="5829" y="1419"/>
                    </a:lnTo>
                    <a:moveTo>
                      <a:pt x="5829" y="1372"/>
                    </a:moveTo>
                    <a:lnTo>
                      <a:pt x="5829" y="1372"/>
                    </a:lnTo>
                    <a:lnTo>
                      <a:pt x="5782" y="1419"/>
                    </a:lnTo>
                    <a:moveTo>
                      <a:pt x="6045" y="2309"/>
                    </a:moveTo>
                    <a:lnTo>
                      <a:pt x="6045" y="2309"/>
                    </a:lnTo>
                    <a:lnTo>
                      <a:pt x="6092" y="2356"/>
                    </a:lnTo>
                    <a:moveTo>
                      <a:pt x="6092" y="2309"/>
                    </a:moveTo>
                    <a:lnTo>
                      <a:pt x="6092" y="2309"/>
                    </a:lnTo>
                    <a:lnTo>
                      <a:pt x="6045" y="2356"/>
                    </a:lnTo>
                    <a:moveTo>
                      <a:pt x="6307" y="1978"/>
                    </a:moveTo>
                    <a:lnTo>
                      <a:pt x="6307" y="1978"/>
                    </a:lnTo>
                    <a:lnTo>
                      <a:pt x="6354" y="2025"/>
                    </a:lnTo>
                    <a:moveTo>
                      <a:pt x="6354" y="1978"/>
                    </a:moveTo>
                    <a:lnTo>
                      <a:pt x="6354" y="1978"/>
                    </a:lnTo>
                    <a:lnTo>
                      <a:pt x="6307" y="2025"/>
                    </a:lnTo>
                    <a:moveTo>
                      <a:pt x="6571" y="1907"/>
                    </a:moveTo>
                    <a:lnTo>
                      <a:pt x="6571" y="1907"/>
                    </a:lnTo>
                    <a:lnTo>
                      <a:pt x="6617" y="1954"/>
                    </a:lnTo>
                    <a:moveTo>
                      <a:pt x="6617" y="1907"/>
                    </a:moveTo>
                    <a:lnTo>
                      <a:pt x="6617" y="1907"/>
                    </a:lnTo>
                    <a:lnTo>
                      <a:pt x="6571" y="1954"/>
                    </a:lnTo>
                    <a:moveTo>
                      <a:pt x="6834" y="2585"/>
                    </a:moveTo>
                    <a:lnTo>
                      <a:pt x="6834" y="2585"/>
                    </a:lnTo>
                    <a:lnTo>
                      <a:pt x="6881" y="2631"/>
                    </a:lnTo>
                    <a:moveTo>
                      <a:pt x="6881" y="2585"/>
                    </a:moveTo>
                    <a:lnTo>
                      <a:pt x="6881" y="2585"/>
                    </a:lnTo>
                    <a:lnTo>
                      <a:pt x="6834" y="2631"/>
                    </a:lnTo>
                    <a:moveTo>
                      <a:pt x="7096" y="2862"/>
                    </a:moveTo>
                    <a:lnTo>
                      <a:pt x="7096" y="2862"/>
                    </a:lnTo>
                    <a:lnTo>
                      <a:pt x="7143" y="2909"/>
                    </a:lnTo>
                    <a:moveTo>
                      <a:pt x="7143" y="2862"/>
                    </a:moveTo>
                    <a:lnTo>
                      <a:pt x="7143" y="2862"/>
                    </a:lnTo>
                    <a:lnTo>
                      <a:pt x="7096" y="2909"/>
                    </a:lnTo>
                    <a:moveTo>
                      <a:pt x="7360" y="2262"/>
                    </a:moveTo>
                    <a:lnTo>
                      <a:pt x="7360" y="2262"/>
                    </a:lnTo>
                    <a:lnTo>
                      <a:pt x="7406" y="2309"/>
                    </a:lnTo>
                    <a:moveTo>
                      <a:pt x="7406" y="2262"/>
                    </a:moveTo>
                    <a:lnTo>
                      <a:pt x="7406" y="2262"/>
                    </a:lnTo>
                    <a:lnTo>
                      <a:pt x="7360" y="2309"/>
                    </a:lnTo>
                    <a:moveTo>
                      <a:pt x="7622" y="1598"/>
                    </a:moveTo>
                    <a:lnTo>
                      <a:pt x="7622" y="1598"/>
                    </a:lnTo>
                    <a:lnTo>
                      <a:pt x="7669" y="1645"/>
                    </a:lnTo>
                    <a:moveTo>
                      <a:pt x="7669" y="1598"/>
                    </a:moveTo>
                    <a:lnTo>
                      <a:pt x="7669" y="1598"/>
                    </a:lnTo>
                    <a:lnTo>
                      <a:pt x="7622" y="1645"/>
                    </a:lnTo>
                  </a:path>
                </a:pathLst>
              </a:custGeom>
              <a:noFill/>
              <a:ln w="1588"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 name="Freeform 162"/>
              <p:cNvSpPr>
                <a:spLocks noEditPoints="1"/>
              </p:cNvSpPr>
              <p:nvPr/>
            </p:nvSpPr>
            <p:spPr bwMode="auto">
              <a:xfrm>
                <a:off x="3278" y="1169"/>
                <a:ext cx="1782" cy="732"/>
              </a:xfrm>
              <a:custGeom>
                <a:avLst/>
                <a:gdLst>
                  <a:gd name="T0" fmla="*/ 297 w 7919"/>
                  <a:gd name="T1" fmla="*/ 1314 h 3214"/>
                  <a:gd name="T2" fmla="*/ 1085 w 7919"/>
                  <a:gd name="T3" fmla="*/ 1224 h 3214"/>
                  <a:gd name="T4" fmla="*/ 1874 w 7919"/>
                  <a:gd name="T5" fmla="*/ 1967 h 3214"/>
                  <a:gd name="T6" fmla="*/ 2663 w 7919"/>
                  <a:gd name="T7" fmla="*/ 2087 h 3214"/>
                  <a:gd name="T8" fmla="*/ 3451 w 7919"/>
                  <a:gd name="T9" fmla="*/ 2175 h 3214"/>
                  <a:gd name="T10" fmla="*/ 4239 w 7919"/>
                  <a:gd name="T11" fmla="*/ 34 h 3214"/>
                  <a:gd name="T12" fmla="*/ 5028 w 7919"/>
                  <a:gd name="T13" fmla="*/ 1228 h 3214"/>
                  <a:gd name="T14" fmla="*/ 5817 w 7919"/>
                  <a:gd name="T15" fmla="*/ 1484 h 3214"/>
                  <a:gd name="T16" fmla="*/ 6605 w 7919"/>
                  <a:gd name="T17" fmla="*/ 1320 h 3214"/>
                  <a:gd name="T18" fmla="*/ 7394 w 7919"/>
                  <a:gd name="T19" fmla="*/ 1098 h 3214"/>
                  <a:gd name="T20" fmla="*/ 0 w 7919"/>
                  <a:gd name="T21" fmla="*/ 1757 h 3214"/>
                  <a:gd name="T22" fmla="*/ 34 w 7919"/>
                  <a:gd name="T23" fmla="*/ 1724 h 3214"/>
                  <a:gd name="T24" fmla="*/ 264 w 7919"/>
                  <a:gd name="T25" fmla="*/ 1314 h 3214"/>
                  <a:gd name="T26" fmla="*/ 297 w 7919"/>
                  <a:gd name="T27" fmla="*/ 1280 h 3214"/>
                  <a:gd name="T28" fmla="*/ 526 w 7919"/>
                  <a:gd name="T29" fmla="*/ 534 h 3214"/>
                  <a:gd name="T30" fmla="*/ 559 w 7919"/>
                  <a:gd name="T31" fmla="*/ 500 h 3214"/>
                  <a:gd name="T32" fmla="*/ 789 w 7919"/>
                  <a:gd name="T33" fmla="*/ 2422 h 3214"/>
                  <a:gd name="T34" fmla="*/ 823 w 7919"/>
                  <a:gd name="T35" fmla="*/ 2389 h 3214"/>
                  <a:gd name="T36" fmla="*/ 1051 w 7919"/>
                  <a:gd name="T37" fmla="*/ 1224 h 3214"/>
                  <a:gd name="T38" fmla="*/ 1085 w 7919"/>
                  <a:gd name="T39" fmla="*/ 1190 h 3214"/>
                  <a:gd name="T40" fmla="*/ 1315 w 7919"/>
                  <a:gd name="T41" fmla="*/ 2481 h 3214"/>
                  <a:gd name="T42" fmla="*/ 1348 w 7919"/>
                  <a:gd name="T43" fmla="*/ 2448 h 3214"/>
                  <a:gd name="T44" fmla="*/ 1578 w 7919"/>
                  <a:gd name="T45" fmla="*/ 3180 h 3214"/>
                  <a:gd name="T46" fmla="*/ 1611 w 7919"/>
                  <a:gd name="T47" fmla="*/ 3147 h 3214"/>
                  <a:gd name="T48" fmla="*/ 1840 w 7919"/>
                  <a:gd name="T49" fmla="*/ 1967 h 3214"/>
                  <a:gd name="T50" fmla="*/ 1874 w 7919"/>
                  <a:gd name="T51" fmla="*/ 1934 h 3214"/>
                  <a:gd name="T52" fmla="*/ 2104 w 7919"/>
                  <a:gd name="T53" fmla="*/ 2324 h 3214"/>
                  <a:gd name="T54" fmla="*/ 2137 w 7919"/>
                  <a:gd name="T55" fmla="*/ 2290 h 3214"/>
                  <a:gd name="T56" fmla="*/ 2366 w 7919"/>
                  <a:gd name="T57" fmla="*/ 2574 h 3214"/>
                  <a:gd name="T58" fmla="*/ 2399 w 7919"/>
                  <a:gd name="T59" fmla="*/ 2540 h 3214"/>
                  <a:gd name="T60" fmla="*/ 2629 w 7919"/>
                  <a:gd name="T61" fmla="*/ 2087 h 3214"/>
                  <a:gd name="T62" fmla="*/ 2663 w 7919"/>
                  <a:gd name="T63" fmla="*/ 2054 h 3214"/>
                  <a:gd name="T64" fmla="*/ 2891 w 7919"/>
                  <a:gd name="T65" fmla="*/ 2366 h 3214"/>
                  <a:gd name="T66" fmla="*/ 2925 w 7919"/>
                  <a:gd name="T67" fmla="*/ 2332 h 3214"/>
                  <a:gd name="T68" fmla="*/ 3155 w 7919"/>
                  <a:gd name="T69" fmla="*/ 2392 h 3214"/>
                  <a:gd name="T70" fmla="*/ 3188 w 7919"/>
                  <a:gd name="T71" fmla="*/ 2359 h 3214"/>
                  <a:gd name="T72" fmla="*/ 3418 w 7919"/>
                  <a:gd name="T73" fmla="*/ 2175 h 3214"/>
                  <a:gd name="T74" fmla="*/ 3451 w 7919"/>
                  <a:gd name="T75" fmla="*/ 2141 h 3214"/>
                  <a:gd name="T76" fmla="*/ 3680 w 7919"/>
                  <a:gd name="T77" fmla="*/ 1759 h 3214"/>
                  <a:gd name="T78" fmla="*/ 3714 w 7919"/>
                  <a:gd name="T79" fmla="*/ 1726 h 3214"/>
                  <a:gd name="T80" fmla="*/ 3944 w 7919"/>
                  <a:gd name="T81" fmla="*/ 3060 h 3214"/>
                  <a:gd name="T82" fmla="*/ 3977 w 7919"/>
                  <a:gd name="T83" fmla="*/ 3027 h 3214"/>
                  <a:gd name="T84" fmla="*/ 4206 w 7919"/>
                  <a:gd name="T85" fmla="*/ 34 h 3214"/>
                  <a:gd name="T86" fmla="*/ 4239 w 7919"/>
                  <a:gd name="T87" fmla="*/ 0 h 3214"/>
                  <a:gd name="T88" fmla="*/ 4469 w 7919"/>
                  <a:gd name="T89" fmla="*/ 1726 h 3214"/>
                  <a:gd name="T90" fmla="*/ 4503 w 7919"/>
                  <a:gd name="T91" fmla="*/ 1692 h 3214"/>
                  <a:gd name="T92" fmla="*/ 4731 w 7919"/>
                  <a:gd name="T93" fmla="*/ 2316 h 3214"/>
                  <a:gd name="T94" fmla="*/ 4765 w 7919"/>
                  <a:gd name="T95" fmla="*/ 2282 h 3214"/>
                  <a:gd name="T96" fmla="*/ 4995 w 7919"/>
                  <a:gd name="T97" fmla="*/ 1228 h 3214"/>
                  <a:gd name="T98" fmla="*/ 5028 w 7919"/>
                  <a:gd name="T99" fmla="*/ 1195 h 3214"/>
                  <a:gd name="T100" fmla="*/ 5258 w 7919"/>
                  <a:gd name="T101" fmla="*/ 815 h 3214"/>
                  <a:gd name="T102" fmla="*/ 5291 w 7919"/>
                  <a:gd name="T103" fmla="*/ 781 h 3214"/>
                  <a:gd name="T104" fmla="*/ 5520 w 7919"/>
                  <a:gd name="T105" fmla="*/ 1234 h 3214"/>
                  <a:gd name="T106" fmla="*/ 5554 w 7919"/>
                  <a:gd name="T107" fmla="*/ 1200 h 3214"/>
                  <a:gd name="T108" fmla="*/ 5784 w 7919"/>
                  <a:gd name="T109" fmla="*/ 1484 h 3214"/>
                  <a:gd name="T110" fmla="*/ 5817 w 7919"/>
                  <a:gd name="T111" fmla="*/ 1450 h 3214"/>
                  <a:gd name="T112" fmla="*/ 6046 w 7919"/>
                  <a:gd name="T113" fmla="*/ 1440 h 3214"/>
                  <a:gd name="T114" fmla="*/ 6079 w 7919"/>
                  <a:gd name="T115" fmla="*/ 1407 h 3214"/>
                  <a:gd name="T116" fmla="*/ 6309 w 7919"/>
                  <a:gd name="T117" fmla="*/ 1408 h 3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214">
                    <a:moveTo>
                      <a:pt x="34" y="1757"/>
                    </a:moveTo>
                    <a:lnTo>
                      <a:pt x="34" y="1757"/>
                    </a:lnTo>
                    <a:lnTo>
                      <a:pt x="297" y="1314"/>
                    </a:lnTo>
                    <a:lnTo>
                      <a:pt x="559" y="534"/>
                    </a:lnTo>
                    <a:lnTo>
                      <a:pt x="823" y="2422"/>
                    </a:lnTo>
                    <a:lnTo>
                      <a:pt x="1085" y="1224"/>
                    </a:lnTo>
                    <a:lnTo>
                      <a:pt x="1348" y="2481"/>
                    </a:lnTo>
                    <a:lnTo>
                      <a:pt x="1611" y="3180"/>
                    </a:lnTo>
                    <a:lnTo>
                      <a:pt x="1874" y="1967"/>
                    </a:lnTo>
                    <a:lnTo>
                      <a:pt x="2137" y="2324"/>
                    </a:lnTo>
                    <a:lnTo>
                      <a:pt x="2399" y="2574"/>
                    </a:lnTo>
                    <a:lnTo>
                      <a:pt x="2663" y="2087"/>
                    </a:lnTo>
                    <a:lnTo>
                      <a:pt x="2925" y="2366"/>
                    </a:lnTo>
                    <a:lnTo>
                      <a:pt x="3188" y="2392"/>
                    </a:lnTo>
                    <a:lnTo>
                      <a:pt x="3451" y="2175"/>
                    </a:lnTo>
                    <a:lnTo>
                      <a:pt x="3714" y="1759"/>
                    </a:lnTo>
                    <a:lnTo>
                      <a:pt x="3977" y="3060"/>
                    </a:lnTo>
                    <a:lnTo>
                      <a:pt x="4239" y="34"/>
                    </a:lnTo>
                    <a:lnTo>
                      <a:pt x="4503" y="1726"/>
                    </a:lnTo>
                    <a:lnTo>
                      <a:pt x="4765" y="2316"/>
                    </a:lnTo>
                    <a:lnTo>
                      <a:pt x="5028" y="1228"/>
                    </a:lnTo>
                    <a:lnTo>
                      <a:pt x="5291" y="815"/>
                    </a:lnTo>
                    <a:lnTo>
                      <a:pt x="5554" y="1234"/>
                    </a:lnTo>
                    <a:lnTo>
                      <a:pt x="5817" y="1484"/>
                    </a:lnTo>
                    <a:lnTo>
                      <a:pt x="6079" y="1440"/>
                    </a:lnTo>
                    <a:lnTo>
                      <a:pt x="6343" y="1408"/>
                    </a:lnTo>
                    <a:lnTo>
                      <a:pt x="6605" y="1320"/>
                    </a:lnTo>
                    <a:lnTo>
                      <a:pt x="6868" y="1599"/>
                    </a:lnTo>
                    <a:lnTo>
                      <a:pt x="7131" y="2197"/>
                    </a:lnTo>
                    <a:lnTo>
                      <a:pt x="7394" y="1098"/>
                    </a:lnTo>
                    <a:lnTo>
                      <a:pt x="7657" y="1695"/>
                    </a:lnTo>
                    <a:lnTo>
                      <a:pt x="7919" y="422"/>
                    </a:lnTo>
                    <a:moveTo>
                      <a:pt x="0" y="1757"/>
                    </a:moveTo>
                    <a:lnTo>
                      <a:pt x="0" y="1757"/>
                    </a:lnTo>
                    <a:lnTo>
                      <a:pt x="67" y="1757"/>
                    </a:lnTo>
                    <a:moveTo>
                      <a:pt x="34" y="1724"/>
                    </a:moveTo>
                    <a:lnTo>
                      <a:pt x="34" y="1724"/>
                    </a:lnTo>
                    <a:lnTo>
                      <a:pt x="34" y="1790"/>
                    </a:lnTo>
                    <a:moveTo>
                      <a:pt x="264" y="1314"/>
                    </a:moveTo>
                    <a:lnTo>
                      <a:pt x="264" y="1314"/>
                    </a:lnTo>
                    <a:lnTo>
                      <a:pt x="330" y="1314"/>
                    </a:lnTo>
                    <a:moveTo>
                      <a:pt x="297" y="1280"/>
                    </a:moveTo>
                    <a:lnTo>
                      <a:pt x="297" y="1280"/>
                    </a:lnTo>
                    <a:lnTo>
                      <a:pt x="297" y="1347"/>
                    </a:lnTo>
                    <a:moveTo>
                      <a:pt x="526" y="534"/>
                    </a:moveTo>
                    <a:lnTo>
                      <a:pt x="526" y="534"/>
                    </a:lnTo>
                    <a:lnTo>
                      <a:pt x="593" y="534"/>
                    </a:lnTo>
                    <a:moveTo>
                      <a:pt x="559" y="500"/>
                    </a:moveTo>
                    <a:lnTo>
                      <a:pt x="559" y="500"/>
                    </a:lnTo>
                    <a:lnTo>
                      <a:pt x="559" y="567"/>
                    </a:lnTo>
                    <a:moveTo>
                      <a:pt x="789" y="2422"/>
                    </a:moveTo>
                    <a:lnTo>
                      <a:pt x="789" y="2422"/>
                    </a:lnTo>
                    <a:lnTo>
                      <a:pt x="856" y="2422"/>
                    </a:lnTo>
                    <a:moveTo>
                      <a:pt x="823" y="2389"/>
                    </a:moveTo>
                    <a:lnTo>
                      <a:pt x="823" y="2389"/>
                    </a:lnTo>
                    <a:lnTo>
                      <a:pt x="823" y="2456"/>
                    </a:lnTo>
                    <a:moveTo>
                      <a:pt x="1051" y="1224"/>
                    </a:moveTo>
                    <a:lnTo>
                      <a:pt x="1051" y="1224"/>
                    </a:lnTo>
                    <a:lnTo>
                      <a:pt x="1118" y="1224"/>
                    </a:lnTo>
                    <a:moveTo>
                      <a:pt x="1085" y="1190"/>
                    </a:moveTo>
                    <a:lnTo>
                      <a:pt x="1085" y="1190"/>
                    </a:lnTo>
                    <a:lnTo>
                      <a:pt x="1085" y="1257"/>
                    </a:lnTo>
                    <a:moveTo>
                      <a:pt x="1315" y="2481"/>
                    </a:moveTo>
                    <a:lnTo>
                      <a:pt x="1315" y="2481"/>
                    </a:lnTo>
                    <a:lnTo>
                      <a:pt x="1381" y="2481"/>
                    </a:lnTo>
                    <a:moveTo>
                      <a:pt x="1348" y="2448"/>
                    </a:moveTo>
                    <a:lnTo>
                      <a:pt x="1348" y="2448"/>
                    </a:lnTo>
                    <a:lnTo>
                      <a:pt x="1348" y="2515"/>
                    </a:lnTo>
                    <a:moveTo>
                      <a:pt x="1578" y="3180"/>
                    </a:moveTo>
                    <a:lnTo>
                      <a:pt x="1578" y="3180"/>
                    </a:lnTo>
                    <a:lnTo>
                      <a:pt x="1645" y="3180"/>
                    </a:lnTo>
                    <a:moveTo>
                      <a:pt x="1611" y="3147"/>
                    </a:moveTo>
                    <a:lnTo>
                      <a:pt x="1611" y="3147"/>
                    </a:lnTo>
                    <a:lnTo>
                      <a:pt x="1611" y="3214"/>
                    </a:lnTo>
                    <a:moveTo>
                      <a:pt x="1840" y="1967"/>
                    </a:moveTo>
                    <a:lnTo>
                      <a:pt x="1840" y="1967"/>
                    </a:lnTo>
                    <a:lnTo>
                      <a:pt x="1907" y="1967"/>
                    </a:lnTo>
                    <a:moveTo>
                      <a:pt x="1874" y="1934"/>
                    </a:moveTo>
                    <a:lnTo>
                      <a:pt x="1874" y="1934"/>
                    </a:lnTo>
                    <a:lnTo>
                      <a:pt x="1874" y="2000"/>
                    </a:lnTo>
                    <a:moveTo>
                      <a:pt x="2104" y="2324"/>
                    </a:moveTo>
                    <a:lnTo>
                      <a:pt x="2104" y="2324"/>
                    </a:lnTo>
                    <a:lnTo>
                      <a:pt x="2170" y="2324"/>
                    </a:lnTo>
                    <a:moveTo>
                      <a:pt x="2137" y="2290"/>
                    </a:moveTo>
                    <a:lnTo>
                      <a:pt x="2137" y="2290"/>
                    </a:lnTo>
                    <a:lnTo>
                      <a:pt x="2137" y="2357"/>
                    </a:lnTo>
                    <a:moveTo>
                      <a:pt x="2366" y="2574"/>
                    </a:moveTo>
                    <a:lnTo>
                      <a:pt x="2366" y="2574"/>
                    </a:lnTo>
                    <a:lnTo>
                      <a:pt x="2433" y="2574"/>
                    </a:lnTo>
                    <a:moveTo>
                      <a:pt x="2399" y="2540"/>
                    </a:moveTo>
                    <a:lnTo>
                      <a:pt x="2399" y="2540"/>
                    </a:lnTo>
                    <a:lnTo>
                      <a:pt x="2399" y="2607"/>
                    </a:lnTo>
                    <a:moveTo>
                      <a:pt x="2629" y="2087"/>
                    </a:moveTo>
                    <a:lnTo>
                      <a:pt x="2629" y="2087"/>
                    </a:lnTo>
                    <a:lnTo>
                      <a:pt x="2696" y="2087"/>
                    </a:lnTo>
                    <a:moveTo>
                      <a:pt x="2663" y="2054"/>
                    </a:moveTo>
                    <a:lnTo>
                      <a:pt x="2663" y="2054"/>
                    </a:lnTo>
                    <a:lnTo>
                      <a:pt x="2663" y="2120"/>
                    </a:lnTo>
                    <a:moveTo>
                      <a:pt x="2891" y="2366"/>
                    </a:moveTo>
                    <a:lnTo>
                      <a:pt x="2891" y="2366"/>
                    </a:lnTo>
                    <a:lnTo>
                      <a:pt x="2958" y="2366"/>
                    </a:lnTo>
                    <a:moveTo>
                      <a:pt x="2925" y="2332"/>
                    </a:moveTo>
                    <a:lnTo>
                      <a:pt x="2925" y="2332"/>
                    </a:lnTo>
                    <a:lnTo>
                      <a:pt x="2925" y="2399"/>
                    </a:lnTo>
                    <a:moveTo>
                      <a:pt x="3155" y="2392"/>
                    </a:moveTo>
                    <a:lnTo>
                      <a:pt x="3155" y="2392"/>
                    </a:lnTo>
                    <a:lnTo>
                      <a:pt x="3221" y="2392"/>
                    </a:lnTo>
                    <a:moveTo>
                      <a:pt x="3188" y="2359"/>
                    </a:moveTo>
                    <a:lnTo>
                      <a:pt x="3188" y="2359"/>
                    </a:lnTo>
                    <a:lnTo>
                      <a:pt x="3188" y="2426"/>
                    </a:lnTo>
                    <a:moveTo>
                      <a:pt x="3418" y="2175"/>
                    </a:moveTo>
                    <a:lnTo>
                      <a:pt x="3418" y="2175"/>
                    </a:lnTo>
                    <a:lnTo>
                      <a:pt x="3485" y="2175"/>
                    </a:lnTo>
                    <a:moveTo>
                      <a:pt x="3451" y="2141"/>
                    </a:moveTo>
                    <a:lnTo>
                      <a:pt x="3451" y="2141"/>
                    </a:lnTo>
                    <a:lnTo>
                      <a:pt x="3451" y="2208"/>
                    </a:lnTo>
                    <a:moveTo>
                      <a:pt x="3680" y="1759"/>
                    </a:moveTo>
                    <a:lnTo>
                      <a:pt x="3680" y="1759"/>
                    </a:lnTo>
                    <a:lnTo>
                      <a:pt x="3747" y="1759"/>
                    </a:lnTo>
                    <a:moveTo>
                      <a:pt x="3714" y="1726"/>
                    </a:moveTo>
                    <a:lnTo>
                      <a:pt x="3714" y="1726"/>
                    </a:lnTo>
                    <a:lnTo>
                      <a:pt x="3714" y="1792"/>
                    </a:lnTo>
                    <a:moveTo>
                      <a:pt x="3944" y="3060"/>
                    </a:moveTo>
                    <a:lnTo>
                      <a:pt x="3944" y="3060"/>
                    </a:lnTo>
                    <a:lnTo>
                      <a:pt x="4010" y="3060"/>
                    </a:lnTo>
                    <a:moveTo>
                      <a:pt x="3977" y="3027"/>
                    </a:moveTo>
                    <a:lnTo>
                      <a:pt x="3977" y="3027"/>
                    </a:lnTo>
                    <a:lnTo>
                      <a:pt x="3977" y="3094"/>
                    </a:lnTo>
                    <a:moveTo>
                      <a:pt x="4206" y="34"/>
                    </a:moveTo>
                    <a:lnTo>
                      <a:pt x="4206" y="34"/>
                    </a:lnTo>
                    <a:lnTo>
                      <a:pt x="4273" y="34"/>
                    </a:lnTo>
                    <a:moveTo>
                      <a:pt x="4239" y="0"/>
                    </a:moveTo>
                    <a:lnTo>
                      <a:pt x="4239" y="0"/>
                    </a:lnTo>
                    <a:lnTo>
                      <a:pt x="4239" y="67"/>
                    </a:lnTo>
                    <a:moveTo>
                      <a:pt x="4469" y="1726"/>
                    </a:moveTo>
                    <a:lnTo>
                      <a:pt x="4469" y="1726"/>
                    </a:lnTo>
                    <a:lnTo>
                      <a:pt x="4536" y="1726"/>
                    </a:lnTo>
                    <a:moveTo>
                      <a:pt x="4503" y="1692"/>
                    </a:moveTo>
                    <a:lnTo>
                      <a:pt x="4503" y="1692"/>
                    </a:lnTo>
                    <a:lnTo>
                      <a:pt x="4503" y="1759"/>
                    </a:lnTo>
                    <a:moveTo>
                      <a:pt x="4731" y="2316"/>
                    </a:moveTo>
                    <a:lnTo>
                      <a:pt x="4731" y="2316"/>
                    </a:lnTo>
                    <a:lnTo>
                      <a:pt x="4798" y="2316"/>
                    </a:lnTo>
                    <a:moveTo>
                      <a:pt x="4765" y="2282"/>
                    </a:moveTo>
                    <a:lnTo>
                      <a:pt x="4765" y="2282"/>
                    </a:lnTo>
                    <a:lnTo>
                      <a:pt x="4765" y="2349"/>
                    </a:lnTo>
                    <a:moveTo>
                      <a:pt x="4995" y="1228"/>
                    </a:moveTo>
                    <a:lnTo>
                      <a:pt x="4995" y="1228"/>
                    </a:lnTo>
                    <a:lnTo>
                      <a:pt x="5061" y="1228"/>
                    </a:lnTo>
                    <a:moveTo>
                      <a:pt x="5028" y="1195"/>
                    </a:moveTo>
                    <a:lnTo>
                      <a:pt x="5028" y="1195"/>
                    </a:lnTo>
                    <a:lnTo>
                      <a:pt x="5028" y="1261"/>
                    </a:lnTo>
                    <a:moveTo>
                      <a:pt x="5258" y="815"/>
                    </a:moveTo>
                    <a:lnTo>
                      <a:pt x="5258" y="815"/>
                    </a:lnTo>
                    <a:lnTo>
                      <a:pt x="5325" y="815"/>
                    </a:lnTo>
                    <a:moveTo>
                      <a:pt x="5291" y="781"/>
                    </a:moveTo>
                    <a:lnTo>
                      <a:pt x="5291" y="781"/>
                    </a:lnTo>
                    <a:lnTo>
                      <a:pt x="5291" y="848"/>
                    </a:lnTo>
                    <a:moveTo>
                      <a:pt x="5520" y="1234"/>
                    </a:moveTo>
                    <a:lnTo>
                      <a:pt x="5520" y="1234"/>
                    </a:lnTo>
                    <a:lnTo>
                      <a:pt x="5587" y="1234"/>
                    </a:lnTo>
                    <a:moveTo>
                      <a:pt x="5554" y="1200"/>
                    </a:moveTo>
                    <a:lnTo>
                      <a:pt x="5554" y="1200"/>
                    </a:lnTo>
                    <a:lnTo>
                      <a:pt x="5554" y="1267"/>
                    </a:lnTo>
                    <a:moveTo>
                      <a:pt x="5784" y="1484"/>
                    </a:moveTo>
                    <a:lnTo>
                      <a:pt x="5784" y="1484"/>
                    </a:lnTo>
                    <a:lnTo>
                      <a:pt x="5850" y="1484"/>
                    </a:lnTo>
                    <a:moveTo>
                      <a:pt x="5817" y="1450"/>
                    </a:moveTo>
                    <a:lnTo>
                      <a:pt x="5817" y="1450"/>
                    </a:lnTo>
                    <a:lnTo>
                      <a:pt x="5817" y="1517"/>
                    </a:lnTo>
                    <a:moveTo>
                      <a:pt x="6046" y="1440"/>
                    </a:moveTo>
                    <a:lnTo>
                      <a:pt x="6046" y="1440"/>
                    </a:lnTo>
                    <a:lnTo>
                      <a:pt x="6113" y="1440"/>
                    </a:lnTo>
                    <a:moveTo>
                      <a:pt x="6079" y="1407"/>
                    </a:moveTo>
                    <a:lnTo>
                      <a:pt x="6079" y="1407"/>
                    </a:lnTo>
                    <a:lnTo>
                      <a:pt x="6079" y="1474"/>
                    </a:lnTo>
                    <a:moveTo>
                      <a:pt x="6309" y="1408"/>
                    </a:moveTo>
                    <a:lnTo>
                      <a:pt x="6309" y="1408"/>
                    </a:lnTo>
                    <a:lnTo>
                      <a:pt x="6376" y="1408"/>
                    </a:lnTo>
                  </a:path>
                </a:pathLst>
              </a:custGeom>
              <a:noFill/>
              <a:ln w="1588" cap="flat">
                <a:solidFill>
                  <a:srgbClr val="D4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Freeform 163"/>
              <p:cNvSpPr>
                <a:spLocks noEditPoints="1"/>
              </p:cNvSpPr>
              <p:nvPr/>
            </p:nvSpPr>
            <p:spPr bwMode="auto">
              <a:xfrm>
                <a:off x="3281" y="1171"/>
                <a:ext cx="1787" cy="727"/>
              </a:xfrm>
              <a:custGeom>
                <a:avLst/>
                <a:gdLst>
                  <a:gd name="T0" fmla="*/ 6561 w 7943"/>
                  <a:gd name="T1" fmla="*/ 1310 h 3194"/>
                  <a:gd name="T2" fmla="*/ 6595 w 7943"/>
                  <a:gd name="T3" fmla="*/ 1277 h 3194"/>
                  <a:gd name="T4" fmla="*/ 6891 w 7943"/>
                  <a:gd name="T5" fmla="*/ 1589 h 3194"/>
                  <a:gd name="T6" fmla="*/ 7088 w 7943"/>
                  <a:gd name="T7" fmla="*/ 2187 h 3194"/>
                  <a:gd name="T8" fmla="*/ 7121 w 7943"/>
                  <a:gd name="T9" fmla="*/ 2154 h 3194"/>
                  <a:gd name="T10" fmla="*/ 7417 w 7943"/>
                  <a:gd name="T11" fmla="*/ 1088 h 3194"/>
                  <a:gd name="T12" fmla="*/ 7614 w 7943"/>
                  <a:gd name="T13" fmla="*/ 1685 h 3194"/>
                  <a:gd name="T14" fmla="*/ 7647 w 7943"/>
                  <a:gd name="T15" fmla="*/ 1651 h 3194"/>
                  <a:gd name="T16" fmla="*/ 7943 w 7943"/>
                  <a:gd name="T17" fmla="*/ 412 h 3194"/>
                  <a:gd name="T18" fmla="*/ 0 w 7943"/>
                  <a:gd name="T19" fmla="*/ 1724 h 3194"/>
                  <a:gd name="T20" fmla="*/ 47 w 7943"/>
                  <a:gd name="T21" fmla="*/ 1724 h 3194"/>
                  <a:gd name="T22" fmla="*/ 310 w 7943"/>
                  <a:gd name="T23" fmla="*/ 1327 h 3194"/>
                  <a:gd name="T24" fmla="*/ 526 w 7943"/>
                  <a:gd name="T25" fmla="*/ 500 h 3194"/>
                  <a:gd name="T26" fmla="*/ 573 w 7943"/>
                  <a:gd name="T27" fmla="*/ 500 h 3194"/>
                  <a:gd name="T28" fmla="*/ 836 w 7943"/>
                  <a:gd name="T29" fmla="*/ 2436 h 3194"/>
                  <a:gd name="T30" fmla="*/ 1051 w 7943"/>
                  <a:gd name="T31" fmla="*/ 1190 h 3194"/>
                  <a:gd name="T32" fmla="*/ 1098 w 7943"/>
                  <a:gd name="T33" fmla="*/ 1190 h 3194"/>
                  <a:gd name="T34" fmla="*/ 1361 w 7943"/>
                  <a:gd name="T35" fmla="*/ 2495 h 3194"/>
                  <a:gd name="T36" fmla="*/ 1578 w 7943"/>
                  <a:gd name="T37" fmla="*/ 3147 h 3194"/>
                  <a:gd name="T38" fmla="*/ 1625 w 7943"/>
                  <a:gd name="T39" fmla="*/ 3147 h 3194"/>
                  <a:gd name="T40" fmla="*/ 1887 w 7943"/>
                  <a:gd name="T41" fmla="*/ 1980 h 3194"/>
                  <a:gd name="T42" fmla="*/ 2104 w 7943"/>
                  <a:gd name="T43" fmla="*/ 2290 h 3194"/>
                  <a:gd name="T44" fmla="*/ 2150 w 7943"/>
                  <a:gd name="T45" fmla="*/ 2290 h 3194"/>
                  <a:gd name="T46" fmla="*/ 2413 w 7943"/>
                  <a:gd name="T47" fmla="*/ 2587 h 3194"/>
                  <a:gd name="T48" fmla="*/ 2629 w 7943"/>
                  <a:gd name="T49" fmla="*/ 2054 h 3194"/>
                  <a:gd name="T50" fmla="*/ 2676 w 7943"/>
                  <a:gd name="T51" fmla="*/ 2054 h 3194"/>
                  <a:gd name="T52" fmla="*/ 2938 w 7943"/>
                  <a:gd name="T53" fmla="*/ 2379 h 3194"/>
                  <a:gd name="T54" fmla="*/ 3155 w 7943"/>
                  <a:gd name="T55" fmla="*/ 2359 h 3194"/>
                  <a:gd name="T56" fmla="*/ 3201 w 7943"/>
                  <a:gd name="T57" fmla="*/ 2359 h 3194"/>
                  <a:gd name="T58" fmla="*/ 3465 w 7943"/>
                  <a:gd name="T59" fmla="*/ 2188 h 3194"/>
                  <a:gd name="T60" fmla="*/ 3680 w 7943"/>
                  <a:gd name="T61" fmla="*/ 1726 h 3194"/>
                  <a:gd name="T62" fmla="*/ 3727 w 7943"/>
                  <a:gd name="T63" fmla="*/ 1726 h 3194"/>
                  <a:gd name="T64" fmla="*/ 3990 w 7943"/>
                  <a:gd name="T65" fmla="*/ 3074 h 3194"/>
                  <a:gd name="T66" fmla="*/ 4206 w 7943"/>
                  <a:gd name="T67" fmla="*/ 0 h 3194"/>
                  <a:gd name="T68" fmla="*/ 4253 w 7943"/>
                  <a:gd name="T69" fmla="*/ 0 h 3194"/>
                  <a:gd name="T70" fmla="*/ 4516 w 7943"/>
                  <a:gd name="T71" fmla="*/ 1739 h 3194"/>
                  <a:gd name="T72" fmla="*/ 4731 w 7943"/>
                  <a:gd name="T73" fmla="*/ 2282 h 3194"/>
                  <a:gd name="T74" fmla="*/ 4778 w 7943"/>
                  <a:gd name="T75" fmla="*/ 2282 h 3194"/>
                  <a:gd name="T76" fmla="*/ 5041 w 7943"/>
                  <a:gd name="T77" fmla="*/ 1241 h 3194"/>
                  <a:gd name="T78" fmla="*/ 5258 w 7943"/>
                  <a:gd name="T79" fmla="*/ 781 h 3194"/>
                  <a:gd name="T80" fmla="*/ 5305 w 7943"/>
                  <a:gd name="T81" fmla="*/ 781 h 3194"/>
                  <a:gd name="T82" fmla="*/ 5567 w 7943"/>
                  <a:gd name="T83" fmla="*/ 1247 h 3194"/>
                  <a:gd name="T84" fmla="*/ 5784 w 7943"/>
                  <a:gd name="T85" fmla="*/ 1450 h 3194"/>
                  <a:gd name="T86" fmla="*/ 5830 w 7943"/>
                  <a:gd name="T87" fmla="*/ 1450 h 3194"/>
                  <a:gd name="T88" fmla="*/ 6093 w 7943"/>
                  <a:gd name="T89" fmla="*/ 1454 h 3194"/>
                  <a:gd name="T90" fmla="*/ 6309 w 7943"/>
                  <a:gd name="T91" fmla="*/ 1375 h 3194"/>
                  <a:gd name="T92" fmla="*/ 6356 w 7943"/>
                  <a:gd name="T93" fmla="*/ 1375 h 3194"/>
                  <a:gd name="T94" fmla="*/ 6618 w 7943"/>
                  <a:gd name="T95" fmla="*/ 1334 h 3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194">
                    <a:moveTo>
                      <a:pt x="6333" y="1365"/>
                    </a:moveTo>
                    <a:lnTo>
                      <a:pt x="6333" y="1365"/>
                    </a:lnTo>
                    <a:lnTo>
                      <a:pt x="6333" y="1431"/>
                    </a:lnTo>
                    <a:moveTo>
                      <a:pt x="6561" y="1310"/>
                    </a:moveTo>
                    <a:lnTo>
                      <a:pt x="6561" y="1310"/>
                    </a:lnTo>
                    <a:lnTo>
                      <a:pt x="6628" y="1310"/>
                    </a:lnTo>
                    <a:moveTo>
                      <a:pt x="6595" y="1277"/>
                    </a:moveTo>
                    <a:lnTo>
                      <a:pt x="6595" y="1277"/>
                    </a:lnTo>
                    <a:lnTo>
                      <a:pt x="6595" y="1344"/>
                    </a:lnTo>
                    <a:moveTo>
                      <a:pt x="6825" y="1589"/>
                    </a:moveTo>
                    <a:lnTo>
                      <a:pt x="6825" y="1589"/>
                    </a:lnTo>
                    <a:lnTo>
                      <a:pt x="6891" y="1589"/>
                    </a:lnTo>
                    <a:moveTo>
                      <a:pt x="6858" y="1556"/>
                    </a:moveTo>
                    <a:lnTo>
                      <a:pt x="6858" y="1556"/>
                    </a:lnTo>
                    <a:lnTo>
                      <a:pt x="6858" y="1622"/>
                    </a:lnTo>
                    <a:moveTo>
                      <a:pt x="7088" y="2187"/>
                    </a:moveTo>
                    <a:lnTo>
                      <a:pt x="7088" y="2187"/>
                    </a:lnTo>
                    <a:lnTo>
                      <a:pt x="7155" y="2187"/>
                    </a:lnTo>
                    <a:moveTo>
                      <a:pt x="7121" y="2154"/>
                    </a:moveTo>
                    <a:lnTo>
                      <a:pt x="7121" y="2154"/>
                    </a:lnTo>
                    <a:lnTo>
                      <a:pt x="7121" y="2220"/>
                    </a:lnTo>
                    <a:moveTo>
                      <a:pt x="7350" y="1088"/>
                    </a:moveTo>
                    <a:lnTo>
                      <a:pt x="7350" y="1088"/>
                    </a:lnTo>
                    <a:lnTo>
                      <a:pt x="7417" y="1088"/>
                    </a:lnTo>
                    <a:moveTo>
                      <a:pt x="7384" y="1055"/>
                    </a:moveTo>
                    <a:lnTo>
                      <a:pt x="7384" y="1055"/>
                    </a:lnTo>
                    <a:lnTo>
                      <a:pt x="7384" y="1121"/>
                    </a:lnTo>
                    <a:moveTo>
                      <a:pt x="7614" y="1685"/>
                    </a:moveTo>
                    <a:lnTo>
                      <a:pt x="7614" y="1685"/>
                    </a:lnTo>
                    <a:lnTo>
                      <a:pt x="7680" y="1685"/>
                    </a:lnTo>
                    <a:moveTo>
                      <a:pt x="7647" y="1651"/>
                    </a:moveTo>
                    <a:lnTo>
                      <a:pt x="7647" y="1651"/>
                    </a:lnTo>
                    <a:lnTo>
                      <a:pt x="7647" y="1718"/>
                    </a:lnTo>
                    <a:moveTo>
                      <a:pt x="7876" y="412"/>
                    </a:moveTo>
                    <a:lnTo>
                      <a:pt x="7876" y="412"/>
                    </a:lnTo>
                    <a:lnTo>
                      <a:pt x="7943" y="412"/>
                    </a:lnTo>
                    <a:moveTo>
                      <a:pt x="7909" y="379"/>
                    </a:moveTo>
                    <a:lnTo>
                      <a:pt x="7909" y="379"/>
                    </a:lnTo>
                    <a:lnTo>
                      <a:pt x="7909" y="446"/>
                    </a:lnTo>
                    <a:moveTo>
                      <a:pt x="0" y="1724"/>
                    </a:moveTo>
                    <a:lnTo>
                      <a:pt x="0" y="1724"/>
                    </a:lnTo>
                    <a:lnTo>
                      <a:pt x="47" y="1770"/>
                    </a:lnTo>
                    <a:moveTo>
                      <a:pt x="47" y="1724"/>
                    </a:moveTo>
                    <a:lnTo>
                      <a:pt x="47" y="1724"/>
                    </a:lnTo>
                    <a:lnTo>
                      <a:pt x="0" y="1770"/>
                    </a:lnTo>
                    <a:moveTo>
                      <a:pt x="264" y="1280"/>
                    </a:moveTo>
                    <a:lnTo>
                      <a:pt x="264" y="1280"/>
                    </a:lnTo>
                    <a:lnTo>
                      <a:pt x="310" y="1327"/>
                    </a:lnTo>
                    <a:moveTo>
                      <a:pt x="310" y="1280"/>
                    </a:moveTo>
                    <a:lnTo>
                      <a:pt x="310" y="1280"/>
                    </a:lnTo>
                    <a:lnTo>
                      <a:pt x="264" y="1327"/>
                    </a:lnTo>
                    <a:moveTo>
                      <a:pt x="526" y="500"/>
                    </a:moveTo>
                    <a:lnTo>
                      <a:pt x="526" y="500"/>
                    </a:lnTo>
                    <a:lnTo>
                      <a:pt x="573" y="547"/>
                    </a:lnTo>
                    <a:moveTo>
                      <a:pt x="573" y="500"/>
                    </a:moveTo>
                    <a:lnTo>
                      <a:pt x="573" y="500"/>
                    </a:lnTo>
                    <a:lnTo>
                      <a:pt x="526" y="547"/>
                    </a:lnTo>
                    <a:moveTo>
                      <a:pt x="789" y="2389"/>
                    </a:moveTo>
                    <a:lnTo>
                      <a:pt x="789" y="2389"/>
                    </a:lnTo>
                    <a:lnTo>
                      <a:pt x="836" y="2436"/>
                    </a:lnTo>
                    <a:moveTo>
                      <a:pt x="836" y="2389"/>
                    </a:moveTo>
                    <a:lnTo>
                      <a:pt x="836" y="2389"/>
                    </a:lnTo>
                    <a:lnTo>
                      <a:pt x="789" y="2436"/>
                    </a:lnTo>
                    <a:moveTo>
                      <a:pt x="1051" y="1190"/>
                    </a:moveTo>
                    <a:lnTo>
                      <a:pt x="1051" y="1190"/>
                    </a:lnTo>
                    <a:lnTo>
                      <a:pt x="1098" y="1237"/>
                    </a:lnTo>
                    <a:moveTo>
                      <a:pt x="1098" y="1190"/>
                    </a:moveTo>
                    <a:lnTo>
                      <a:pt x="1098" y="1190"/>
                    </a:lnTo>
                    <a:lnTo>
                      <a:pt x="1051" y="1237"/>
                    </a:lnTo>
                    <a:moveTo>
                      <a:pt x="1315" y="2448"/>
                    </a:moveTo>
                    <a:lnTo>
                      <a:pt x="1315" y="2448"/>
                    </a:lnTo>
                    <a:lnTo>
                      <a:pt x="1361" y="2495"/>
                    </a:lnTo>
                    <a:moveTo>
                      <a:pt x="1361" y="2448"/>
                    </a:moveTo>
                    <a:lnTo>
                      <a:pt x="1361" y="2448"/>
                    </a:lnTo>
                    <a:lnTo>
                      <a:pt x="1315" y="2495"/>
                    </a:lnTo>
                    <a:moveTo>
                      <a:pt x="1578" y="3147"/>
                    </a:moveTo>
                    <a:lnTo>
                      <a:pt x="1578" y="3147"/>
                    </a:lnTo>
                    <a:lnTo>
                      <a:pt x="1625" y="3194"/>
                    </a:lnTo>
                    <a:moveTo>
                      <a:pt x="1625" y="3147"/>
                    </a:moveTo>
                    <a:lnTo>
                      <a:pt x="1625" y="3147"/>
                    </a:lnTo>
                    <a:lnTo>
                      <a:pt x="1578" y="3194"/>
                    </a:lnTo>
                    <a:moveTo>
                      <a:pt x="1840" y="1934"/>
                    </a:moveTo>
                    <a:lnTo>
                      <a:pt x="1840" y="1934"/>
                    </a:lnTo>
                    <a:lnTo>
                      <a:pt x="1887" y="1980"/>
                    </a:lnTo>
                    <a:moveTo>
                      <a:pt x="1887" y="1934"/>
                    </a:moveTo>
                    <a:lnTo>
                      <a:pt x="1887" y="1934"/>
                    </a:lnTo>
                    <a:lnTo>
                      <a:pt x="1840" y="1980"/>
                    </a:lnTo>
                    <a:moveTo>
                      <a:pt x="2104" y="2290"/>
                    </a:moveTo>
                    <a:lnTo>
                      <a:pt x="2104" y="2290"/>
                    </a:lnTo>
                    <a:lnTo>
                      <a:pt x="2150" y="2337"/>
                    </a:lnTo>
                    <a:moveTo>
                      <a:pt x="2150" y="2290"/>
                    </a:moveTo>
                    <a:lnTo>
                      <a:pt x="2150" y="2290"/>
                    </a:lnTo>
                    <a:lnTo>
                      <a:pt x="2104" y="2337"/>
                    </a:lnTo>
                    <a:moveTo>
                      <a:pt x="2366" y="2540"/>
                    </a:moveTo>
                    <a:lnTo>
                      <a:pt x="2366" y="2540"/>
                    </a:lnTo>
                    <a:lnTo>
                      <a:pt x="2413" y="2587"/>
                    </a:lnTo>
                    <a:moveTo>
                      <a:pt x="2413" y="2540"/>
                    </a:moveTo>
                    <a:lnTo>
                      <a:pt x="2413" y="2540"/>
                    </a:lnTo>
                    <a:lnTo>
                      <a:pt x="2366" y="2587"/>
                    </a:lnTo>
                    <a:moveTo>
                      <a:pt x="2629" y="2054"/>
                    </a:moveTo>
                    <a:lnTo>
                      <a:pt x="2629" y="2054"/>
                    </a:lnTo>
                    <a:lnTo>
                      <a:pt x="2676" y="2100"/>
                    </a:lnTo>
                    <a:moveTo>
                      <a:pt x="2676" y="2054"/>
                    </a:moveTo>
                    <a:lnTo>
                      <a:pt x="2676" y="2054"/>
                    </a:lnTo>
                    <a:lnTo>
                      <a:pt x="2629" y="2100"/>
                    </a:lnTo>
                    <a:moveTo>
                      <a:pt x="2891" y="2332"/>
                    </a:moveTo>
                    <a:lnTo>
                      <a:pt x="2891" y="2332"/>
                    </a:lnTo>
                    <a:lnTo>
                      <a:pt x="2938" y="2379"/>
                    </a:lnTo>
                    <a:moveTo>
                      <a:pt x="2938" y="2332"/>
                    </a:moveTo>
                    <a:lnTo>
                      <a:pt x="2938" y="2332"/>
                    </a:lnTo>
                    <a:lnTo>
                      <a:pt x="2891" y="2379"/>
                    </a:lnTo>
                    <a:moveTo>
                      <a:pt x="3155" y="2359"/>
                    </a:moveTo>
                    <a:lnTo>
                      <a:pt x="3155" y="2359"/>
                    </a:lnTo>
                    <a:lnTo>
                      <a:pt x="3201" y="2406"/>
                    </a:lnTo>
                    <a:moveTo>
                      <a:pt x="3201" y="2359"/>
                    </a:moveTo>
                    <a:lnTo>
                      <a:pt x="3201" y="2359"/>
                    </a:lnTo>
                    <a:lnTo>
                      <a:pt x="3155" y="2406"/>
                    </a:lnTo>
                    <a:moveTo>
                      <a:pt x="3418" y="2141"/>
                    </a:moveTo>
                    <a:lnTo>
                      <a:pt x="3418" y="2141"/>
                    </a:lnTo>
                    <a:lnTo>
                      <a:pt x="3465" y="2188"/>
                    </a:lnTo>
                    <a:moveTo>
                      <a:pt x="3465" y="2141"/>
                    </a:moveTo>
                    <a:lnTo>
                      <a:pt x="3465" y="2141"/>
                    </a:lnTo>
                    <a:lnTo>
                      <a:pt x="3418" y="2188"/>
                    </a:lnTo>
                    <a:moveTo>
                      <a:pt x="3680" y="1726"/>
                    </a:moveTo>
                    <a:lnTo>
                      <a:pt x="3680" y="1726"/>
                    </a:lnTo>
                    <a:lnTo>
                      <a:pt x="3727" y="1772"/>
                    </a:lnTo>
                    <a:moveTo>
                      <a:pt x="3727" y="1726"/>
                    </a:moveTo>
                    <a:lnTo>
                      <a:pt x="3727" y="1726"/>
                    </a:lnTo>
                    <a:lnTo>
                      <a:pt x="3680" y="1772"/>
                    </a:lnTo>
                    <a:moveTo>
                      <a:pt x="3944" y="3027"/>
                    </a:moveTo>
                    <a:lnTo>
                      <a:pt x="3944" y="3027"/>
                    </a:lnTo>
                    <a:lnTo>
                      <a:pt x="3990" y="3074"/>
                    </a:lnTo>
                    <a:moveTo>
                      <a:pt x="3990" y="3027"/>
                    </a:moveTo>
                    <a:lnTo>
                      <a:pt x="3990" y="3027"/>
                    </a:lnTo>
                    <a:lnTo>
                      <a:pt x="3944" y="3074"/>
                    </a:lnTo>
                    <a:moveTo>
                      <a:pt x="4206" y="0"/>
                    </a:moveTo>
                    <a:lnTo>
                      <a:pt x="4206" y="0"/>
                    </a:lnTo>
                    <a:lnTo>
                      <a:pt x="4253" y="47"/>
                    </a:lnTo>
                    <a:moveTo>
                      <a:pt x="4253" y="0"/>
                    </a:moveTo>
                    <a:lnTo>
                      <a:pt x="4253" y="0"/>
                    </a:lnTo>
                    <a:lnTo>
                      <a:pt x="4206" y="47"/>
                    </a:lnTo>
                    <a:moveTo>
                      <a:pt x="4469" y="1692"/>
                    </a:moveTo>
                    <a:lnTo>
                      <a:pt x="4469" y="1692"/>
                    </a:lnTo>
                    <a:lnTo>
                      <a:pt x="4516" y="1739"/>
                    </a:lnTo>
                    <a:moveTo>
                      <a:pt x="4516" y="1692"/>
                    </a:moveTo>
                    <a:lnTo>
                      <a:pt x="4516" y="1692"/>
                    </a:lnTo>
                    <a:lnTo>
                      <a:pt x="4469" y="1739"/>
                    </a:lnTo>
                    <a:moveTo>
                      <a:pt x="4731" y="2282"/>
                    </a:moveTo>
                    <a:lnTo>
                      <a:pt x="4731" y="2282"/>
                    </a:lnTo>
                    <a:lnTo>
                      <a:pt x="4778" y="2329"/>
                    </a:lnTo>
                    <a:moveTo>
                      <a:pt x="4778" y="2282"/>
                    </a:moveTo>
                    <a:lnTo>
                      <a:pt x="4778" y="2282"/>
                    </a:lnTo>
                    <a:lnTo>
                      <a:pt x="4731" y="2329"/>
                    </a:lnTo>
                    <a:moveTo>
                      <a:pt x="4995" y="1195"/>
                    </a:moveTo>
                    <a:lnTo>
                      <a:pt x="4995" y="1195"/>
                    </a:lnTo>
                    <a:lnTo>
                      <a:pt x="5041" y="1241"/>
                    </a:lnTo>
                    <a:moveTo>
                      <a:pt x="5041" y="1195"/>
                    </a:moveTo>
                    <a:lnTo>
                      <a:pt x="5041" y="1195"/>
                    </a:lnTo>
                    <a:lnTo>
                      <a:pt x="4995" y="1241"/>
                    </a:lnTo>
                    <a:moveTo>
                      <a:pt x="5258" y="781"/>
                    </a:moveTo>
                    <a:lnTo>
                      <a:pt x="5258" y="781"/>
                    </a:lnTo>
                    <a:lnTo>
                      <a:pt x="5305" y="828"/>
                    </a:lnTo>
                    <a:moveTo>
                      <a:pt x="5305" y="781"/>
                    </a:moveTo>
                    <a:lnTo>
                      <a:pt x="5305" y="781"/>
                    </a:lnTo>
                    <a:lnTo>
                      <a:pt x="5258" y="828"/>
                    </a:lnTo>
                    <a:moveTo>
                      <a:pt x="5520" y="1200"/>
                    </a:moveTo>
                    <a:lnTo>
                      <a:pt x="5520" y="1200"/>
                    </a:lnTo>
                    <a:lnTo>
                      <a:pt x="5567" y="1247"/>
                    </a:lnTo>
                    <a:moveTo>
                      <a:pt x="5567" y="1200"/>
                    </a:moveTo>
                    <a:lnTo>
                      <a:pt x="5567" y="1200"/>
                    </a:lnTo>
                    <a:lnTo>
                      <a:pt x="5520" y="1247"/>
                    </a:lnTo>
                    <a:moveTo>
                      <a:pt x="5784" y="1450"/>
                    </a:moveTo>
                    <a:lnTo>
                      <a:pt x="5784" y="1450"/>
                    </a:lnTo>
                    <a:lnTo>
                      <a:pt x="5830" y="1497"/>
                    </a:lnTo>
                    <a:moveTo>
                      <a:pt x="5830" y="1450"/>
                    </a:moveTo>
                    <a:lnTo>
                      <a:pt x="5830" y="1450"/>
                    </a:lnTo>
                    <a:lnTo>
                      <a:pt x="5784" y="1497"/>
                    </a:lnTo>
                    <a:moveTo>
                      <a:pt x="6046" y="1407"/>
                    </a:moveTo>
                    <a:lnTo>
                      <a:pt x="6046" y="1407"/>
                    </a:lnTo>
                    <a:lnTo>
                      <a:pt x="6093" y="1454"/>
                    </a:lnTo>
                    <a:moveTo>
                      <a:pt x="6093" y="1407"/>
                    </a:moveTo>
                    <a:lnTo>
                      <a:pt x="6093" y="1407"/>
                    </a:lnTo>
                    <a:lnTo>
                      <a:pt x="6046" y="1454"/>
                    </a:lnTo>
                    <a:moveTo>
                      <a:pt x="6309" y="1375"/>
                    </a:moveTo>
                    <a:lnTo>
                      <a:pt x="6309" y="1375"/>
                    </a:lnTo>
                    <a:lnTo>
                      <a:pt x="6356" y="1421"/>
                    </a:lnTo>
                    <a:moveTo>
                      <a:pt x="6356" y="1375"/>
                    </a:moveTo>
                    <a:lnTo>
                      <a:pt x="6356" y="1375"/>
                    </a:lnTo>
                    <a:lnTo>
                      <a:pt x="6309" y="1421"/>
                    </a:lnTo>
                    <a:moveTo>
                      <a:pt x="6571" y="1287"/>
                    </a:moveTo>
                    <a:lnTo>
                      <a:pt x="6571" y="1287"/>
                    </a:lnTo>
                    <a:lnTo>
                      <a:pt x="6618" y="1334"/>
                    </a:lnTo>
                  </a:path>
                </a:pathLst>
              </a:custGeom>
              <a:noFill/>
              <a:ln w="1588" cap="flat">
                <a:solidFill>
                  <a:srgbClr val="D4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Freeform 164"/>
              <p:cNvSpPr>
                <a:spLocks noEditPoints="1"/>
              </p:cNvSpPr>
              <p:nvPr/>
            </p:nvSpPr>
            <p:spPr bwMode="auto">
              <a:xfrm>
                <a:off x="4759" y="1259"/>
                <a:ext cx="306" cy="415"/>
              </a:xfrm>
              <a:custGeom>
                <a:avLst/>
                <a:gdLst>
                  <a:gd name="T0" fmla="*/ 47 w 1362"/>
                  <a:gd name="T1" fmla="*/ 898 h 1821"/>
                  <a:gd name="T2" fmla="*/ 47 w 1362"/>
                  <a:gd name="T3" fmla="*/ 898 h 1821"/>
                  <a:gd name="T4" fmla="*/ 0 w 1362"/>
                  <a:gd name="T5" fmla="*/ 945 h 1821"/>
                  <a:gd name="T6" fmla="*/ 264 w 1362"/>
                  <a:gd name="T7" fmla="*/ 1177 h 1821"/>
                  <a:gd name="T8" fmla="*/ 264 w 1362"/>
                  <a:gd name="T9" fmla="*/ 1177 h 1821"/>
                  <a:gd name="T10" fmla="*/ 310 w 1362"/>
                  <a:gd name="T11" fmla="*/ 1223 h 1821"/>
                  <a:gd name="T12" fmla="*/ 310 w 1362"/>
                  <a:gd name="T13" fmla="*/ 1177 h 1821"/>
                  <a:gd name="T14" fmla="*/ 310 w 1362"/>
                  <a:gd name="T15" fmla="*/ 1177 h 1821"/>
                  <a:gd name="T16" fmla="*/ 264 w 1362"/>
                  <a:gd name="T17" fmla="*/ 1223 h 1821"/>
                  <a:gd name="T18" fmla="*/ 527 w 1362"/>
                  <a:gd name="T19" fmla="*/ 1775 h 1821"/>
                  <a:gd name="T20" fmla="*/ 527 w 1362"/>
                  <a:gd name="T21" fmla="*/ 1775 h 1821"/>
                  <a:gd name="T22" fmla="*/ 574 w 1362"/>
                  <a:gd name="T23" fmla="*/ 1821 h 1821"/>
                  <a:gd name="T24" fmla="*/ 574 w 1362"/>
                  <a:gd name="T25" fmla="*/ 1775 h 1821"/>
                  <a:gd name="T26" fmla="*/ 574 w 1362"/>
                  <a:gd name="T27" fmla="*/ 1775 h 1821"/>
                  <a:gd name="T28" fmla="*/ 527 w 1362"/>
                  <a:gd name="T29" fmla="*/ 1821 h 1821"/>
                  <a:gd name="T30" fmla="*/ 789 w 1362"/>
                  <a:gd name="T31" fmla="*/ 676 h 1821"/>
                  <a:gd name="T32" fmla="*/ 789 w 1362"/>
                  <a:gd name="T33" fmla="*/ 676 h 1821"/>
                  <a:gd name="T34" fmla="*/ 836 w 1362"/>
                  <a:gd name="T35" fmla="*/ 722 h 1821"/>
                  <a:gd name="T36" fmla="*/ 836 w 1362"/>
                  <a:gd name="T37" fmla="*/ 676 h 1821"/>
                  <a:gd name="T38" fmla="*/ 836 w 1362"/>
                  <a:gd name="T39" fmla="*/ 676 h 1821"/>
                  <a:gd name="T40" fmla="*/ 789 w 1362"/>
                  <a:gd name="T41" fmla="*/ 722 h 1821"/>
                  <a:gd name="T42" fmla="*/ 1053 w 1362"/>
                  <a:gd name="T43" fmla="*/ 1272 h 1821"/>
                  <a:gd name="T44" fmla="*/ 1053 w 1362"/>
                  <a:gd name="T45" fmla="*/ 1272 h 1821"/>
                  <a:gd name="T46" fmla="*/ 1099 w 1362"/>
                  <a:gd name="T47" fmla="*/ 1319 h 1821"/>
                  <a:gd name="T48" fmla="*/ 1099 w 1362"/>
                  <a:gd name="T49" fmla="*/ 1272 h 1821"/>
                  <a:gd name="T50" fmla="*/ 1099 w 1362"/>
                  <a:gd name="T51" fmla="*/ 1272 h 1821"/>
                  <a:gd name="T52" fmla="*/ 1053 w 1362"/>
                  <a:gd name="T53" fmla="*/ 1319 h 1821"/>
                  <a:gd name="T54" fmla="*/ 1315 w 1362"/>
                  <a:gd name="T55" fmla="*/ 0 h 1821"/>
                  <a:gd name="T56" fmla="*/ 1315 w 1362"/>
                  <a:gd name="T57" fmla="*/ 0 h 1821"/>
                  <a:gd name="T58" fmla="*/ 1362 w 1362"/>
                  <a:gd name="T59" fmla="*/ 47 h 1821"/>
                  <a:gd name="T60" fmla="*/ 1362 w 1362"/>
                  <a:gd name="T61" fmla="*/ 0 h 1821"/>
                  <a:gd name="T62" fmla="*/ 1362 w 1362"/>
                  <a:gd name="T63" fmla="*/ 0 h 1821"/>
                  <a:gd name="T64" fmla="*/ 1315 w 1362"/>
                  <a:gd name="T65" fmla="*/ 47 h 1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821">
                    <a:moveTo>
                      <a:pt x="47" y="898"/>
                    </a:moveTo>
                    <a:lnTo>
                      <a:pt x="47" y="898"/>
                    </a:lnTo>
                    <a:lnTo>
                      <a:pt x="0" y="945"/>
                    </a:lnTo>
                    <a:moveTo>
                      <a:pt x="264" y="1177"/>
                    </a:moveTo>
                    <a:lnTo>
                      <a:pt x="264" y="1177"/>
                    </a:lnTo>
                    <a:lnTo>
                      <a:pt x="310" y="1223"/>
                    </a:lnTo>
                    <a:moveTo>
                      <a:pt x="310" y="1177"/>
                    </a:moveTo>
                    <a:lnTo>
                      <a:pt x="310" y="1177"/>
                    </a:lnTo>
                    <a:lnTo>
                      <a:pt x="264" y="1223"/>
                    </a:lnTo>
                    <a:moveTo>
                      <a:pt x="527" y="1775"/>
                    </a:moveTo>
                    <a:lnTo>
                      <a:pt x="527" y="1775"/>
                    </a:lnTo>
                    <a:lnTo>
                      <a:pt x="574" y="1821"/>
                    </a:lnTo>
                    <a:moveTo>
                      <a:pt x="574" y="1775"/>
                    </a:moveTo>
                    <a:lnTo>
                      <a:pt x="574" y="1775"/>
                    </a:lnTo>
                    <a:lnTo>
                      <a:pt x="527" y="1821"/>
                    </a:lnTo>
                    <a:moveTo>
                      <a:pt x="789" y="676"/>
                    </a:moveTo>
                    <a:lnTo>
                      <a:pt x="789" y="676"/>
                    </a:lnTo>
                    <a:lnTo>
                      <a:pt x="836" y="722"/>
                    </a:lnTo>
                    <a:moveTo>
                      <a:pt x="836" y="676"/>
                    </a:moveTo>
                    <a:lnTo>
                      <a:pt x="836" y="676"/>
                    </a:lnTo>
                    <a:lnTo>
                      <a:pt x="789" y="722"/>
                    </a:lnTo>
                    <a:moveTo>
                      <a:pt x="1053" y="1272"/>
                    </a:moveTo>
                    <a:lnTo>
                      <a:pt x="1053" y="1272"/>
                    </a:lnTo>
                    <a:lnTo>
                      <a:pt x="1099" y="1319"/>
                    </a:lnTo>
                    <a:moveTo>
                      <a:pt x="1099" y="1272"/>
                    </a:moveTo>
                    <a:lnTo>
                      <a:pt x="1099" y="1272"/>
                    </a:lnTo>
                    <a:lnTo>
                      <a:pt x="1053" y="1319"/>
                    </a:lnTo>
                    <a:moveTo>
                      <a:pt x="1315" y="0"/>
                    </a:moveTo>
                    <a:lnTo>
                      <a:pt x="1315" y="0"/>
                    </a:lnTo>
                    <a:lnTo>
                      <a:pt x="1362" y="47"/>
                    </a:lnTo>
                    <a:moveTo>
                      <a:pt x="1362" y="0"/>
                    </a:moveTo>
                    <a:lnTo>
                      <a:pt x="1362" y="0"/>
                    </a:lnTo>
                    <a:lnTo>
                      <a:pt x="1315" y="47"/>
                    </a:lnTo>
                  </a:path>
                </a:pathLst>
              </a:custGeom>
              <a:noFill/>
              <a:ln w="1588" cap="flat">
                <a:solidFill>
                  <a:srgbClr val="D4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Freeform 165"/>
              <p:cNvSpPr>
                <a:spLocks noEditPoints="1"/>
              </p:cNvSpPr>
              <p:nvPr/>
            </p:nvSpPr>
            <p:spPr bwMode="auto">
              <a:xfrm>
                <a:off x="3278" y="1194"/>
                <a:ext cx="1782" cy="717"/>
              </a:xfrm>
              <a:custGeom>
                <a:avLst/>
                <a:gdLst>
                  <a:gd name="T0" fmla="*/ 297 w 7919"/>
                  <a:gd name="T1" fmla="*/ 1096 h 3150"/>
                  <a:gd name="T2" fmla="*/ 1085 w 7919"/>
                  <a:gd name="T3" fmla="*/ 1094 h 3150"/>
                  <a:gd name="T4" fmla="*/ 1874 w 7919"/>
                  <a:gd name="T5" fmla="*/ 1864 h 3150"/>
                  <a:gd name="T6" fmla="*/ 2663 w 7919"/>
                  <a:gd name="T7" fmla="*/ 2041 h 3150"/>
                  <a:gd name="T8" fmla="*/ 3451 w 7919"/>
                  <a:gd name="T9" fmla="*/ 2037 h 3150"/>
                  <a:gd name="T10" fmla="*/ 4239 w 7919"/>
                  <a:gd name="T11" fmla="*/ 34 h 3150"/>
                  <a:gd name="T12" fmla="*/ 5028 w 7919"/>
                  <a:gd name="T13" fmla="*/ 1071 h 3150"/>
                  <a:gd name="T14" fmla="*/ 5817 w 7919"/>
                  <a:gd name="T15" fmla="*/ 1372 h 3150"/>
                  <a:gd name="T16" fmla="*/ 6605 w 7919"/>
                  <a:gd name="T17" fmla="*/ 1325 h 3150"/>
                  <a:gd name="T18" fmla="*/ 7394 w 7919"/>
                  <a:gd name="T19" fmla="*/ 1114 h 3150"/>
                  <a:gd name="T20" fmla="*/ 0 w 7919"/>
                  <a:gd name="T21" fmla="*/ 1855 h 3150"/>
                  <a:gd name="T22" fmla="*/ 34 w 7919"/>
                  <a:gd name="T23" fmla="*/ 1821 h 3150"/>
                  <a:gd name="T24" fmla="*/ 264 w 7919"/>
                  <a:gd name="T25" fmla="*/ 1096 h 3150"/>
                  <a:gd name="T26" fmla="*/ 297 w 7919"/>
                  <a:gd name="T27" fmla="*/ 1062 h 3150"/>
                  <a:gd name="T28" fmla="*/ 526 w 7919"/>
                  <a:gd name="T29" fmla="*/ 431 h 3150"/>
                  <a:gd name="T30" fmla="*/ 559 w 7919"/>
                  <a:gd name="T31" fmla="*/ 398 h 3150"/>
                  <a:gd name="T32" fmla="*/ 789 w 7919"/>
                  <a:gd name="T33" fmla="*/ 2356 h 3150"/>
                  <a:gd name="T34" fmla="*/ 823 w 7919"/>
                  <a:gd name="T35" fmla="*/ 2322 h 3150"/>
                  <a:gd name="T36" fmla="*/ 1051 w 7919"/>
                  <a:gd name="T37" fmla="*/ 1094 h 3150"/>
                  <a:gd name="T38" fmla="*/ 1085 w 7919"/>
                  <a:gd name="T39" fmla="*/ 1060 h 3150"/>
                  <a:gd name="T40" fmla="*/ 1315 w 7919"/>
                  <a:gd name="T41" fmla="*/ 2387 h 3150"/>
                  <a:gd name="T42" fmla="*/ 1348 w 7919"/>
                  <a:gd name="T43" fmla="*/ 2354 h 3150"/>
                  <a:gd name="T44" fmla="*/ 1578 w 7919"/>
                  <a:gd name="T45" fmla="*/ 3117 h 3150"/>
                  <a:gd name="T46" fmla="*/ 1611 w 7919"/>
                  <a:gd name="T47" fmla="*/ 3084 h 3150"/>
                  <a:gd name="T48" fmla="*/ 1840 w 7919"/>
                  <a:gd name="T49" fmla="*/ 1864 h 3150"/>
                  <a:gd name="T50" fmla="*/ 1874 w 7919"/>
                  <a:gd name="T51" fmla="*/ 1830 h 3150"/>
                  <a:gd name="T52" fmla="*/ 2104 w 7919"/>
                  <a:gd name="T53" fmla="*/ 2299 h 3150"/>
                  <a:gd name="T54" fmla="*/ 2137 w 7919"/>
                  <a:gd name="T55" fmla="*/ 2266 h 3150"/>
                  <a:gd name="T56" fmla="*/ 2366 w 7919"/>
                  <a:gd name="T57" fmla="*/ 2381 h 3150"/>
                  <a:gd name="T58" fmla="*/ 2399 w 7919"/>
                  <a:gd name="T59" fmla="*/ 2348 h 3150"/>
                  <a:gd name="T60" fmla="*/ 2629 w 7919"/>
                  <a:gd name="T61" fmla="*/ 2041 h 3150"/>
                  <a:gd name="T62" fmla="*/ 2663 w 7919"/>
                  <a:gd name="T63" fmla="*/ 2008 h 3150"/>
                  <a:gd name="T64" fmla="*/ 2891 w 7919"/>
                  <a:gd name="T65" fmla="*/ 2359 h 3150"/>
                  <a:gd name="T66" fmla="*/ 2925 w 7919"/>
                  <a:gd name="T67" fmla="*/ 2326 h 3150"/>
                  <a:gd name="T68" fmla="*/ 3155 w 7919"/>
                  <a:gd name="T69" fmla="*/ 2259 h 3150"/>
                  <a:gd name="T70" fmla="*/ 3188 w 7919"/>
                  <a:gd name="T71" fmla="*/ 2226 h 3150"/>
                  <a:gd name="T72" fmla="*/ 3418 w 7919"/>
                  <a:gd name="T73" fmla="*/ 2037 h 3150"/>
                  <a:gd name="T74" fmla="*/ 3451 w 7919"/>
                  <a:gd name="T75" fmla="*/ 2004 h 3150"/>
                  <a:gd name="T76" fmla="*/ 3680 w 7919"/>
                  <a:gd name="T77" fmla="*/ 1680 h 3150"/>
                  <a:gd name="T78" fmla="*/ 3714 w 7919"/>
                  <a:gd name="T79" fmla="*/ 1647 h 3150"/>
                  <a:gd name="T80" fmla="*/ 3944 w 7919"/>
                  <a:gd name="T81" fmla="*/ 2938 h 3150"/>
                  <a:gd name="T82" fmla="*/ 3977 w 7919"/>
                  <a:gd name="T83" fmla="*/ 2905 h 3150"/>
                  <a:gd name="T84" fmla="*/ 4206 w 7919"/>
                  <a:gd name="T85" fmla="*/ 34 h 3150"/>
                  <a:gd name="T86" fmla="*/ 4239 w 7919"/>
                  <a:gd name="T87" fmla="*/ 0 h 3150"/>
                  <a:gd name="T88" fmla="*/ 4469 w 7919"/>
                  <a:gd name="T89" fmla="*/ 1685 h 3150"/>
                  <a:gd name="T90" fmla="*/ 4503 w 7919"/>
                  <a:gd name="T91" fmla="*/ 1651 h 3150"/>
                  <a:gd name="T92" fmla="*/ 4731 w 7919"/>
                  <a:gd name="T93" fmla="*/ 2250 h 3150"/>
                  <a:gd name="T94" fmla="*/ 4765 w 7919"/>
                  <a:gd name="T95" fmla="*/ 2217 h 3150"/>
                  <a:gd name="T96" fmla="*/ 4995 w 7919"/>
                  <a:gd name="T97" fmla="*/ 1071 h 3150"/>
                  <a:gd name="T98" fmla="*/ 5028 w 7919"/>
                  <a:gd name="T99" fmla="*/ 1038 h 3150"/>
                  <a:gd name="T100" fmla="*/ 5258 w 7919"/>
                  <a:gd name="T101" fmla="*/ 684 h 3150"/>
                  <a:gd name="T102" fmla="*/ 5291 w 7919"/>
                  <a:gd name="T103" fmla="*/ 650 h 3150"/>
                  <a:gd name="T104" fmla="*/ 5520 w 7919"/>
                  <a:gd name="T105" fmla="*/ 981 h 3150"/>
                  <a:gd name="T106" fmla="*/ 5554 w 7919"/>
                  <a:gd name="T107" fmla="*/ 948 h 3150"/>
                  <a:gd name="T108" fmla="*/ 5784 w 7919"/>
                  <a:gd name="T109" fmla="*/ 1372 h 3150"/>
                  <a:gd name="T110" fmla="*/ 5817 w 7919"/>
                  <a:gd name="T111" fmla="*/ 1339 h 3150"/>
                  <a:gd name="T112" fmla="*/ 6046 w 7919"/>
                  <a:gd name="T113" fmla="*/ 1401 h 3150"/>
                  <a:gd name="T114" fmla="*/ 6079 w 7919"/>
                  <a:gd name="T115" fmla="*/ 1368 h 3150"/>
                  <a:gd name="T116" fmla="*/ 6309 w 7919"/>
                  <a:gd name="T117" fmla="*/ 1339 h 3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150">
                    <a:moveTo>
                      <a:pt x="34" y="1855"/>
                    </a:moveTo>
                    <a:lnTo>
                      <a:pt x="34" y="1855"/>
                    </a:lnTo>
                    <a:lnTo>
                      <a:pt x="297" y="1096"/>
                    </a:lnTo>
                    <a:lnTo>
                      <a:pt x="559" y="431"/>
                    </a:lnTo>
                    <a:lnTo>
                      <a:pt x="823" y="2356"/>
                    </a:lnTo>
                    <a:lnTo>
                      <a:pt x="1085" y="1094"/>
                    </a:lnTo>
                    <a:lnTo>
                      <a:pt x="1348" y="2387"/>
                    </a:lnTo>
                    <a:lnTo>
                      <a:pt x="1611" y="3117"/>
                    </a:lnTo>
                    <a:lnTo>
                      <a:pt x="1874" y="1864"/>
                    </a:lnTo>
                    <a:lnTo>
                      <a:pt x="2137" y="2299"/>
                    </a:lnTo>
                    <a:lnTo>
                      <a:pt x="2399" y="2381"/>
                    </a:lnTo>
                    <a:lnTo>
                      <a:pt x="2663" y="2041"/>
                    </a:lnTo>
                    <a:lnTo>
                      <a:pt x="2925" y="2359"/>
                    </a:lnTo>
                    <a:lnTo>
                      <a:pt x="3188" y="2259"/>
                    </a:lnTo>
                    <a:lnTo>
                      <a:pt x="3451" y="2037"/>
                    </a:lnTo>
                    <a:lnTo>
                      <a:pt x="3714" y="1680"/>
                    </a:lnTo>
                    <a:lnTo>
                      <a:pt x="3977" y="2938"/>
                    </a:lnTo>
                    <a:lnTo>
                      <a:pt x="4239" y="34"/>
                    </a:lnTo>
                    <a:lnTo>
                      <a:pt x="4503" y="1685"/>
                    </a:lnTo>
                    <a:lnTo>
                      <a:pt x="4765" y="2250"/>
                    </a:lnTo>
                    <a:lnTo>
                      <a:pt x="5028" y="1071"/>
                    </a:lnTo>
                    <a:lnTo>
                      <a:pt x="5291" y="684"/>
                    </a:lnTo>
                    <a:lnTo>
                      <a:pt x="5554" y="981"/>
                    </a:lnTo>
                    <a:lnTo>
                      <a:pt x="5817" y="1372"/>
                    </a:lnTo>
                    <a:lnTo>
                      <a:pt x="6079" y="1401"/>
                    </a:lnTo>
                    <a:lnTo>
                      <a:pt x="6343" y="1339"/>
                    </a:lnTo>
                    <a:lnTo>
                      <a:pt x="6605" y="1325"/>
                    </a:lnTo>
                    <a:lnTo>
                      <a:pt x="6868" y="1409"/>
                    </a:lnTo>
                    <a:lnTo>
                      <a:pt x="7131" y="2140"/>
                    </a:lnTo>
                    <a:lnTo>
                      <a:pt x="7394" y="1114"/>
                    </a:lnTo>
                    <a:lnTo>
                      <a:pt x="7657" y="1590"/>
                    </a:lnTo>
                    <a:lnTo>
                      <a:pt x="7919" y="425"/>
                    </a:lnTo>
                    <a:moveTo>
                      <a:pt x="0" y="1855"/>
                    </a:moveTo>
                    <a:lnTo>
                      <a:pt x="0" y="1855"/>
                    </a:lnTo>
                    <a:lnTo>
                      <a:pt x="67" y="1855"/>
                    </a:lnTo>
                    <a:moveTo>
                      <a:pt x="34" y="1821"/>
                    </a:moveTo>
                    <a:lnTo>
                      <a:pt x="34" y="1821"/>
                    </a:lnTo>
                    <a:lnTo>
                      <a:pt x="34" y="1888"/>
                    </a:lnTo>
                    <a:moveTo>
                      <a:pt x="264" y="1096"/>
                    </a:moveTo>
                    <a:lnTo>
                      <a:pt x="264" y="1096"/>
                    </a:lnTo>
                    <a:lnTo>
                      <a:pt x="330" y="1096"/>
                    </a:lnTo>
                    <a:moveTo>
                      <a:pt x="297" y="1062"/>
                    </a:moveTo>
                    <a:lnTo>
                      <a:pt x="297" y="1062"/>
                    </a:lnTo>
                    <a:lnTo>
                      <a:pt x="297" y="1129"/>
                    </a:lnTo>
                    <a:moveTo>
                      <a:pt x="526" y="431"/>
                    </a:moveTo>
                    <a:lnTo>
                      <a:pt x="526" y="431"/>
                    </a:lnTo>
                    <a:lnTo>
                      <a:pt x="593" y="431"/>
                    </a:lnTo>
                    <a:moveTo>
                      <a:pt x="559" y="398"/>
                    </a:moveTo>
                    <a:lnTo>
                      <a:pt x="559" y="398"/>
                    </a:lnTo>
                    <a:lnTo>
                      <a:pt x="559" y="465"/>
                    </a:lnTo>
                    <a:moveTo>
                      <a:pt x="789" y="2356"/>
                    </a:moveTo>
                    <a:lnTo>
                      <a:pt x="789" y="2356"/>
                    </a:lnTo>
                    <a:lnTo>
                      <a:pt x="856" y="2356"/>
                    </a:lnTo>
                    <a:moveTo>
                      <a:pt x="823" y="2322"/>
                    </a:moveTo>
                    <a:lnTo>
                      <a:pt x="823" y="2322"/>
                    </a:lnTo>
                    <a:lnTo>
                      <a:pt x="823" y="2389"/>
                    </a:lnTo>
                    <a:moveTo>
                      <a:pt x="1051" y="1094"/>
                    </a:moveTo>
                    <a:lnTo>
                      <a:pt x="1051" y="1094"/>
                    </a:lnTo>
                    <a:lnTo>
                      <a:pt x="1118" y="1094"/>
                    </a:lnTo>
                    <a:moveTo>
                      <a:pt x="1085" y="1060"/>
                    </a:moveTo>
                    <a:lnTo>
                      <a:pt x="1085" y="1060"/>
                    </a:lnTo>
                    <a:lnTo>
                      <a:pt x="1085" y="1127"/>
                    </a:lnTo>
                    <a:moveTo>
                      <a:pt x="1315" y="2387"/>
                    </a:moveTo>
                    <a:lnTo>
                      <a:pt x="1315" y="2387"/>
                    </a:lnTo>
                    <a:lnTo>
                      <a:pt x="1381" y="2387"/>
                    </a:lnTo>
                    <a:moveTo>
                      <a:pt x="1348" y="2354"/>
                    </a:moveTo>
                    <a:lnTo>
                      <a:pt x="1348" y="2354"/>
                    </a:lnTo>
                    <a:lnTo>
                      <a:pt x="1348" y="2420"/>
                    </a:lnTo>
                    <a:moveTo>
                      <a:pt x="1578" y="3117"/>
                    </a:moveTo>
                    <a:lnTo>
                      <a:pt x="1578" y="3117"/>
                    </a:lnTo>
                    <a:lnTo>
                      <a:pt x="1645" y="3117"/>
                    </a:lnTo>
                    <a:moveTo>
                      <a:pt x="1611" y="3084"/>
                    </a:moveTo>
                    <a:lnTo>
                      <a:pt x="1611" y="3084"/>
                    </a:lnTo>
                    <a:lnTo>
                      <a:pt x="1611" y="3150"/>
                    </a:lnTo>
                    <a:moveTo>
                      <a:pt x="1840" y="1864"/>
                    </a:moveTo>
                    <a:lnTo>
                      <a:pt x="1840" y="1864"/>
                    </a:lnTo>
                    <a:lnTo>
                      <a:pt x="1907" y="1864"/>
                    </a:lnTo>
                    <a:moveTo>
                      <a:pt x="1874" y="1830"/>
                    </a:moveTo>
                    <a:lnTo>
                      <a:pt x="1874" y="1830"/>
                    </a:lnTo>
                    <a:lnTo>
                      <a:pt x="1874" y="1897"/>
                    </a:lnTo>
                    <a:moveTo>
                      <a:pt x="2104" y="2299"/>
                    </a:moveTo>
                    <a:lnTo>
                      <a:pt x="2104" y="2299"/>
                    </a:lnTo>
                    <a:lnTo>
                      <a:pt x="2170" y="2299"/>
                    </a:lnTo>
                    <a:moveTo>
                      <a:pt x="2137" y="2266"/>
                    </a:moveTo>
                    <a:lnTo>
                      <a:pt x="2137" y="2266"/>
                    </a:lnTo>
                    <a:lnTo>
                      <a:pt x="2137" y="2332"/>
                    </a:lnTo>
                    <a:moveTo>
                      <a:pt x="2366" y="2381"/>
                    </a:moveTo>
                    <a:lnTo>
                      <a:pt x="2366" y="2381"/>
                    </a:lnTo>
                    <a:lnTo>
                      <a:pt x="2433" y="2381"/>
                    </a:lnTo>
                    <a:moveTo>
                      <a:pt x="2399" y="2348"/>
                    </a:moveTo>
                    <a:lnTo>
                      <a:pt x="2399" y="2348"/>
                    </a:lnTo>
                    <a:lnTo>
                      <a:pt x="2399" y="2415"/>
                    </a:lnTo>
                    <a:moveTo>
                      <a:pt x="2629" y="2041"/>
                    </a:moveTo>
                    <a:lnTo>
                      <a:pt x="2629" y="2041"/>
                    </a:lnTo>
                    <a:lnTo>
                      <a:pt x="2696" y="2041"/>
                    </a:lnTo>
                    <a:moveTo>
                      <a:pt x="2663" y="2008"/>
                    </a:moveTo>
                    <a:lnTo>
                      <a:pt x="2663" y="2008"/>
                    </a:lnTo>
                    <a:lnTo>
                      <a:pt x="2663" y="2075"/>
                    </a:lnTo>
                    <a:moveTo>
                      <a:pt x="2891" y="2359"/>
                    </a:moveTo>
                    <a:lnTo>
                      <a:pt x="2891" y="2359"/>
                    </a:lnTo>
                    <a:lnTo>
                      <a:pt x="2958" y="2359"/>
                    </a:lnTo>
                    <a:moveTo>
                      <a:pt x="2925" y="2326"/>
                    </a:moveTo>
                    <a:lnTo>
                      <a:pt x="2925" y="2326"/>
                    </a:lnTo>
                    <a:lnTo>
                      <a:pt x="2925" y="2392"/>
                    </a:lnTo>
                    <a:moveTo>
                      <a:pt x="3155" y="2259"/>
                    </a:moveTo>
                    <a:lnTo>
                      <a:pt x="3155" y="2259"/>
                    </a:lnTo>
                    <a:lnTo>
                      <a:pt x="3221" y="2259"/>
                    </a:lnTo>
                    <a:moveTo>
                      <a:pt x="3188" y="2226"/>
                    </a:moveTo>
                    <a:lnTo>
                      <a:pt x="3188" y="2226"/>
                    </a:lnTo>
                    <a:lnTo>
                      <a:pt x="3188" y="2292"/>
                    </a:lnTo>
                    <a:moveTo>
                      <a:pt x="3418" y="2037"/>
                    </a:moveTo>
                    <a:lnTo>
                      <a:pt x="3418" y="2037"/>
                    </a:lnTo>
                    <a:lnTo>
                      <a:pt x="3485" y="2037"/>
                    </a:lnTo>
                    <a:moveTo>
                      <a:pt x="3451" y="2004"/>
                    </a:moveTo>
                    <a:lnTo>
                      <a:pt x="3451" y="2004"/>
                    </a:lnTo>
                    <a:lnTo>
                      <a:pt x="3451" y="2070"/>
                    </a:lnTo>
                    <a:moveTo>
                      <a:pt x="3680" y="1680"/>
                    </a:moveTo>
                    <a:lnTo>
                      <a:pt x="3680" y="1680"/>
                    </a:lnTo>
                    <a:lnTo>
                      <a:pt x="3747" y="1680"/>
                    </a:lnTo>
                    <a:moveTo>
                      <a:pt x="3714" y="1647"/>
                    </a:moveTo>
                    <a:lnTo>
                      <a:pt x="3714" y="1647"/>
                    </a:lnTo>
                    <a:lnTo>
                      <a:pt x="3714" y="1714"/>
                    </a:lnTo>
                    <a:moveTo>
                      <a:pt x="3944" y="2938"/>
                    </a:moveTo>
                    <a:lnTo>
                      <a:pt x="3944" y="2938"/>
                    </a:lnTo>
                    <a:lnTo>
                      <a:pt x="4010" y="2938"/>
                    </a:lnTo>
                    <a:moveTo>
                      <a:pt x="3977" y="2905"/>
                    </a:moveTo>
                    <a:lnTo>
                      <a:pt x="3977" y="2905"/>
                    </a:lnTo>
                    <a:lnTo>
                      <a:pt x="3977" y="2971"/>
                    </a:lnTo>
                    <a:moveTo>
                      <a:pt x="4206" y="34"/>
                    </a:moveTo>
                    <a:lnTo>
                      <a:pt x="4206" y="34"/>
                    </a:lnTo>
                    <a:lnTo>
                      <a:pt x="4273" y="34"/>
                    </a:lnTo>
                    <a:moveTo>
                      <a:pt x="4239" y="0"/>
                    </a:moveTo>
                    <a:lnTo>
                      <a:pt x="4239" y="0"/>
                    </a:lnTo>
                    <a:lnTo>
                      <a:pt x="4239" y="67"/>
                    </a:lnTo>
                    <a:moveTo>
                      <a:pt x="4469" y="1685"/>
                    </a:moveTo>
                    <a:lnTo>
                      <a:pt x="4469" y="1685"/>
                    </a:lnTo>
                    <a:lnTo>
                      <a:pt x="4536" y="1685"/>
                    </a:lnTo>
                    <a:moveTo>
                      <a:pt x="4503" y="1651"/>
                    </a:moveTo>
                    <a:lnTo>
                      <a:pt x="4503" y="1651"/>
                    </a:lnTo>
                    <a:lnTo>
                      <a:pt x="4503" y="1718"/>
                    </a:lnTo>
                    <a:moveTo>
                      <a:pt x="4731" y="2250"/>
                    </a:moveTo>
                    <a:lnTo>
                      <a:pt x="4731" y="2250"/>
                    </a:lnTo>
                    <a:lnTo>
                      <a:pt x="4798" y="2250"/>
                    </a:lnTo>
                    <a:moveTo>
                      <a:pt x="4765" y="2217"/>
                    </a:moveTo>
                    <a:lnTo>
                      <a:pt x="4765" y="2217"/>
                    </a:lnTo>
                    <a:lnTo>
                      <a:pt x="4765" y="2284"/>
                    </a:lnTo>
                    <a:moveTo>
                      <a:pt x="4995" y="1071"/>
                    </a:moveTo>
                    <a:lnTo>
                      <a:pt x="4995" y="1071"/>
                    </a:lnTo>
                    <a:lnTo>
                      <a:pt x="5061" y="1071"/>
                    </a:lnTo>
                    <a:moveTo>
                      <a:pt x="5028" y="1038"/>
                    </a:moveTo>
                    <a:lnTo>
                      <a:pt x="5028" y="1038"/>
                    </a:lnTo>
                    <a:lnTo>
                      <a:pt x="5028" y="1105"/>
                    </a:lnTo>
                    <a:moveTo>
                      <a:pt x="5258" y="684"/>
                    </a:moveTo>
                    <a:lnTo>
                      <a:pt x="5258" y="684"/>
                    </a:lnTo>
                    <a:lnTo>
                      <a:pt x="5325" y="684"/>
                    </a:lnTo>
                    <a:moveTo>
                      <a:pt x="5291" y="650"/>
                    </a:moveTo>
                    <a:lnTo>
                      <a:pt x="5291" y="650"/>
                    </a:lnTo>
                    <a:lnTo>
                      <a:pt x="5291" y="717"/>
                    </a:lnTo>
                    <a:moveTo>
                      <a:pt x="5520" y="981"/>
                    </a:moveTo>
                    <a:lnTo>
                      <a:pt x="5520" y="981"/>
                    </a:lnTo>
                    <a:lnTo>
                      <a:pt x="5587" y="981"/>
                    </a:lnTo>
                    <a:moveTo>
                      <a:pt x="5554" y="948"/>
                    </a:moveTo>
                    <a:lnTo>
                      <a:pt x="5554" y="948"/>
                    </a:lnTo>
                    <a:lnTo>
                      <a:pt x="5554" y="1015"/>
                    </a:lnTo>
                    <a:moveTo>
                      <a:pt x="5784" y="1372"/>
                    </a:moveTo>
                    <a:lnTo>
                      <a:pt x="5784" y="1372"/>
                    </a:lnTo>
                    <a:lnTo>
                      <a:pt x="5850" y="1372"/>
                    </a:lnTo>
                    <a:moveTo>
                      <a:pt x="5817" y="1339"/>
                    </a:moveTo>
                    <a:lnTo>
                      <a:pt x="5817" y="1339"/>
                    </a:lnTo>
                    <a:lnTo>
                      <a:pt x="5817" y="1406"/>
                    </a:lnTo>
                    <a:moveTo>
                      <a:pt x="6046" y="1401"/>
                    </a:moveTo>
                    <a:lnTo>
                      <a:pt x="6046" y="1401"/>
                    </a:lnTo>
                    <a:lnTo>
                      <a:pt x="6113" y="1401"/>
                    </a:lnTo>
                    <a:moveTo>
                      <a:pt x="6079" y="1368"/>
                    </a:moveTo>
                    <a:lnTo>
                      <a:pt x="6079" y="1368"/>
                    </a:lnTo>
                    <a:lnTo>
                      <a:pt x="6079" y="1435"/>
                    </a:lnTo>
                    <a:moveTo>
                      <a:pt x="6309" y="1339"/>
                    </a:moveTo>
                    <a:lnTo>
                      <a:pt x="6309" y="1339"/>
                    </a:lnTo>
                    <a:lnTo>
                      <a:pt x="6376" y="1339"/>
                    </a:lnTo>
                  </a:path>
                </a:pathLst>
              </a:custGeom>
              <a:noFill/>
              <a:ln w="1588" cap="flat">
                <a:solidFill>
                  <a:srgbClr val="AA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 name="Freeform 166"/>
              <p:cNvSpPr>
                <a:spLocks noEditPoints="1"/>
              </p:cNvSpPr>
              <p:nvPr/>
            </p:nvSpPr>
            <p:spPr bwMode="auto">
              <a:xfrm>
                <a:off x="3281" y="1196"/>
                <a:ext cx="1787" cy="713"/>
              </a:xfrm>
              <a:custGeom>
                <a:avLst/>
                <a:gdLst>
                  <a:gd name="T0" fmla="*/ 6561 w 7943"/>
                  <a:gd name="T1" fmla="*/ 1315 h 3130"/>
                  <a:gd name="T2" fmla="*/ 6595 w 7943"/>
                  <a:gd name="T3" fmla="*/ 1281 h 3130"/>
                  <a:gd name="T4" fmla="*/ 6891 w 7943"/>
                  <a:gd name="T5" fmla="*/ 1399 h 3130"/>
                  <a:gd name="T6" fmla="*/ 7088 w 7943"/>
                  <a:gd name="T7" fmla="*/ 2130 h 3130"/>
                  <a:gd name="T8" fmla="*/ 7121 w 7943"/>
                  <a:gd name="T9" fmla="*/ 2097 h 3130"/>
                  <a:gd name="T10" fmla="*/ 7417 w 7943"/>
                  <a:gd name="T11" fmla="*/ 1104 h 3130"/>
                  <a:gd name="T12" fmla="*/ 7614 w 7943"/>
                  <a:gd name="T13" fmla="*/ 1580 h 3130"/>
                  <a:gd name="T14" fmla="*/ 7647 w 7943"/>
                  <a:gd name="T15" fmla="*/ 1547 h 3130"/>
                  <a:gd name="T16" fmla="*/ 7943 w 7943"/>
                  <a:gd name="T17" fmla="*/ 415 h 3130"/>
                  <a:gd name="T18" fmla="*/ 0 w 7943"/>
                  <a:gd name="T19" fmla="*/ 1821 h 3130"/>
                  <a:gd name="T20" fmla="*/ 47 w 7943"/>
                  <a:gd name="T21" fmla="*/ 1821 h 3130"/>
                  <a:gd name="T22" fmla="*/ 310 w 7943"/>
                  <a:gd name="T23" fmla="*/ 1109 h 3130"/>
                  <a:gd name="T24" fmla="*/ 526 w 7943"/>
                  <a:gd name="T25" fmla="*/ 398 h 3130"/>
                  <a:gd name="T26" fmla="*/ 573 w 7943"/>
                  <a:gd name="T27" fmla="*/ 398 h 3130"/>
                  <a:gd name="T28" fmla="*/ 836 w 7943"/>
                  <a:gd name="T29" fmla="*/ 2369 h 3130"/>
                  <a:gd name="T30" fmla="*/ 1051 w 7943"/>
                  <a:gd name="T31" fmla="*/ 1060 h 3130"/>
                  <a:gd name="T32" fmla="*/ 1098 w 7943"/>
                  <a:gd name="T33" fmla="*/ 1060 h 3130"/>
                  <a:gd name="T34" fmla="*/ 1361 w 7943"/>
                  <a:gd name="T35" fmla="*/ 2400 h 3130"/>
                  <a:gd name="T36" fmla="*/ 1578 w 7943"/>
                  <a:gd name="T37" fmla="*/ 3084 h 3130"/>
                  <a:gd name="T38" fmla="*/ 1625 w 7943"/>
                  <a:gd name="T39" fmla="*/ 3084 h 3130"/>
                  <a:gd name="T40" fmla="*/ 1887 w 7943"/>
                  <a:gd name="T41" fmla="*/ 1877 h 3130"/>
                  <a:gd name="T42" fmla="*/ 2104 w 7943"/>
                  <a:gd name="T43" fmla="*/ 2266 h 3130"/>
                  <a:gd name="T44" fmla="*/ 2150 w 7943"/>
                  <a:gd name="T45" fmla="*/ 2266 h 3130"/>
                  <a:gd name="T46" fmla="*/ 2413 w 7943"/>
                  <a:gd name="T47" fmla="*/ 2395 h 3130"/>
                  <a:gd name="T48" fmla="*/ 2629 w 7943"/>
                  <a:gd name="T49" fmla="*/ 2008 h 3130"/>
                  <a:gd name="T50" fmla="*/ 2676 w 7943"/>
                  <a:gd name="T51" fmla="*/ 2008 h 3130"/>
                  <a:gd name="T52" fmla="*/ 2938 w 7943"/>
                  <a:gd name="T53" fmla="*/ 2372 h 3130"/>
                  <a:gd name="T54" fmla="*/ 3155 w 7943"/>
                  <a:gd name="T55" fmla="*/ 2226 h 3130"/>
                  <a:gd name="T56" fmla="*/ 3201 w 7943"/>
                  <a:gd name="T57" fmla="*/ 2226 h 3130"/>
                  <a:gd name="T58" fmla="*/ 3465 w 7943"/>
                  <a:gd name="T59" fmla="*/ 2050 h 3130"/>
                  <a:gd name="T60" fmla="*/ 3680 w 7943"/>
                  <a:gd name="T61" fmla="*/ 1647 h 3130"/>
                  <a:gd name="T62" fmla="*/ 3727 w 7943"/>
                  <a:gd name="T63" fmla="*/ 1647 h 3130"/>
                  <a:gd name="T64" fmla="*/ 3990 w 7943"/>
                  <a:gd name="T65" fmla="*/ 2951 h 3130"/>
                  <a:gd name="T66" fmla="*/ 4206 w 7943"/>
                  <a:gd name="T67" fmla="*/ 0 h 3130"/>
                  <a:gd name="T68" fmla="*/ 4253 w 7943"/>
                  <a:gd name="T69" fmla="*/ 0 h 3130"/>
                  <a:gd name="T70" fmla="*/ 4516 w 7943"/>
                  <a:gd name="T71" fmla="*/ 1698 h 3130"/>
                  <a:gd name="T72" fmla="*/ 4731 w 7943"/>
                  <a:gd name="T73" fmla="*/ 2217 h 3130"/>
                  <a:gd name="T74" fmla="*/ 4778 w 7943"/>
                  <a:gd name="T75" fmla="*/ 2217 h 3130"/>
                  <a:gd name="T76" fmla="*/ 5041 w 7943"/>
                  <a:gd name="T77" fmla="*/ 1085 h 3130"/>
                  <a:gd name="T78" fmla="*/ 5258 w 7943"/>
                  <a:gd name="T79" fmla="*/ 650 h 3130"/>
                  <a:gd name="T80" fmla="*/ 5305 w 7943"/>
                  <a:gd name="T81" fmla="*/ 650 h 3130"/>
                  <a:gd name="T82" fmla="*/ 5567 w 7943"/>
                  <a:gd name="T83" fmla="*/ 995 h 3130"/>
                  <a:gd name="T84" fmla="*/ 5784 w 7943"/>
                  <a:gd name="T85" fmla="*/ 1339 h 3130"/>
                  <a:gd name="T86" fmla="*/ 5830 w 7943"/>
                  <a:gd name="T87" fmla="*/ 1339 h 3130"/>
                  <a:gd name="T88" fmla="*/ 6093 w 7943"/>
                  <a:gd name="T89" fmla="*/ 1415 h 3130"/>
                  <a:gd name="T90" fmla="*/ 6309 w 7943"/>
                  <a:gd name="T91" fmla="*/ 1306 h 3130"/>
                  <a:gd name="T92" fmla="*/ 6356 w 7943"/>
                  <a:gd name="T93" fmla="*/ 1306 h 3130"/>
                  <a:gd name="T94" fmla="*/ 6618 w 7943"/>
                  <a:gd name="T95" fmla="*/ 1338 h 3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130">
                    <a:moveTo>
                      <a:pt x="6333" y="1296"/>
                    </a:moveTo>
                    <a:lnTo>
                      <a:pt x="6333" y="1296"/>
                    </a:lnTo>
                    <a:lnTo>
                      <a:pt x="6333" y="1362"/>
                    </a:lnTo>
                    <a:moveTo>
                      <a:pt x="6561" y="1315"/>
                    </a:moveTo>
                    <a:lnTo>
                      <a:pt x="6561" y="1315"/>
                    </a:lnTo>
                    <a:lnTo>
                      <a:pt x="6628" y="1315"/>
                    </a:lnTo>
                    <a:moveTo>
                      <a:pt x="6595" y="1281"/>
                    </a:moveTo>
                    <a:lnTo>
                      <a:pt x="6595" y="1281"/>
                    </a:lnTo>
                    <a:lnTo>
                      <a:pt x="6595" y="1348"/>
                    </a:lnTo>
                    <a:moveTo>
                      <a:pt x="6825" y="1399"/>
                    </a:moveTo>
                    <a:lnTo>
                      <a:pt x="6825" y="1399"/>
                    </a:lnTo>
                    <a:lnTo>
                      <a:pt x="6891" y="1399"/>
                    </a:lnTo>
                    <a:moveTo>
                      <a:pt x="6858" y="1366"/>
                    </a:moveTo>
                    <a:lnTo>
                      <a:pt x="6858" y="1366"/>
                    </a:lnTo>
                    <a:lnTo>
                      <a:pt x="6858" y="1432"/>
                    </a:lnTo>
                    <a:moveTo>
                      <a:pt x="7088" y="2130"/>
                    </a:moveTo>
                    <a:lnTo>
                      <a:pt x="7088" y="2130"/>
                    </a:lnTo>
                    <a:lnTo>
                      <a:pt x="7155" y="2130"/>
                    </a:lnTo>
                    <a:moveTo>
                      <a:pt x="7121" y="2097"/>
                    </a:moveTo>
                    <a:lnTo>
                      <a:pt x="7121" y="2097"/>
                    </a:lnTo>
                    <a:lnTo>
                      <a:pt x="7121" y="2164"/>
                    </a:lnTo>
                    <a:moveTo>
                      <a:pt x="7350" y="1104"/>
                    </a:moveTo>
                    <a:lnTo>
                      <a:pt x="7350" y="1104"/>
                    </a:lnTo>
                    <a:lnTo>
                      <a:pt x="7417" y="1104"/>
                    </a:lnTo>
                    <a:moveTo>
                      <a:pt x="7384" y="1070"/>
                    </a:moveTo>
                    <a:lnTo>
                      <a:pt x="7384" y="1070"/>
                    </a:lnTo>
                    <a:lnTo>
                      <a:pt x="7384" y="1137"/>
                    </a:lnTo>
                    <a:moveTo>
                      <a:pt x="7614" y="1580"/>
                    </a:moveTo>
                    <a:lnTo>
                      <a:pt x="7614" y="1580"/>
                    </a:lnTo>
                    <a:lnTo>
                      <a:pt x="7680" y="1580"/>
                    </a:lnTo>
                    <a:moveTo>
                      <a:pt x="7647" y="1547"/>
                    </a:moveTo>
                    <a:lnTo>
                      <a:pt x="7647" y="1547"/>
                    </a:lnTo>
                    <a:lnTo>
                      <a:pt x="7647" y="1614"/>
                    </a:lnTo>
                    <a:moveTo>
                      <a:pt x="7876" y="415"/>
                    </a:moveTo>
                    <a:lnTo>
                      <a:pt x="7876" y="415"/>
                    </a:lnTo>
                    <a:lnTo>
                      <a:pt x="7943" y="415"/>
                    </a:lnTo>
                    <a:moveTo>
                      <a:pt x="7909" y="381"/>
                    </a:moveTo>
                    <a:lnTo>
                      <a:pt x="7909" y="381"/>
                    </a:lnTo>
                    <a:lnTo>
                      <a:pt x="7909" y="448"/>
                    </a:lnTo>
                    <a:moveTo>
                      <a:pt x="0" y="1821"/>
                    </a:moveTo>
                    <a:lnTo>
                      <a:pt x="0" y="1821"/>
                    </a:lnTo>
                    <a:lnTo>
                      <a:pt x="47" y="1868"/>
                    </a:lnTo>
                    <a:moveTo>
                      <a:pt x="47" y="1821"/>
                    </a:moveTo>
                    <a:lnTo>
                      <a:pt x="47" y="1821"/>
                    </a:lnTo>
                    <a:lnTo>
                      <a:pt x="0" y="1868"/>
                    </a:lnTo>
                    <a:moveTo>
                      <a:pt x="264" y="1062"/>
                    </a:moveTo>
                    <a:lnTo>
                      <a:pt x="264" y="1062"/>
                    </a:lnTo>
                    <a:lnTo>
                      <a:pt x="310" y="1109"/>
                    </a:lnTo>
                    <a:moveTo>
                      <a:pt x="310" y="1062"/>
                    </a:moveTo>
                    <a:lnTo>
                      <a:pt x="310" y="1062"/>
                    </a:lnTo>
                    <a:lnTo>
                      <a:pt x="264" y="1109"/>
                    </a:lnTo>
                    <a:moveTo>
                      <a:pt x="526" y="398"/>
                    </a:moveTo>
                    <a:lnTo>
                      <a:pt x="526" y="398"/>
                    </a:lnTo>
                    <a:lnTo>
                      <a:pt x="573" y="445"/>
                    </a:lnTo>
                    <a:moveTo>
                      <a:pt x="573" y="398"/>
                    </a:moveTo>
                    <a:lnTo>
                      <a:pt x="573" y="398"/>
                    </a:lnTo>
                    <a:lnTo>
                      <a:pt x="526" y="445"/>
                    </a:lnTo>
                    <a:moveTo>
                      <a:pt x="789" y="2322"/>
                    </a:moveTo>
                    <a:lnTo>
                      <a:pt x="789" y="2322"/>
                    </a:lnTo>
                    <a:lnTo>
                      <a:pt x="836" y="2369"/>
                    </a:lnTo>
                    <a:moveTo>
                      <a:pt x="836" y="2322"/>
                    </a:moveTo>
                    <a:lnTo>
                      <a:pt x="836" y="2322"/>
                    </a:lnTo>
                    <a:lnTo>
                      <a:pt x="789" y="2369"/>
                    </a:lnTo>
                    <a:moveTo>
                      <a:pt x="1051" y="1060"/>
                    </a:moveTo>
                    <a:lnTo>
                      <a:pt x="1051" y="1060"/>
                    </a:lnTo>
                    <a:lnTo>
                      <a:pt x="1098" y="1107"/>
                    </a:lnTo>
                    <a:moveTo>
                      <a:pt x="1098" y="1060"/>
                    </a:moveTo>
                    <a:lnTo>
                      <a:pt x="1098" y="1060"/>
                    </a:lnTo>
                    <a:lnTo>
                      <a:pt x="1051" y="1107"/>
                    </a:lnTo>
                    <a:moveTo>
                      <a:pt x="1315" y="2354"/>
                    </a:moveTo>
                    <a:lnTo>
                      <a:pt x="1315" y="2354"/>
                    </a:lnTo>
                    <a:lnTo>
                      <a:pt x="1361" y="2400"/>
                    </a:lnTo>
                    <a:moveTo>
                      <a:pt x="1361" y="2354"/>
                    </a:moveTo>
                    <a:lnTo>
                      <a:pt x="1361" y="2354"/>
                    </a:lnTo>
                    <a:lnTo>
                      <a:pt x="1315" y="2400"/>
                    </a:lnTo>
                    <a:moveTo>
                      <a:pt x="1578" y="3084"/>
                    </a:moveTo>
                    <a:lnTo>
                      <a:pt x="1578" y="3084"/>
                    </a:lnTo>
                    <a:lnTo>
                      <a:pt x="1625" y="3130"/>
                    </a:lnTo>
                    <a:moveTo>
                      <a:pt x="1625" y="3084"/>
                    </a:moveTo>
                    <a:lnTo>
                      <a:pt x="1625" y="3084"/>
                    </a:lnTo>
                    <a:lnTo>
                      <a:pt x="1578" y="3130"/>
                    </a:lnTo>
                    <a:moveTo>
                      <a:pt x="1840" y="1830"/>
                    </a:moveTo>
                    <a:lnTo>
                      <a:pt x="1840" y="1830"/>
                    </a:lnTo>
                    <a:lnTo>
                      <a:pt x="1887" y="1877"/>
                    </a:lnTo>
                    <a:moveTo>
                      <a:pt x="1887" y="1830"/>
                    </a:moveTo>
                    <a:lnTo>
                      <a:pt x="1887" y="1830"/>
                    </a:lnTo>
                    <a:lnTo>
                      <a:pt x="1840" y="1877"/>
                    </a:lnTo>
                    <a:moveTo>
                      <a:pt x="2104" y="2266"/>
                    </a:moveTo>
                    <a:lnTo>
                      <a:pt x="2104" y="2266"/>
                    </a:lnTo>
                    <a:lnTo>
                      <a:pt x="2150" y="2312"/>
                    </a:lnTo>
                    <a:moveTo>
                      <a:pt x="2150" y="2266"/>
                    </a:moveTo>
                    <a:lnTo>
                      <a:pt x="2150" y="2266"/>
                    </a:lnTo>
                    <a:lnTo>
                      <a:pt x="2104" y="2312"/>
                    </a:lnTo>
                    <a:moveTo>
                      <a:pt x="2366" y="2348"/>
                    </a:moveTo>
                    <a:lnTo>
                      <a:pt x="2366" y="2348"/>
                    </a:lnTo>
                    <a:lnTo>
                      <a:pt x="2413" y="2395"/>
                    </a:lnTo>
                    <a:moveTo>
                      <a:pt x="2413" y="2348"/>
                    </a:moveTo>
                    <a:lnTo>
                      <a:pt x="2413" y="2348"/>
                    </a:lnTo>
                    <a:lnTo>
                      <a:pt x="2366" y="2395"/>
                    </a:lnTo>
                    <a:moveTo>
                      <a:pt x="2629" y="2008"/>
                    </a:moveTo>
                    <a:lnTo>
                      <a:pt x="2629" y="2008"/>
                    </a:lnTo>
                    <a:lnTo>
                      <a:pt x="2676" y="2055"/>
                    </a:lnTo>
                    <a:moveTo>
                      <a:pt x="2676" y="2008"/>
                    </a:moveTo>
                    <a:lnTo>
                      <a:pt x="2676" y="2008"/>
                    </a:lnTo>
                    <a:lnTo>
                      <a:pt x="2629" y="2055"/>
                    </a:lnTo>
                    <a:moveTo>
                      <a:pt x="2891" y="2326"/>
                    </a:moveTo>
                    <a:lnTo>
                      <a:pt x="2891" y="2326"/>
                    </a:lnTo>
                    <a:lnTo>
                      <a:pt x="2938" y="2372"/>
                    </a:lnTo>
                    <a:moveTo>
                      <a:pt x="2938" y="2326"/>
                    </a:moveTo>
                    <a:lnTo>
                      <a:pt x="2938" y="2326"/>
                    </a:lnTo>
                    <a:lnTo>
                      <a:pt x="2891" y="2372"/>
                    </a:lnTo>
                    <a:moveTo>
                      <a:pt x="3155" y="2226"/>
                    </a:moveTo>
                    <a:lnTo>
                      <a:pt x="3155" y="2226"/>
                    </a:lnTo>
                    <a:lnTo>
                      <a:pt x="3201" y="2272"/>
                    </a:lnTo>
                    <a:moveTo>
                      <a:pt x="3201" y="2226"/>
                    </a:moveTo>
                    <a:lnTo>
                      <a:pt x="3201" y="2226"/>
                    </a:lnTo>
                    <a:lnTo>
                      <a:pt x="3155" y="2272"/>
                    </a:lnTo>
                    <a:moveTo>
                      <a:pt x="3418" y="2004"/>
                    </a:moveTo>
                    <a:lnTo>
                      <a:pt x="3418" y="2004"/>
                    </a:lnTo>
                    <a:lnTo>
                      <a:pt x="3465" y="2050"/>
                    </a:lnTo>
                    <a:moveTo>
                      <a:pt x="3465" y="2004"/>
                    </a:moveTo>
                    <a:lnTo>
                      <a:pt x="3465" y="2004"/>
                    </a:lnTo>
                    <a:lnTo>
                      <a:pt x="3418" y="2050"/>
                    </a:lnTo>
                    <a:moveTo>
                      <a:pt x="3680" y="1647"/>
                    </a:moveTo>
                    <a:lnTo>
                      <a:pt x="3680" y="1647"/>
                    </a:lnTo>
                    <a:lnTo>
                      <a:pt x="3727" y="1694"/>
                    </a:lnTo>
                    <a:moveTo>
                      <a:pt x="3727" y="1647"/>
                    </a:moveTo>
                    <a:lnTo>
                      <a:pt x="3727" y="1647"/>
                    </a:lnTo>
                    <a:lnTo>
                      <a:pt x="3680" y="1694"/>
                    </a:lnTo>
                    <a:moveTo>
                      <a:pt x="3944" y="2905"/>
                    </a:moveTo>
                    <a:lnTo>
                      <a:pt x="3944" y="2905"/>
                    </a:lnTo>
                    <a:lnTo>
                      <a:pt x="3990" y="2951"/>
                    </a:lnTo>
                    <a:moveTo>
                      <a:pt x="3990" y="2905"/>
                    </a:moveTo>
                    <a:lnTo>
                      <a:pt x="3990" y="2905"/>
                    </a:lnTo>
                    <a:lnTo>
                      <a:pt x="3944" y="2951"/>
                    </a:lnTo>
                    <a:moveTo>
                      <a:pt x="4206" y="0"/>
                    </a:moveTo>
                    <a:lnTo>
                      <a:pt x="4206" y="0"/>
                    </a:lnTo>
                    <a:lnTo>
                      <a:pt x="4253" y="47"/>
                    </a:lnTo>
                    <a:moveTo>
                      <a:pt x="4253" y="0"/>
                    </a:moveTo>
                    <a:lnTo>
                      <a:pt x="4253" y="0"/>
                    </a:lnTo>
                    <a:lnTo>
                      <a:pt x="4206" y="47"/>
                    </a:lnTo>
                    <a:moveTo>
                      <a:pt x="4469" y="1651"/>
                    </a:moveTo>
                    <a:lnTo>
                      <a:pt x="4469" y="1651"/>
                    </a:lnTo>
                    <a:lnTo>
                      <a:pt x="4516" y="1698"/>
                    </a:lnTo>
                    <a:moveTo>
                      <a:pt x="4516" y="1651"/>
                    </a:moveTo>
                    <a:lnTo>
                      <a:pt x="4516" y="1651"/>
                    </a:lnTo>
                    <a:lnTo>
                      <a:pt x="4469" y="1698"/>
                    </a:lnTo>
                    <a:moveTo>
                      <a:pt x="4731" y="2217"/>
                    </a:moveTo>
                    <a:lnTo>
                      <a:pt x="4731" y="2217"/>
                    </a:lnTo>
                    <a:lnTo>
                      <a:pt x="4778" y="2264"/>
                    </a:lnTo>
                    <a:moveTo>
                      <a:pt x="4778" y="2217"/>
                    </a:moveTo>
                    <a:lnTo>
                      <a:pt x="4778" y="2217"/>
                    </a:lnTo>
                    <a:lnTo>
                      <a:pt x="4731" y="2264"/>
                    </a:lnTo>
                    <a:moveTo>
                      <a:pt x="4995" y="1038"/>
                    </a:moveTo>
                    <a:lnTo>
                      <a:pt x="4995" y="1038"/>
                    </a:lnTo>
                    <a:lnTo>
                      <a:pt x="5041" y="1085"/>
                    </a:lnTo>
                    <a:moveTo>
                      <a:pt x="5041" y="1038"/>
                    </a:moveTo>
                    <a:lnTo>
                      <a:pt x="5041" y="1038"/>
                    </a:lnTo>
                    <a:lnTo>
                      <a:pt x="4995" y="1085"/>
                    </a:lnTo>
                    <a:moveTo>
                      <a:pt x="5258" y="650"/>
                    </a:moveTo>
                    <a:lnTo>
                      <a:pt x="5258" y="650"/>
                    </a:lnTo>
                    <a:lnTo>
                      <a:pt x="5305" y="697"/>
                    </a:lnTo>
                    <a:moveTo>
                      <a:pt x="5305" y="650"/>
                    </a:moveTo>
                    <a:lnTo>
                      <a:pt x="5305" y="650"/>
                    </a:lnTo>
                    <a:lnTo>
                      <a:pt x="5258" y="697"/>
                    </a:lnTo>
                    <a:moveTo>
                      <a:pt x="5520" y="948"/>
                    </a:moveTo>
                    <a:lnTo>
                      <a:pt x="5520" y="948"/>
                    </a:lnTo>
                    <a:lnTo>
                      <a:pt x="5567" y="995"/>
                    </a:lnTo>
                    <a:moveTo>
                      <a:pt x="5567" y="948"/>
                    </a:moveTo>
                    <a:lnTo>
                      <a:pt x="5567" y="948"/>
                    </a:lnTo>
                    <a:lnTo>
                      <a:pt x="5520" y="995"/>
                    </a:lnTo>
                    <a:moveTo>
                      <a:pt x="5784" y="1339"/>
                    </a:moveTo>
                    <a:lnTo>
                      <a:pt x="5784" y="1339"/>
                    </a:lnTo>
                    <a:lnTo>
                      <a:pt x="5830" y="1386"/>
                    </a:lnTo>
                    <a:moveTo>
                      <a:pt x="5830" y="1339"/>
                    </a:moveTo>
                    <a:lnTo>
                      <a:pt x="5830" y="1339"/>
                    </a:lnTo>
                    <a:lnTo>
                      <a:pt x="5784" y="1386"/>
                    </a:lnTo>
                    <a:moveTo>
                      <a:pt x="6046" y="1368"/>
                    </a:moveTo>
                    <a:lnTo>
                      <a:pt x="6046" y="1368"/>
                    </a:lnTo>
                    <a:lnTo>
                      <a:pt x="6093" y="1415"/>
                    </a:lnTo>
                    <a:moveTo>
                      <a:pt x="6093" y="1368"/>
                    </a:moveTo>
                    <a:lnTo>
                      <a:pt x="6093" y="1368"/>
                    </a:lnTo>
                    <a:lnTo>
                      <a:pt x="6046" y="1415"/>
                    </a:lnTo>
                    <a:moveTo>
                      <a:pt x="6309" y="1306"/>
                    </a:moveTo>
                    <a:lnTo>
                      <a:pt x="6309" y="1306"/>
                    </a:lnTo>
                    <a:lnTo>
                      <a:pt x="6356" y="1352"/>
                    </a:lnTo>
                    <a:moveTo>
                      <a:pt x="6356" y="1306"/>
                    </a:moveTo>
                    <a:lnTo>
                      <a:pt x="6356" y="1306"/>
                    </a:lnTo>
                    <a:lnTo>
                      <a:pt x="6309" y="1352"/>
                    </a:lnTo>
                    <a:moveTo>
                      <a:pt x="6571" y="1291"/>
                    </a:moveTo>
                    <a:lnTo>
                      <a:pt x="6571" y="1291"/>
                    </a:lnTo>
                    <a:lnTo>
                      <a:pt x="6618" y="1338"/>
                    </a:lnTo>
                  </a:path>
                </a:pathLst>
              </a:custGeom>
              <a:noFill/>
              <a:ln w="1588" cap="flat">
                <a:solidFill>
                  <a:srgbClr val="AA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 name="Freeform 167"/>
              <p:cNvSpPr>
                <a:spLocks noEditPoints="1"/>
              </p:cNvSpPr>
              <p:nvPr/>
            </p:nvSpPr>
            <p:spPr bwMode="auto">
              <a:xfrm>
                <a:off x="4759" y="1285"/>
                <a:ext cx="306" cy="401"/>
              </a:xfrm>
              <a:custGeom>
                <a:avLst/>
                <a:gdLst>
                  <a:gd name="T0" fmla="*/ 47 w 1362"/>
                  <a:gd name="T1" fmla="*/ 900 h 1763"/>
                  <a:gd name="T2" fmla="*/ 47 w 1362"/>
                  <a:gd name="T3" fmla="*/ 900 h 1763"/>
                  <a:gd name="T4" fmla="*/ 0 w 1362"/>
                  <a:gd name="T5" fmla="*/ 947 h 1763"/>
                  <a:gd name="T6" fmla="*/ 264 w 1362"/>
                  <a:gd name="T7" fmla="*/ 985 h 1763"/>
                  <a:gd name="T8" fmla="*/ 264 w 1362"/>
                  <a:gd name="T9" fmla="*/ 985 h 1763"/>
                  <a:gd name="T10" fmla="*/ 310 w 1362"/>
                  <a:gd name="T11" fmla="*/ 1031 h 1763"/>
                  <a:gd name="T12" fmla="*/ 310 w 1362"/>
                  <a:gd name="T13" fmla="*/ 985 h 1763"/>
                  <a:gd name="T14" fmla="*/ 310 w 1362"/>
                  <a:gd name="T15" fmla="*/ 985 h 1763"/>
                  <a:gd name="T16" fmla="*/ 264 w 1362"/>
                  <a:gd name="T17" fmla="*/ 1031 h 1763"/>
                  <a:gd name="T18" fmla="*/ 527 w 1362"/>
                  <a:gd name="T19" fmla="*/ 1716 h 1763"/>
                  <a:gd name="T20" fmla="*/ 527 w 1362"/>
                  <a:gd name="T21" fmla="*/ 1716 h 1763"/>
                  <a:gd name="T22" fmla="*/ 574 w 1362"/>
                  <a:gd name="T23" fmla="*/ 1763 h 1763"/>
                  <a:gd name="T24" fmla="*/ 574 w 1362"/>
                  <a:gd name="T25" fmla="*/ 1716 h 1763"/>
                  <a:gd name="T26" fmla="*/ 574 w 1362"/>
                  <a:gd name="T27" fmla="*/ 1716 h 1763"/>
                  <a:gd name="T28" fmla="*/ 527 w 1362"/>
                  <a:gd name="T29" fmla="*/ 1763 h 1763"/>
                  <a:gd name="T30" fmla="*/ 789 w 1362"/>
                  <a:gd name="T31" fmla="*/ 689 h 1763"/>
                  <a:gd name="T32" fmla="*/ 789 w 1362"/>
                  <a:gd name="T33" fmla="*/ 689 h 1763"/>
                  <a:gd name="T34" fmla="*/ 836 w 1362"/>
                  <a:gd name="T35" fmla="*/ 736 h 1763"/>
                  <a:gd name="T36" fmla="*/ 836 w 1362"/>
                  <a:gd name="T37" fmla="*/ 689 h 1763"/>
                  <a:gd name="T38" fmla="*/ 836 w 1362"/>
                  <a:gd name="T39" fmla="*/ 689 h 1763"/>
                  <a:gd name="T40" fmla="*/ 789 w 1362"/>
                  <a:gd name="T41" fmla="*/ 736 h 1763"/>
                  <a:gd name="T42" fmla="*/ 1053 w 1362"/>
                  <a:gd name="T43" fmla="*/ 1166 h 1763"/>
                  <a:gd name="T44" fmla="*/ 1053 w 1362"/>
                  <a:gd name="T45" fmla="*/ 1166 h 1763"/>
                  <a:gd name="T46" fmla="*/ 1099 w 1362"/>
                  <a:gd name="T47" fmla="*/ 1213 h 1763"/>
                  <a:gd name="T48" fmla="*/ 1099 w 1362"/>
                  <a:gd name="T49" fmla="*/ 1166 h 1763"/>
                  <a:gd name="T50" fmla="*/ 1099 w 1362"/>
                  <a:gd name="T51" fmla="*/ 1166 h 1763"/>
                  <a:gd name="T52" fmla="*/ 1053 w 1362"/>
                  <a:gd name="T53" fmla="*/ 1213 h 1763"/>
                  <a:gd name="T54" fmla="*/ 1315 w 1362"/>
                  <a:gd name="T55" fmla="*/ 0 h 1763"/>
                  <a:gd name="T56" fmla="*/ 1315 w 1362"/>
                  <a:gd name="T57" fmla="*/ 0 h 1763"/>
                  <a:gd name="T58" fmla="*/ 1362 w 1362"/>
                  <a:gd name="T59" fmla="*/ 47 h 1763"/>
                  <a:gd name="T60" fmla="*/ 1362 w 1362"/>
                  <a:gd name="T61" fmla="*/ 0 h 1763"/>
                  <a:gd name="T62" fmla="*/ 1362 w 1362"/>
                  <a:gd name="T63" fmla="*/ 0 h 1763"/>
                  <a:gd name="T64" fmla="*/ 1315 w 1362"/>
                  <a:gd name="T65" fmla="*/ 47 h 1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763">
                    <a:moveTo>
                      <a:pt x="47" y="900"/>
                    </a:moveTo>
                    <a:lnTo>
                      <a:pt x="47" y="900"/>
                    </a:lnTo>
                    <a:lnTo>
                      <a:pt x="0" y="947"/>
                    </a:lnTo>
                    <a:moveTo>
                      <a:pt x="264" y="985"/>
                    </a:moveTo>
                    <a:lnTo>
                      <a:pt x="264" y="985"/>
                    </a:lnTo>
                    <a:lnTo>
                      <a:pt x="310" y="1031"/>
                    </a:lnTo>
                    <a:moveTo>
                      <a:pt x="310" y="985"/>
                    </a:moveTo>
                    <a:lnTo>
                      <a:pt x="310" y="985"/>
                    </a:lnTo>
                    <a:lnTo>
                      <a:pt x="264" y="1031"/>
                    </a:lnTo>
                    <a:moveTo>
                      <a:pt x="527" y="1716"/>
                    </a:moveTo>
                    <a:lnTo>
                      <a:pt x="527" y="1716"/>
                    </a:lnTo>
                    <a:lnTo>
                      <a:pt x="574" y="1763"/>
                    </a:lnTo>
                    <a:moveTo>
                      <a:pt x="574" y="1716"/>
                    </a:moveTo>
                    <a:lnTo>
                      <a:pt x="574" y="1716"/>
                    </a:lnTo>
                    <a:lnTo>
                      <a:pt x="527" y="1763"/>
                    </a:lnTo>
                    <a:moveTo>
                      <a:pt x="789" y="689"/>
                    </a:moveTo>
                    <a:lnTo>
                      <a:pt x="789" y="689"/>
                    </a:lnTo>
                    <a:lnTo>
                      <a:pt x="836" y="736"/>
                    </a:lnTo>
                    <a:moveTo>
                      <a:pt x="836" y="689"/>
                    </a:moveTo>
                    <a:lnTo>
                      <a:pt x="836" y="689"/>
                    </a:lnTo>
                    <a:lnTo>
                      <a:pt x="789" y="736"/>
                    </a:lnTo>
                    <a:moveTo>
                      <a:pt x="1053" y="1166"/>
                    </a:moveTo>
                    <a:lnTo>
                      <a:pt x="1053" y="1166"/>
                    </a:lnTo>
                    <a:lnTo>
                      <a:pt x="1099" y="1213"/>
                    </a:lnTo>
                    <a:moveTo>
                      <a:pt x="1099" y="1166"/>
                    </a:moveTo>
                    <a:lnTo>
                      <a:pt x="1099" y="1166"/>
                    </a:lnTo>
                    <a:lnTo>
                      <a:pt x="1053" y="1213"/>
                    </a:lnTo>
                    <a:moveTo>
                      <a:pt x="1315" y="0"/>
                    </a:moveTo>
                    <a:lnTo>
                      <a:pt x="1315" y="0"/>
                    </a:lnTo>
                    <a:lnTo>
                      <a:pt x="1362" y="47"/>
                    </a:lnTo>
                    <a:moveTo>
                      <a:pt x="1362" y="0"/>
                    </a:moveTo>
                    <a:lnTo>
                      <a:pt x="1362" y="0"/>
                    </a:lnTo>
                    <a:lnTo>
                      <a:pt x="1315" y="47"/>
                    </a:lnTo>
                  </a:path>
                </a:pathLst>
              </a:custGeom>
              <a:noFill/>
              <a:ln w="1588" cap="flat">
                <a:solidFill>
                  <a:srgbClr val="AA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 name="Freeform 168"/>
              <p:cNvSpPr>
                <a:spLocks noEditPoints="1"/>
              </p:cNvSpPr>
              <p:nvPr/>
            </p:nvSpPr>
            <p:spPr bwMode="auto">
              <a:xfrm>
                <a:off x="3278" y="1169"/>
                <a:ext cx="1782" cy="723"/>
              </a:xfrm>
              <a:custGeom>
                <a:avLst/>
                <a:gdLst>
                  <a:gd name="T0" fmla="*/ 297 w 7919"/>
                  <a:gd name="T1" fmla="*/ 1263 h 3177"/>
                  <a:gd name="T2" fmla="*/ 1085 w 7919"/>
                  <a:gd name="T3" fmla="*/ 1167 h 3177"/>
                  <a:gd name="T4" fmla="*/ 1874 w 7919"/>
                  <a:gd name="T5" fmla="*/ 1951 h 3177"/>
                  <a:gd name="T6" fmla="*/ 2663 w 7919"/>
                  <a:gd name="T7" fmla="*/ 2088 h 3177"/>
                  <a:gd name="T8" fmla="*/ 3451 w 7919"/>
                  <a:gd name="T9" fmla="*/ 2151 h 3177"/>
                  <a:gd name="T10" fmla="*/ 4239 w 7919"/>
                  <a:gd name="T11" fmla="*/ 34 h 3177"/>
                  <a:gd name="T12" fmla="*/ 5028 w 7919"/>
                  <a:gd name="T13" fmla="*/ 1159 h 3177"/>
                  <a:gd name="T14" fmla="*/ 5817 w 7919"/>
                  <a:gd name="T15" fmla="*/ 1466 h 3177"/>
                  <a:gd name="T16" fmla="*/ 6605 w 7919"/>
                  <a:gd name="T17" fmla="*/ 1275 h 3177"/>
                  <a:gd name="T18" fmla="*/ 7394 w 7919"/>
                  <a:gd name="T19" fmla="*/ 1095 h 3177"/>
                  <a:gd name="T20" fmla="*/ 0 w 7919"/>
                  <a:gd name="T21" fmla="*/ 1381 h 3177"/>
                  <a:gd name="T22" fmla="*/ 34 w 7919"/>
                  <a:gd name="T23" fmla="*/ 1348 h 3177"/>
                  <a:gd name="T24" fmla="*/ 264 w 7919"/>
                  <a:gd name="T25" fmla="*/ 1263 h 3177"/>
                  <a:gd name="T26" fmla="*/ 297 w 7919"/>
                  <a:gd name="T27" fmla="*/ 1229 h 3177"/>
                  <a:gd name="T28" fmla="*/ 526 w 7919"/>
                  <a:gd name="T29" fmla="*/ 387 h 3177"/>
                  <a:gd name="T30" fmla="*/ 559 w 7919"/>
                  <a:gd name="T31" fmla="*/ 354 h 3177"/>
                  <a:gd name="T32" fmla="*/ 789 w 7919"/>
                  <a:gd name="T33" fmla="*/ 2430 h 3177"/>
                  <a:gd name="T34" fmla="*/ 823 w 7919"/>
                  <a:gd name="T35" fmla="*/ 2397 h 3177"/>
                  <a:gd name="T36" fmla="*/ 1051 w 7919"/>
                  <a:gd name="T37" fmla="*/ 1167 h 3177"/>
                  <a:gd name="T38" fmla="*/ 1085 w 7919"/>
                  <a:gd name="T39" fmla="*/ 1134 h 3177"/>
                  <a:gd name="T40" fmla="*/ 1315 w 7919"/>
                  <a:gd name="T41" fmla="*/ 2288 h 3177"/>
                  <a:gd name="T42" fmla="*/ 1348 w 7919"/>
                  <a:gd name="T43" fmla="*/ 2255 h 3177"/>
                  <a:gd name="T44" fmla="*/ 1578 w 7919"/>
                  <a:gd name="T45" fmla="*/ 3144 h 3177"/>
                  <a:gd name="T46" fmla="*/ 1611 w 7919"/>
                  <a:gd name="T47" fmla="*/ 3110 h 3177"/>
                  <a:gd name="T48" fmla="*/ 1840 w 7919"/>
                  <a:gd name="T49" fmla="*/ 1951 h 3177"/>
                  <a:gd name="T50" fmla="*/ 1874 w 7919"/>
                  <a:gd name="T51" fmla="*/ 1918 h 3177"/>
                  <a:gd name="T52" fmla="*/ 2104 w 7919"/>
                  <a:gd name="T53" fmla="*/ 2320 h 3177"/>
                  <a:gd name="T54" fmla="*/ 2137 w 7919"/>
                  <a:gd name="T55" fmla="*/ 2287 h 3177"/>
                  <a:gd name="T56" fmla="*/ 2366 w 7919"/>
                  <a:gd name="T57" fmla="*/ 2573 h 3177"/>
                  <a:gd name="T58" fmla="*/ 2399 w 7919"/>
                  <a:gd name="T59" fmla="*/ 2539 h 3177"/>
                  <a:gd name="T60" fmla="*/ 2629 w 7919"/>
                  <a:gd name="T61" fmla="*/ 2088 h 3177"/>
                  <a:gd name="T62" fmla="*/ 2663 w 7919"/>
                  <a:gd name="T63" fmla="*/ 2055 h 3177"/>
                  <a:gd name="T64" fmla="*/ 2891 w 7919"/>
                  <a:gd name="T65" fmla="*/ 2390 h 3177"/>
                  <a:gd name="T66" fmla="*/ 2925 w 7919"/>
                  <a:gd name="T67" fmla="*/ 2357 h 3177"/>
                  <a:gd name="T68" fmla="*/ 3155 w 7919"/>
                  <a:gd name="T69" fmla="*/ 2273 h 3177"/>
                  <a:gd name="T70" fmla="*/ 3188 w 7919"/>
                  <a:gd name="T71" fmla="*/ 2239 h 3177"/>
                  <a:gd name="T72" fmla="*/ 3418 w 7919"/>
                  <a:gd name="T73" fmla="*/ 2151 h 3177"/>
                  <a:gd name="T74" fmla="*/ 3451 w 7919"/>
                  <a:gd name="T75" fmla="*/ 2118 h 3177"/>
                  <a:gd name="T76" fmla="*/ 3680 w 7919"/>
                  <a:gd name="T77" fmla="*/ 1744 h 3177"/>
                  <a:gd name="T78" fmla="*/ 3714 w 7919"/>
                  <a:gd name="T79" fmla="*/ 1710 h 3177"/>
                  <a:gd name="T80" fmla="*/ 3944 w 7919"/>
                  <a:gd name="T81" fmla="*/ 3059 h 3177"/>
                  <a:gd name="T82" fmla="*/ 3977 w 7919"/>
                  <a:gd name="T83" fmla="*/ 3026 h 3177"/>
                  <a:gd name="T84" fmla="*/ 4206 w 7919"/>
                  <a:gd name="T85" fmla="*/ 34 h 3177"/>
                  <a:gd name="T86" fmla="*/ 4239 w 7919"/>
                  <a:gd name="T87" fmla="*/ 0 h 3177"/>
                  <a:gd name="T88" fmla="*/ 4469 w 7919"/>
                  <a:gd name="T89" fmla="*/ 1739 h 3177"/>
                  <a:gd name="T90" fmla="*/ 4503 w 7919"/>
                  <a:gd name="T91" fmla="*/ 1706 h 3177"/>
                  <a:gd name="T92" fmla="*/ 4731 w 7919"/>
                  <a:gd name="T93" fmla="*/ 2346 h 3177"/>
                  <a:gd name="T94" fmla="*/ 4765 w 7919"/>
                  <a:gd name="T95" fmla="*/ 2313 h 3177"/>
                  <a:gd name="T96" fmla="*/ 4995 w 7919"/>
                  <a:gd name="T97" fmla="*/ 1159 h 3177"/>
                  <a:gd name="T98" fmla="*/ 5028 w 7919"/>
                  <a:gd name="T99" fmla="*/ 1126 h 3177"/>
                  <a:gd name="T100" fmla="*/ 5258 w 7919"/>
                  <a:gd name="T101" fmla="*/ 750 h 3177"/>
                  <a:gd name="T102" fmla="*/ 5291 w 7919"/>
                  <a:gd name="T103" fmla="*/ 717 h 3177"/>
                  <a:gd name="T104" fmla="*/ 5520 w 7919"/>
                  <a:gd name="T105" fmla="*/ 1201 h 3177"/>
                  <a:gd name="T106" fmla="*/ 5554 w 7919"/>
                  <a:gd name="T107" fmla="*/ 1168 h 3177"/>
                  <a:gd name="T108" fmla="*/ 5784 w 7919"/>
                  <a:gd name="T109" fmla="*/ 1466 h 3177"/>
                  <a:gd name="T110" fmla="*/ 5817 w 7919"/>
                  <a:gd name="T111" fmla="*/ 1433 h 3177"/>
                  <a:gd name="T112" fmla="*/ 6046 w 7919"/>
                  <a:gd name="T113" fmla="*/ 1391 h 3177"/>
                  <a:gd name="T114" fmla="*/ 6079 w 7919"/>
                  <a:gd name="T115" fmla="*/ 1358 h 3177"/>
                  <a:gd name="T116" fmla="*/ 6309 w 7919"/>
                  <a:gd name="T117" fmla="*/ 1381 h 3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19" h="3177">
                    <a:moveTo>
                      <a:pt x="34" y="1381"/>
                    </a:moveTo>
                    <a:lnTo>
                      <a:pt x="34" y="1381"/>
                    </a:lnTo>
                    <a:lnTo>
                      <a:pt x="297" y="1263"/>
                    </a:lnTo>
                    <a:lnTo>
                      <a:pt x="559" y="387"/>
                    </a:lnTo>
                    <a:lnTo>
                      <a:pt x="823" y="2430"/>
                    </a:lnTo>
                    <a:lnTo>
                      <a:pt x="1085" y="1167"/>
                    </a:lnTo>
                    <a:lnTo>
                      <a:pt x="1348" y="2288"/>
                    </a:lnTo>
                    <a:lnTo>
                      <a:pt x="1611" y="3144"/>
                    </a:lnTo>
                    <a:lnTo>
                      <a:pt x="1874" y="1951"/>
                    </a:lnTo>
                    <a:lnTo>
                      <a:pt x="2137" y="2320"/>
                    </a:lnTo>
                    <a:lnTo>
                      <a:pt x="2399" y="2573"/>
                    </a:lnTo>
                    <a:lnTo>
                      <a:pt x="2663" y="2088"/>
                    </a:lnTo>
                    <a:lnTo>
                      <a:pt x="2925" y="2390"/>
                    </a:lnTo>
                    <a:lnTo>
                      <a:pt x="3188" y="2273"/>
                    </a:lnTo>
                    <a:lnTo>
                      <a:pt x="3451" y="2151"/>
                    </a:lnTo>
                    <a:lnTo>
                      <a:pt x="3714" y="1744"/>
                    </a:lnTo>
                    <a:lnTo>
                      <a:pt x="3977" y="3059"/>
                    </a:lnTo>
                    <a:lnTo>
                      <a:pt x="4239" y="34"/>
                    </a:lnTo>
                    <a:lnTo>
                      <a:pt x="4503" y="1739"/>
                    </a:lnTo>
                    <a:lnTo>
                      <a:pt x="4765" y="2346"/>
                    </a:lnTo>
                    <a:lnTo>
                      <a:pt x="5028" y="1159"/>
                    </a:lnTo>
                    <a:lnTo>
                      <a:pt x="5291" y="750"/>
                    </a:lnTo>
                    <a:lnTo>
                      <a:pt x="5554" y="1201"/>
                    </a:lnTo>
                    <a:lnTo>
                      <a:pt x="5817" y="1466"/>
                    </a:lnTo>
                    <a:lnTo>
                      <a:pt x="6079" y="1391"/>
                    </a:lnTo>
                    <a:lnTo>
                      <a:pt x="6343" y="1381"/>
                    </a:lnTo>
                    <a:lnTo>
                      <a:pt x="6605" y="1275"/>
                    </a:lnTo>
                    <a:lnTo>
                      <a:pt x="6868" y="1578"/>
                    </a:lnTo>
                    <a:lnTo>
                      <a:pt x="7131" y="2205"/>
                    </a:lnTo>
                    <a:lnTo>
                      <a:pt x="7394" y="1095"/>
                    </a:lnTo>
                    <a:lnTo>
                      <a:pt x="7657" y="1725"/>
                    </a:lnTo>
                    <a:lnTo>
                      <a:pt x="7919" y="481"/>
                    </a:lnTo>
                    <a:moveTo>
                      <a:pt x="0" y="1381"/>
                    </a:moveTo>
                    <a:lnTo>
                      <a:pt x="0" y="1381"/>
                    </a:lnTo>
                    <a:lnTo>
                      <a:pt x="67" y="1381"/>
                    </a:lnTo>
                    <a:moveTo>
                      <a:pt x="34" y="1348"/>
                    </a:moveTo>
                    <a:lnTo>
                      <a:pt x="34" y="1348"/>
                    </a:lnTo>
                    <a:lnTo>
                      <a:pt x="34" y="1415"/>
                    </a:lnTo>
                    <a:moveTo>
                      <a:pt x="264" y="1263"/>
                    </a:moveTo>
                    <a:lnTo>
                      <a:pt x="264" y="1263"/>
                    </a:lnTo>
                    <a:lnTo>
                      <a:pt x="330" y="1263"/>
                    </a:lnTo>
                    <a:moveTo>
                      <a:pt x="297" y="1229"/>
                    </a:moveTo>
                    <a:lnTo>
                      <a:pt x="297" y="1229"/>
                    </a:lnTo>
                    <a:lnTo>
                      <a:pt x="297" y="1296"/>
                    </a:lnTo>
                    <a:moveTo>
                      <a:pt x="526" y="387"/>
                    </a:moveTo>
                    <a:lnTo>
                      <a:pt x="526" y="387"/>
                    </a:lnTo>
                    <a:lnTo>
                      <a:pt x="593" y="387"/>
                    </a:lnTo>
                    <a:moveTo>
                      <a:pt x="559" y="354"/>
                    </a:moveTo>
                    <a:lnTo>
                      <a:pt x="559" y="354"/>
                    </a:lnTo>
                    <a:lnTo>
                      <a:pt x="559" y="420"/>
                    </a:lnTo>
                    <a:moveTo>
                      <a:pt x="789" y="2430"/>
                    </a:moveTo>
                    <a:lnTo>
                      <a:pt x="789" y="2430"/>
                    </a:lnTo>
                    <a:lnTo>
                      <a:pt x="856" y="2430"/>
                    </a:lnTo>
                    <a:moveTo>
                      <a:pt x="823" y="2397"/>
                    </a:moveTo>
                    <a:lnTo>
                      <a:pt x="823" y="2397"/>
                    </a:lnTo>
                    <a:lnTo>
                      <a:pt x="823" y="2464"/>
                    </a:lnTo>
                    <a:moveTo>
                      <a:pt x="1051" y="1167"/>
                    </a:moveTo>
                    <a:lnTo>
                      <a:pt x="1051" y="1167"/>
                    </a:lnTo>
                    <a:lnTo>
                      <a:pt x="1118" y="1167"/>
                    </a:lnTo>
                    <a:moveTo>
                      <a:pt x="1085" y="1134"/>
                    </a:moveTo>
                    <a:lnTo>
                      <a:pt x="1085" y="1134"/>
                    </a:lnTo>
                    <a:lnTo>
                      <a:pt x="1085" y="1200"/>
                    </a:lnTo>
                    <a:moveTo>
                      <a:pt x="1315" y="2288"/>
                    </a:moveTo>
                    <a:lnTo>
                      <a:pt x="1315" y="2288"/>
                    </a:lnTo>
                    <a:lnTo>
                      <a:pt x="1381" y="2288"/>
                    </a:lnTo>
                    <a:moveTo>
                      <a:pt x="1348" y="2255"/>
                    </a:moveTo>
                    <a:lnTo>
                      <a:pt x="1348" y="2255"/>
                    </a:lnTo>
                    <a:lnTo>
                      <a:pt x="1348" y="2321"/>
                    </a:lnTo>
                    <a:moveTo>
                      <a:pt x="1578" y="3144"/>
                    </a:moveTo>
                    <a:lnTo>
                      <a:pt x="1578" y="3144"/>
                    </a:lnTo>
                    <a:lnTo>
                      <a:pt x="1645" y="3144"/>
                    </a:lnTo>
                    <a:moveTo>
                      <a:pt x="1611" y="3110"/>
                    </a:moveTo>
                    <a:lnTo>
                      <a:pt x="1611" y="3110"/>
                    </a:lnTo>
                    <a:lnTo>
                      <a:pt x="1611" y="3177"/>
                    </a:lnTo>
                    <a:moveTo>
                      <a:pt x="1840" y="1951"/>
                    </a:moveTo>
                    <a:lnTo>
                      <a:pt x="1840" y="1951"/>
                    </a:lnTo>
                    <a:lnTo>
                      <a:pt x="1907" y="1951"/>
                    </a:lnTo>
                    <a:moveTo>
                      <a:pt x="1874" y="1918"/>
                    </a:moveTo>
                    <a:lnTo>
                      <a:pt x="1874" y="1918"/>
                    </a:lnTo>
                    <a:lnTo>
                      <a:pt x="1874" y="1985"/>
                    </a:lnTo>
                    <a:moveTo>
                      <a:pt x="2104" y="2320"/>
                    </a:moveTo>
                    <a:lnTo>
                      <a:pt x="2104" y="2320"/>
                    </a:lnTo>
                    <a:lnTo>
                      <a:pt x="2170" y="2320"/>
                    </a:lnTo>
                    <a:moveTo>
                      <a:pt x="2137" y="2287"/>
                    </a:moveTo>
                    <a:lnTo>
                      <a:pt x="2137" y="2287"/>
                    </a:lnTo>
                    <a:lnTo>
                      <a:pt x="2137" y="2354"/>
                    </a:lnTo>
                    <a:moveTo>
                      <a:pt x="2366" y="2573"/>
                    </a:moveTo>
                    <a:lnTo>
                      <a:pt x="2366" y="2573"/>
                    </a:lnTo>
                    <a:lnTo>
                      <a:pt x="2433" y="2573"/>
                    </a:lnTo>
                    <a:moveTo>
                      <a:pt x="2399" y="2539"/>
                    </a:moveTo>
                    <a:lnTo>
                      <a:pt x="2399" y="2539"/>
                    </a:lnTo>
                    <a:lnTo>
                      <a:pt x="2399" y="2606"/>
                    </a:lnTo>
                    <a:moveTo>
                      <a:pt x="2629" y="2088"/>
                    </a:moveTo>
                    <a:lnTo>
                      <a:pt x="2629" y="2088"/>
                    </a:lnTo>
                    <a:lnTo>
                      <a:pt x="2696" y="2088"/>
                    </a:lnTo>
                    <a:moveTo>
                      <a:pt x="2663" y="2055"/>
                    </a:moveTo>
                    <a:lnTo>
                      <a:pt x="2663" y="2055"/>
                    </a:lnTo>
                    <a:lnTo>
                      <a:pt x="2663" y="2121"/>
                    </a:lnTo>
                    <a:moveTo>
                      <a:pt x="2891" y="2390"/>
                    </a:moveTo>
                    <a:lnTo>
                      <a:pt x="2891" y="2390"/>
                    </a:lnTo>
                    <a:lnTo>
                      <a:pt x="2958" y="2390"/>
                    </a:lnTo>
                    <a:moveTo>
                      <a:pt x="2925" y="2357"/>
                    </a:moveTo>
                    <a:lnTo>
                      <a:pt x="2925" y="2357"/>
                    </a:lnTo>
                    <a:lnTo>
                      <a:pt x="2925" y="2424"/>
                    </a:lnTo>
                    <a:moveTo>
                      <a:pt x="3155" y="2273"/>
                    </a:moveTo>
                    <a:lnTo>
                      <a:pt x="3155" y="2273"/>
                    </a:lnTo>
                    <a:lnTo>
                      <a:pt x="3221" y="2273"/>
                    </a:lnTo>
                    <a:moveTo>
                      <a:pt x="3188" y="2239"/>
                    </a:moveTo>
                    <a:lnTo>
                      <a:pt x="3188" y="2239"/>
                    </a:lnTo>
                    <a:lnTo>
                      <a:pt x="3188" y="2306"/>
                    </a:lnTo>
                    <a:moveTo>
                      <a:pt x="3418" y="2151"/>
                    </a:moveTo>
                    <a:lnTo>
                      <a:pt x="3418" y="2151"/>
                    </a:lnTo>
                    <a:lnTo>
                      <a:pt x="3485" y="2151"/>
                    </a:lnTo>
                    <a:moveTo>
                      <a:pt x="3451" y="2118"/>
                    </a:moveTo>
                    <a:lnTo>
                      <a:pt x="3451" y="2118"/>
                    </a:lnTo>
                    <a:lnTo>
                      <a:pt x="3451" y="2185"/>
                    </a:lnTo>
                    <a:moveTo>
                      <a:pt x="3680" y="1744"/>
                    </a:moveTo>
                    <a:lnTo>
                      <a:pt x="3680" y="1744"/>
                    </a:lnTo>
                    <a:lnTo>
                      <a:pt x="3747" y="1744"/>
                    </a:lnTo>
                    <a:moveTo>
                      <a:pt x="3714" y="1710"/>
                    </a:moveTo>
                    <a:lnTo>
                      <a:pt x="3714" y="1710"/>
                    </a:lnTo>
                    <a:lnTo>
                      <a:pt x="3714" y="1777"/>
                    </a:lnTo>
                    <a:moveTo>
                      <a:pt x="3944" y="3059"/>
                    </a:moveTo>
                    <a:lnTo>
                      <a:pt x="3944" y="3059"/>
                    </a:lnTo>
                    <a:lnTo>
                      <a:pt x="4010" y="3059"/>
                    </a:lnTo>
                    <a:moveTo>
                      <a:pt x="3977" y="3026"/>
                    </a:moveTo>
                    <a:lnTo>
                      <a:pt x="3977" y="3026"/>
                    </a:lnTo>
                    <a:lnTo>
                      <a:pt x="3977" y="3093"/>
                    </a:lnTo>
                    <a:moveTo>
                      <a:pt x="4206" y="34"/>
                    </a:moveTo>
                    <a:lnTo>
                      <a:pt x="4206" y="34"/>
                    </a:lnTo>
                    <a:lnTo>
                      <a:pt x="4273" y="34"/>
                    </a:lnTo>
                    <a:moveTo>
                      <a:pt x="4239" y="0"/>
                    </a:moveTo>
                    <a:lnTo>
                      <a:pt x="4239" y="0"/>
                    </a:lnTo>
                    <a:lnTo>
                      <a:pt x="4239" y="67"/>
                    </a:lnTo>
                    <a:moveTo>
                      <a:pt x="4469" y="1739"/>
                    </a:moveTo>
                    <a:lnTo>
                      <a:pt x="4469" y="1739"/>
                    </a:lnTo>
                    <a:lnTo>
                      <a:pt x="4536" y="1739"/>
                    </a:lnTo>
                    <a:moveTo>
                      <a:pt x="4503" y="1706"/>
                    </a:moveTo>
                    <a:lnTo>
                      <a:pt x="4503" y="1706"/>
                    </a:lnTo>
                    <a:lnTo>
                      <a:pt x="4503" y="1773"/>
                    </a:lnTo>
                    <a:moveTo>
                      <a:pt x="4731" y="2346"/>
                    </a:moveTo>
                    <a:lnTo>
                      <a:pt x="4731" y="2346"/>
                    </a:lnTo>
                    <a:lnTo>
                      <a:pt x="4798" y="2346"/>
                    </a:lnTo>
                    <a:moveTo>
                      <a:pt x="4765" y="2313"/>
                    </a:moveTo>
                    <a:lnTo>
                      <a:pt x="4765" y="2313"/>
                    </a:lnTo>
                    <a:lnTo>
                      <a:pt x="4765" y="2379"/>
                    </a:lnTo>
                    <a:moveTo>
                      <a:pt x="4995" y="1159"/>
                    </a:moveTo>
                    <a:lnTo>
                      <a:pt x="4995" y="1159"/>
                    </a:lnTo>
                    <a:lnTo>
                      <a:pt x="5061" y="1159"/>
                    </a:lnTo>
                    <a:moveTo>
                      <a:pt x="5028" y="1126"/>
                    </a:moveTo>
                    <a:lnTo>
                      <a:pt x="5028" y="1126"/>
                    </a:lnTo>
                    <a:lnTo>
                      <a:pt x="5028" y="1193"/>
                    </a:lnTo>
                    <a:moveTo>
                      <a:pt x="5258" y="750"/>
                    </a:moveTo>
                    <a:lnTo>
                      <a:pt x="5258" y="750"/>
                    </a:lnTo>
                    <a:lnTo>
                      <a:pt x="5325" y="750"/>
                    </a:lnTo>
                    <a:moveTo>
                      <a:pt x="5291" y="717"/>
                    </a:moveTo>
                    <a:lnTo>
                      <a:pt x="5291" y="717"/>
                    </a:lnTo>
                    <a:lnTo>
                      <a:pt x="5291" y="784"/>
                    </a:lnTo>
                    <a:moveTo>
                      <a:pt x="5520" y="1201"/>
                    </a:moveTo>
                    <a:lnTo>
                      <a:pt x="5520" y="1201"/>
                    </a:lnTo>
                    <a:lnTo>
                      <a:pt x="5587" y="1201"/>
                    </a:lnTo>
                    <a:moveTo>
                      <a:pt x="5554" y="1168"/>
                    </a:moveTo>
                    <a:lnTo>
                      <a:pt x="5554" y="1168"/>
                    </a:lnTo>
                    <a:lnTo>
                      <a:pt x="5554" y="1235"/>
                    </a:lnTo>
                    <a:moveTo>
                      <a:pt x="5784" y="1466"/>
                    </a:moveTo>
                    <a:lnTo>
                      <a:pt x="5784" y="1466"/>
                    </a:lnTo>
                    <a:lnTo>
                      <a:pt x="5850" y="1466"/>
                    </a:lnTo>
                    <a:moveTo>
                      <a:pt x="5817" y="1433"/>
                    </a:moveTo>
                    <a:lnTo>
                      <a:pt x="5817" y="1433"/>
                    </a:lnTo>
                    <a:lnTo>
                      <a:pt x="5817" y="1499"/>
                    </a:lnTo>
                    <a:moveTo>
                      <a:pt x="6046" y="1391"/>
                    </a:moveTo>
                    <a:lnTo>
                      <a:pt x="6046" y="1391"/>
                    </a:lnTo>
                    <a:lnTo>
                      <a:pt x="6113" y="1391"/>
                    </a:lnTo>
                    <a:moveTo>
                      <a:pt x="6079" y="1358"/>
                    </a:moveTo>
                    <a:lnTo>
                      <a:pt x="6079" y="1358"/>
                    </a:lnTo>
                    <a:lnTo>
                      <a:pt x="6079" y="1425"/>
                    </a:lnTo>
                    <a:moveTo>
                      <a:pt x="6309" y="1381"/>
                    </a:moveTo>
                    <a:lnTo>
                      <a:pt x="6309" y="1381"/>
                    </a:lnTo>
                    <a:lnTo>
                      <a:pt x="6376" y="1381"/>
                    </a:lnTo>
                  </a:path>
                </a:pathLst>
              </a:custGeom>
              <a:noFill/>
              <a:ln w="1588" cap="flat">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 name="Freeform 169"/>
              <p:cNvSpPr>
                <a:spLocks noEditPoints="1"/>
              </p:cNvSpPr>
              <p:nvPr/>
            </p:nvSpPr>
            <p:spPr bwMode="auto">
              <a:xfrm>
                <a:off x="3281" y="1171"/>
                <a:ext cx="1787" cy="719"/>
              </a:xfrm>
              <a:custGeom>
                <a:avLst/>
                <a:gdLst>
                  <a:gd name="T0" fmla="*/ 6561 w 7943"/>
                  <a:gd name="T1" fmla="*/ 1265 h 3157"/>
                  <a:gd name="T2" fmla="*/ 6595 w 7943"/>
                  <a:gd name="T3" fmla="*/ 1231 h 3157"/>
                  <a:gd name="T4" fmla="*/ 6891 w 7943"/>
                  <a:gd name="T5" fmla="*/ 1568 h 3157"/>
                  <a:gd name="T6" fmla="*/ 7088 w 7943"/>
                  <a:gd name="T7" fmla="*/ 2195 h 3157"/>
                  <a:gd name="T8" fmla="*/ 7121 w 7943"/>
                  <a:gd name="T9" fmla="*/ 2161 h 3157"/>
                  <a:gd name="T10" fmla="*/ 7417 w 7943"/>
                  <a:gd name="T11" fmla="*/ 1085 h 3157"/>
                  <a:gd name="T12" fmla="*/ 7614 w 7943"/>
                  <a:gd name="T13" fmla="*/ 1715 h 3157"/>
                  <a:gd name="T14" fmla="*/ 7647 w 7943"/>
                  <a:gd name="T15" fmla="*/ 1681 h 3157"/>
                  <a:gd name="T16" fmla="*/ 7943 w 7943"/>
                  <a:gd name="T17" fmla="*/ 471 h 3157"/>
                  <a:gd name="T18" fmla="*/ 0 w 7943"/>
                  <a:gd name="T19" fmla="*/ 1348 h 3157"/>
                  <a:gd name="T20" fmla="*/ 47 w 7943"/>
                  <a:gd name="T21" fmla="*/ 1348 h 3157"/>
                  <a:gd name="T22" fmla="*/ 310 w 7943"/>
                  <a:gd name="T23" fmla="*/ 1276 h 3157"/>
                  <a:gd name="T24" fmla="*/ 526 w 7943"/>
                  <a:gd name="T25" fmla="*/ 354 h 3157"/>
                  <a:gd name="T26" fmla="*/ 573 w 7943"/>
                  <a:gd name="T27" fmla="*/ 354 h 3157"/>
                  <a:gd name="T28" fmla="*/ 836 w 7943"/>
                  <a:gd name="T29" fmla="*/ 2444 h 3157"/>
                  <a:gd name="T30" fmla="*/ 1051 w 7943"/>
                  <a:gd name="T31" fmla="*/ 1134 h 3157"/>
                  <a:gd name="T32" fmla="*/ 1098 w 7943"/>
                  <a:gd name="T33" fmla="*/ 1134 h 3157"/>
                  <a:gd name="T34" fmla="*/ 1361 w 7943"/>
                  <a:gd name="T35" fmla="*/ 2301 h 3157"/>
                  <a:gd name="T36" fmla="*/ 1578 w 7943"/>
                  <a:gd name="T37" fmla="*/ 3110 h 3157"/>
                  <a:gd name="T38" fmla="*/ 1625 w 7943"/>
                  <a:gd name="T39" fmla="*/ 3110 h 3157"/>
                  <a:gd name="T40" fmla="*/ 1887 w 7943"/>
                  <a:gd name="T41" fmla="*/ 1965 h 3157"/>
                  <a:gd name="T42" fmla="*/ 2104 w 7943"/>
                  <a:gd name="T43" fmla="*/ 2287 h 3157"/>
                  <a:gd name="T44" fmla="*/ 2150 w 7943"/>
                  <a:gd name="T45" fmla="*/ 2287 h 3157"/>
                  <a:gd name="T46" fmla="*/ 2413 w 7943"/>
                  <a:gd name="T47" fmla="*/ 2586 h 3157"/>
                  <a:gd name="T48" fmla="*/ 2629 w 7943"/>
                  <a:gd name="T49" fmla="*/ 2055 h 3157"/>
                  <a:gd name="T50" fmla="*/ 2676 w 7943"/>
                  <a:gd name="T51" fmla="*/ 2055 h 3157"/>
                  <a:gd name="T52" fmla="*/ 2938 w 7943"/>
                  <a:gd name="T53" fmla="*/ 2404 h 3157"/>
                  <a:gd name="T54" fmla="*/ 3155 w 7943"/>
                  <a:gd name="T55" fmla="*/ 2239 h 3157"/>
                  <a:gd name="T56" fmla="*/ 3201 w 7943"/>
                  <a:gd name="T57" fmla="*/ 2239 h 3157"/>
                  <a:gd name="T58" fmla="*/ 3465 w 7943"/>
                  <a:gd name="T59" fmla="*/ 2165 h 3157"/>
                  <a:gd name="T60" fmla="*/ 3680 w 7943"/>
                  <a:gd name="T61" fmla="*/ 1710 h 3157"/>
                  <a:gd name="T62" fmla="*/ 3727 w 7943"/>
                  <a:gd name="T63" fmla="*/ 1710 h 3157"/>
                  <a:gd name="T64" fmla="*/ 3990 w 7943"/>
                  <a:gd name="T65" fmla="*/ 3073 h 3157"/>
                  <a:gd name="T66" fmla="*/ 4206 w 7943"/>
                  <a:gd name="T67" fmla="*/ 0 h 3157"/>
                  <a:gd name="T68" fmla="*/ 4253 w 7943"/>
                  <a:gd name="T69" fmla="*/ 0 h 3157"/>
                  <a:gd name="T70" fmla="*/ 4516 w 7943"/>
                  <a:gd name="T71" fmla="*/ 1753 h 3157"/>
                  <a:gd name="T72" fmla="*/ 4731 w 7943"/>
                  <a:gd name="T73" fmla="*/ 2313 h 3157"/>
                  <a:gd name="T74" fmla="*/ 4778 w 7943"/>
                  <a:gd name="T75" fmla="*/ 2313 h 3157"/>
                  <a:gd name="T76" fmla="*/ 5041 w 7943"/>
                  <a:gd name="T77" fmla="*/ 1173 h 3157"/>
                  <a:gd name="T78" fmla="*/ 5258 w 7943"/>
                  <a:gd name="T79" fmla="*/ 717 h 3157"/>
                  <a:gd name="T80" fmla="*/ 5305 w 7943"/>
                  <a:gd name="T81" fmla="*/ 717 h 3157"/>
                  <a:gd name="T82" fmla="*/ 5567 w 7943"/>
                  <a:gd name="T83" fmla="*/ 1215 h 3157"/>
                  <a:gd name="T84" fmla="*/ 5784 w 7943"/>
                  <a:gd name="T85" fmla="*/ 1433 h 3157"/>
                  <a:gd name="T86" fmla="*/ 5830 w 7943"/>
                  <a:gd name="T87" fmla="*/ 1433 h 3157"/>
                  <a:gd name="T88" fmla="*/ 6093 w 7943"/>
                  <a:gd name="T89" fmla="*/ 1405 h 3157"/>
                  <a:gd name="T90" fmla="*/ 6309 w 7943"/>
                  <a:gd name="T91" fmla="*/ 1348 h 3157"/>
                  <a:gd name="T92" fmla="*/ 6356 w 7943"/>
                  <a:gd name="T93" fmla="*/ 1348 h 3157"/>
                  <a:gd name="T94" fmla="*/ 6618 w 7943"/>
                  <a:gd name="T95" fmla="*/ 1288 h 3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943" h="3157">
                    <a:moveTo>
                      <a:pt x="6333" y="1338"/>
                    </a:moveTo>
                    <a:lnTo>
                      <a:pt x="6333" y="1338"/>
                    </a:lnTo>
                    <a:lnTo>
                      <a:pt x="6333" y="1405"/>
                    </a:lnTo>
                    <a:moveTo>
                      <a:pt x="6561" y="1265"/>
                    </a:moveTo>
                    <a:lnTo>
                      <a:pt x="6561" y="1265"/>
                    </a:lnTo>
                    <a:lnTo>
                      <a:pt x="6628" y="1265"/>
                    </a:lnTo>
                    <a:moveTo>
                      <a:pt x="6595" y="1231"/>
                    </a:moveTo>
                    <a:lnTo>
                      <a:pt x="6595" y="1231"/>
                    </a:lnTo>
                    <a:lnTo>
                      <a:pt x="6595" y="1298"/>
                    </a:lnTo>
                    <a:moveTo>
                      <a:pt x="6825" y="1568"/>
                    </a:moveTo>
                    <a:lnTo>
                      <a:pt x="6825" y="1568"/>
                    </a:lnTo>
                    <a:lnTo>
                      <a:pt x="6891" y="1568"/>
                    </a:lnTo>
                    <a:moveTo>
                      <a:pt x="6858" y="1535"/>
                    </a:moveTo>
                    <a:lnTo>
                      <a:pt x="6858" y="1535"/>
                    </a:lnTo>
                    <a:lnTo>
                      <a:pt x="6858" y="1601"/>
                    </a:lnTo>
                    <a:moveTo>
                      <a:pt x="7088" y="2195"/>
                    </a:moveTo>
                    <a:lnTo>
                      <a:pt x="7088" y="2195"/>
                    </a:lnTo>
                    <a:lnTo>
                      <a:pt x="7155" y="2195"/>
                    </a:lnTo>
                    <a:moveTo>
                      <a:pt x="7121" y="2161"/>
                    </a:moveTo>
                    <a:lnTo>
                      <a:pt x="7121" y="2161"/>
                    </a:lnTo>
                    <a:lnTo>
                      <a:pt x="7121" y="2228"/>
                    </a:lnTo>
                    <a:moveTo>
                      <a:pt x="7350" y="1085"/>
                    </a:moveTo>
                    <a:lnTo>
                      <a:pt x="7350" y="1085"/>
                    </a:lnTo>
                    <a:lnTo>
                      <a:pt x="7417" y="1085"/>
                    </a:lnTo>
                    <a:moveTo>
                      <a:pt x="7384" y="1051"/>
                    </a:moveTo>
                    <a:lnTo>
                      <a:pt x="7384" y="1051"/>
                    </a:lnTo>
                    <a:lnTo>
                      <a:pt x="7384" y="1118"/>
                    </a:lnTo>
                    <a:moveTo>
                      <a:pt x="7614" y="1715"/>
                    </a:moveTo>
                    <a:lnTo>
                      <a:pt x="7614" y="1715"/>
                    </a:lnTo>
                    <a:lnTo>
                      <a:pt x="7680" y="1715"/>
                    </a:lnTo>
                    <a:moveTo>
                      <a:pt x="7647" y="1681"/>
                    </a:moveTo>
                    <a:lnTo>
                      <a:pt x="7647" y="1681"/>
                    </a:lnTo>
                    <a:lnTo>
                      <a:pt x="7647" y="1748"/>
                    </a:lnTo>
                    <a:moveTo>
                      <a:pt x="7876" y="471"/>
                    </a:moveTo>
                    <a:lnTo>
                      <a:pt x="7876" y="471"/>
                    </a:lnTo>
                    <a:lnTo>
                      <a:pt x="7943" y="471"/>
                    </a:lnTo>
                    <a:moveTo>
                      <a:pt x="7909" y="438"/>
                    </a:moveTo>
                    <a:lnTo>
                      <a:pt x="7909" y="438"/>
                    </a:lnTo>
                    <a:lnTo>
                      <a:pt x="7909" y="505"/>
                    </a:lnTo>
                    <a:moveTo>
                      <a:pt x="0" y="1348"/>
                    </a:moveTo>
                    <a:lnTo>
                      <a:pt x="0" y="1348"/>
                    </a:lnTo>
                    <a:lnTo>
                      <a:pt x="47" y="1395"/>
                    </a:lnTo>
                    <a:moveTo>
                      <a:pt x="47" y="1348"/>
                    </a:moveTo>
                    <a:lnTo>
                      <a:pt x="47" y="1348"/>
                    </a:lnTo>
                    <a:lnTo>
                      <a:pt x="0" y="1395"/>
                    </a:lnTo>
                    <a:moveTo>
                      <a:pt x="264" y="1229"/>
                    </a:moveTo>
                    <a:lnTo>
                      <a:pt x="264" y="1229"/>
                    </a:lnTo>
                    <a:lnTo>
                      <a:pt x="310" y="1276"/>
                    </a:lnTo>
                    <a:moveTo>
                      <a:pt x="310" y="1229"/>
                    </a:moveTo>
                    <a:lnTo>
                      <a:pt x="310" y="1229"/>
                    </a:lnTo>
                    <a:lnTo>
                      <a:pt x="264" y="1276"/>
                    </a:lnTo>
                    <a:moveTo>
                      <a:pt x="526" y="354"/>
                    </a:moveTo>
                    <a:lnTo>
                      <a:pt x="526" y="354"/>
                    </a:lnTo>
                    <a:lnTo>
                      <a:pt x="573" y="400"/>
                    </a:lnTo>
                    <a:moveTo>
                      <a:pt x="573" y="354"/>
                    </a:moveTo>
                    <a:lnTo>
                      <a:pt x="573" y="354"/>
                    </a:lnTo>
                    <a:lnTo>
                      <a:pt x="526" y="400"/>
                    </a:lnTo>
                    <a:moveTo>
                      <a:pt x="789" y="2397"/>
                    </a:moveTo>
                    <a:lnTo>
                      <a:pt x="789" y="2397"/>
                    </a:lnTo>
                    <a:lnTo>
                      <a:pt x="836" y="2444"/>
                    </a:lnTo>
                    <a:moveTo>
                      <a:pt x="836" y="2397"/>
                    </a:moveTo>
                    <a:lnTo>
                      <a:pt x="836" y="2397"/>
                    </a:lnTo>
                    <a:lnTo>
                      <a:pt x="789" y="2444"/>
                    </a:lnTo>
                    <a:moveTo>
                      <a:pt x="1051" y="1134"/>
                    </a:moveTo>
                    <a:lnTo>
                      <a:pt x="1051" y="1134"/>
                    </a:lnTo>
                    <a:lnTo>
                      <a:pt x="1098" y="1180"/>
                    </a:lnTo>
                    <a:moveTo>
                      <a:pt x="1098" y="1134"/>
                    </a:moveTo>
                    <a:lnTo>
                      <a:pt x="1098" y="1134"/>
                    </a:lnTo>
                    <a:lnTo>
                      <a:pt x="1051" y="1180"/>
                    </a:lnTo>
                    <a:moveTo>
                      <a:pt x="1315" y="2255"/>
                    </a:moveTo>
                    <a:lnTo>
                      <a:pt x="1315" y="2255"/>
                    </a:lnTo>
                    <a:lnTo>
                      <a:pt x="1361" y="2301"/>
                    </a:lnTo>
                    <a:moveTo>
                      <a:pt x="1361" y="2255"/>
                    </a:moveTo>
                    <a:lnTo>
                      <a:pt x="1361" y="2255"/>
                    </a:lnTo>
                    <a:lnTo>
                      <a:pt x="1315" y="2301"/>
                    </a:lnTo>
                    <a:moveTo>
                      <a:pt x="1578" y="3110"/>
                    </a:moveTo>
                    <a:lnTo>
                      <a:pt x="1578" y="3110"/>
                    </a:lnTo>
                    <a:lnTo>
                      <a:pt x="1625" y="3157"/>
                    </a:lnTo>
                    <a:moveTo>
                      <a:pt x="1625" y="3110"/>
                    </a:moveTo>
                    <a:lnTo>
                      <a:pt x="1625" y="3110"/>
                    </a:lnTo>
                    <a:lnTo>
                      <a:pt x="1578" y="3157"/>
                    </a:lnTo>
                    <a:moveTo>
                      <a:pt x="1840" y="1918"/>
                    </a:moveTo>
                    <a:lnTo>
                      <a:pt x="1840" y="1918"/>
                    </a:lnTo>
                    <a:lnTo>
                      <a:pt x="1887" y="1965"/>
                    </a:lnTo>
                    <a:moveTo>
                      <a:pt x="1887" y="1918"/>
                    </a:moveTo>
                    <a:lnTo>
                      <a:pt x="1887" y="1918"/>
                    </a:lnTo>
                    <a:lnTo>
                      <a:pt x="1840" y="1965"/>
                    </a:lnTo>
                    <a:moveTo>
                      <a:pt x="2104" y="2287"/>
                    </a:moveTo>
                    <a:lnTo>
                      <a:pt x="2104" y="2287"/>
                    </a:lnTo>
                    <a:lnTo>
                      <a:pt x="2150" y="2334"/>
                    </a:lnTo>
                    <a:moveTo>
                      <a:pt x="2150" y="2287"/>
                    </a:moveTo>
                    <a:lnTo>
                      <a:pt x="2150" y="2287"/>
                    </a:lnTo>
                    <a:lnTo>
                      <a:pt x="2104" y="2334"/>
                    </a:lnTo>
                    <a:moveTo>
                      <a:pt x="2366" y="2539"/>
                    </a:moveTo>
                    <a:lnTo>
                      <a:pt x="2366" y="2539"/>
                    </a:lnTo>
                    <a:lnTo>
                      <a:pt x="2413" y="2586"/>
                    </a:lnTo>
                    <a:moveTo>
                      <a:pt x="2413" y="2539"/>
                    </a:moveTo>
                    <a:lnTo>
                      <a:pt x="2413" y="2539"/>
                    </a:lnTo>
                    <a:lnTo>
                      <a:pt x="2366" y="2586"/>
                    </a:lnTo>
                    <a:moveTo>
                      <a:pt x="2629" y="2055"/>
                    </a:moveTo>
                    <a:lnTo>
                      <a:pt x="2629" y="2055"/>
                    </a:lnTo>
                    <a:lnTo>
                      <a:pt x="2676" y="2101"/>
                    </a:lnTo>
                    <a:moveTo>
                      <a:pt x="2676" y="2055"/>
                    </a:moveTo>
                    <a:lnTo>
                      <a:pt x="2676" y="2055"/>
                    </a:lnTo>
                    <a:lnTo>
                      <a:pt x="2629" y="2101"/>
                    </a:lnTo>
                    <a:moveTo>
                      <a:pt x="2891" y="2357"/>
                    </a:moveTo>
                    <a:lnTo>
                      <a:pt x="2891" y="2357"/>
                    </a:lnTo>
                    <a:lnTo>
                      <a:pt x="2938" y="2404"/>
                    </a:lnTo>
                    <a:moveTo>
                      <a:pt x="2938" y="2357"/>
                    </a:moveTo>
                    <a:lnTo>
                      <a:pt x="2938" y="2357"/>
                    </a:lnTo>
                    <a:lnTo>
                      <a:pt x="2891" y="2404"/>
                    </a:lnTo>
                    <a:moveTo>
                      <a:pt x="3155" y="2239"/>
                    </a:moveTo>
                    <a:lnTo>
                      <a:pt x="3155" y="2239"/>
                    </a:lnTo>
                    <a:lnTo>
                      <a:pt x="3201" y="2286"/>
                    </a:lnTo>
                    <a:moveTo>
                      <a:pt x="3201" y="2239"/>
                    </a:moveTo>
                    <a:lnTo>
                      <a:pt x="3201" y="2239"/>
                    </a:lnTo>
                    <a:lnTo>
                      <a:pt x="3155" y="2286"/>
                    </a:lnTo>
                    <a:moveTo>
                      <a:pt x="3418" y="2118"/>
                    </a:moveTo>
                    <a:lnTo>
                      <a:pt x="3418" y="2118"/>
                    </a:lnTo>
                    <a:lnTo>
                      <a:pt x="3465" y="2165"/>
                    </a:lnTo>
                    <a:moveTo>
                      <a:pt x="3465" y="2118"/>
                    </a:moveTo>
                    <a:lnTo>
                      <a:pt x="3465" y="2118"/>
                    </a:lnTo>
                    <a:lnTo>
                      <a:pt x="3418" y="2165"/>
                    </a:lnTo>
                    <a:moveTo>
                      <a:pt x="3680" y="1710"/>
                    </a:moveTo>
                    <a:lnTo>
                      <a:pt x="3680" y="1710"/>
                    </a:lnTo>
                    <a:lnTo>
                      <a:pt x="3727" y="1757"/>
                    </a:lnTo>
                    <a:moveTo>
                      <a:pt x="3727" y="1710"/>
                    </a:moveTo>
                    <a:lnTo>
                      <a:pt x="3727" y="1710"/>
                    </a:lnTo>
                    <a:lnTo>
                      <a:pt x="3680" y="1757"/>
                    </a:lnTo>
                    <a:moveTo>
                      <a:pt x="3944" y="3026"/>
                    </a:moveTo>
                    <a:lnTo>
                      <a:pt x="3944" y="3026"/>
                    </a:lnTo>
                    <a:lnTo>
                      <a:pt x="3990" y="3073"/>
                    </a:lnTo>
                    <a:moveTo>
                      <a:pt x="3990" y="3026"/>
                    </a:moveTo>
                    <a:lnTo>
                      <a:pt x="3990" y="3026"/>
                    </a:lnTo>
                    <a:lnTo>
                      <a:pt x="3944" y="3073"/>
                    </a:lnTo>
                    <a:moveTo>
                      <a:pt x="4206" y="0"/>
                    </a:moveTo>
                    <a:lnTo>
                      <a:pt x="4206" y="0"/>
                    </a:lnTo>
                    <a:lnTo>
                      <a:pt x="4253" y="47"/>
                    </a:lnTo>
                    <a:moveTo>
                      <a:pt x="4253" y="0"/>
                    </a:moveTo>
                    <a:lnTo>
                      <a:pt x="4253" y="0"/>
                    </a:lnTo>
                    <a:lnTo>
                      <a:pt x="4206" y="47"/>
                    </a:lnTo>
                    <a:moveTo>
                      <a:pt x="4469" y="1706"/>
                    </a:moveTo>
                    <a:lnTo>
                      <a:pt x="4469" y="1706"/>
                    </a:lnTo>
                    <a:lnTo>
                      <a:pt x="4516" y="1753"/>
                    </a:lnTo>
                    <a:moveTo>
                      <a:pt x="4516" y="1706"/>
                    </a:moveTo>
                    <a:lnTo>
                      <a:pt x="4516" y="1706"/>
                    </a:lnTo>
                    <a:lnTo>
                      <a:pt x="4469" y="1753"/>
                    </a:lnTo>
                    <a:moveTo>
                      <a:pt x="4731" y="2313"/>
                    </a:moveTo>
                    <a:lnTo>
                      <a:pt x="4731" y="2313"/>
                    </a:lnTo>
                    <a:lnTo>
                      <a:pt x="4778" y="2359"/>
                    </a:lnTo>
                    <a:moveTo>
                      <a:pt x="4778" y="2313"/>
                    </a:moveTo>
                    <a:lnTo>
                      <a:pt x="4778" y="2313"/>
                    </a:lnTo>
                    <a:lnTo>
                      <a:pt x="4731" y="2359"/>
                    </a:lnTo>
                    <a:moveTo>
                      <a:pt x="4995" y="1126"/>
                    </a:moveTo>
                    <a:lnTo>
                      <a:pt x="4995" y="1126"/>
                    </a:lnTo>
                    <a:lnTo>
                      <a:pt x="5041" y="1173"/>
                    </a:lnTo>
                    <a:moveTo>
                      <a:pt x="5041" y="1126"/>
                    </a:moveTo>
                    <a:lnTo>
                      <a:pt x="5041" y="1126"/>
                    </a:lnTo>
                    <a:lnTo>
                      <a:pt x="4995" y="1173"/>
                    </a:lnTo>
                    <a:moveTo>
                      <a:pt x="5258" y="717"/>
                    </a:moveTo>
                    <a:lnTo>
                      <a:pt x="5258" y="717"/>
                    </a:lnTo>
                    <a:lnTo>
                      <a:pt x="5305" y="764"/>
                    </a:lnTo>
                    <a:moveTo>
                      <a:pt x="5305" y="717"/>
                    </a:moveTo>
                    <a:lnTo>
                      <a:pt x="5305" y="717"/>
                    </a:lnTo>
                    <a:lnTo>
                      <a:pt x="5258" y="764"/>
                    </a:lnTo>
                    <a:moveTo>
                      <a:pt x="5520" y="1168"/>
                    </a:moveTo>
                    <a:lnTo>
                      <a:pt x="5520" y="1168"/>
                    </a:lnTo>
                    <a:lnTo>
                      <a:pt x="5567" y="1215"/>
                    </a:lnTo>
                    <a:moveTo>
                      <a:pt x="5567" y="1168"/>
                    </a:moveTo>
                    <a:lnTo>
                      <a:pt x="5567" y="1168"/>
                    </a:lnTo>
                    <a:lnTo>
                      <a:pt x="5520" y="1215"/>
                    </a:lnTo>
                    <a:moveTo>
                      <a:pt x="5784" y="1433"/>
                    </a:moveTo>
                    <a:lnTo>
                      <a:pt x="5784" y="1433"/>
                    </a:lnTo>
                    <a:lnTo>
                      <a:pt x="5830" y="1479"/>
                    </a:lnTo>
                    <a:moveTo>
                      <a:pt x="5830" y="1433"/>
                    </a:moveTo>
                    <a:lnTo>
                      <a:pt x="5830" y="1433"/>
                    </a:lnTo>
                    <a:lnTo>
                      <a:pt x="5784" y="1479"/>
                    </a:lnTo>
                    <a:moveTo>
                      <a:pt x="6046" y="1358"/>
                    </a:moveTo>
                    <a:lnTo>
                      <a:pt x="6046" y="1358"/>
                    </a:lnTo>
                    <a:lnTo>
                      <a:pt x="6093" y="1405"/>
                    </a:lnTo>
                    <a:moveTo>
                      <a:pt x="6093" y="1358"/>
                    </a:moveTo>
                    <a:lnTo>
                      <a:pt x="6093" y="1358"/>
                    </a:lnTo>
                    <a:lnTo>
                      <a:pt x="6046" y="1405"/>
                    </a:lnTo>
                    <a:moveTo>
                      <a:pt x="6309" y="1348"/>
                    </a:moveTo>
                    <a:lnTo>
                      <a:pt x="6309" y="1348"/>
                    </a:lnTo>
                    <a:lnTo>
                      <a:pt x="6356" y="1395"/>
                    </a:lnTo>
                    <a:moveTo>
                      <a:pt x="6356" y="1348"/>
                    </a:moveTo>
                    <a:lnTo>
                      <a:pt x="6356" y="1348"/>
                    </a:lnTo>
                    <a:lnTo>
                      <a:pt x="6309" y="1395"/>
                    </a:lnTo>
                    <a:moveTo>
                      <a:pt x="6571" y="1241"/>
                    </a:moveTo>
                    <a:lnTo>
                      <a:pt x="6571" y="1241"/>
                    </a:lnTo>
                    <a:lnTo>
                      <a:pt x="6618" y="1288"/>
                    </a:lnTo>
                  </a:path>
                </a:pathLst>
              </a:custGeom>
              <a:noFill/>
              <a:ln w="1588" cap="flat">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 name="Freeform 170"/>
              <p:cNvSpPr>
                <a:spLocks noEditPoints="1"/>
              </p:cNvSpPr>
              <p:nvPr/>
            </p:nvSpPr>
            <p:spPr bwMode="auto">
              <a:xfrm>
                <a:off x="4759" y="1273"/>
                <a:ext cx="306" cy="403"/>
              </a:xfrm>
              <a:custGeom>
                <a:avLst/>
                <a:gdLst>
                  <a:gd name="T0" fmla="*/ 47 w 1362"/>
                  <a:gd name="T1" fmla="*/ 793 h 1770"/>
                  <a:gd name="T2" fmla="*/ 47 w 1362"/>
                  <a:gd name="T3" fmla="*/ 793 h 1770"/>
                  <a:gd name="T4" fmla="*/ 0 w 1362"/>
                  <a:gd name="T5" fmla="*/ 840 h 1770"/>
                  <a:gd name="T6" fmla="*/ 264 w 1362"/>
                  <a:gd name="T7" fmla="*/ 1097 h 1770"/>
                  <a:gd name="T8" fmla="*/ 264 w 1362"/>
                  <a:gd name="T9" fmla="*/ 1097 h 1770"/>
                  <a:gd name="T10" fmla="*/ 310 w 1362"/>
                  <a:gd name="T11" fmla="*/ 1143 h 1770"/>
                  <a:gd name="T12" fmla="*/ 310 w 1362"/>
                  <a:gd name="T13" fmla="*/ 1097 h 1770"/>
                  <a:gd name="T14" fmla="*/ 310 w 1362"/>
                  <a:gd name="T15" fmla="*/ 1097 h 1770"/>
                  <a:gd name="T16" fmla="*/ 264 w 1362"/>
                  <a:gd name="T17" fmla="*/ 1143 h 1770"/>
                  <a:gd name="T18" fmla="*/ 527 w 1362"/>
                  <a:gd name="T19" fmla="*/ 1723 h 1770"/>
                  <a:gd name="T20" fmla="*/ 527 w 1362"/>
                  <a:gd name="T21" fmla="*/ 1723 h 1770"/>
                  <a:gd name="T22" fmla="*/ 574 w 1362"/>
                  <a:gd name="T23" fmla="*/ 1770 h 1770"/>
                  <a:gd name="T24" fmla="*/ 574 w 1362"/>
                  <a:gd name="T25" fmla="*/ 1723 h 1770"/>
                  <a:gd name="T26" fmla="*/ 574 w 1362"/>
                  <a:gd name="T27" fmla="*/ 1723 h 1770"/>
                  <a:gd name="T28" fmla="*/ 527 w 1362"/>
                  <a:gd name="T29" fmla="*/ 1770 h 1770"/>
                  <a:gd name="T30" fmla="*/ 789 w 1362"/>
                  <a:gd name="T31" fmla="*/ 613 h 1770"/>
                  <a:gd name="T32" fmla="*/ 789 w 1362"/>
                  <a:gd name="T33" fmla="*/ 613 h 1770"/>
                  <a:gd name="T34" fmla="*/ 836 w 1362"/>
                  <a:gd name="T35" fmla="*/ 660 h 1770"/>
                  <a:gd name="T36" fmla="*/ 836 w 1362"/>
                  <a:gd name="T37" fmla="*/ 613 h 1770"/>
                  <a:gd name="T38" fmla="*/ 836 w 1362"/>
                  <a:gd name="T39" fmla="*/ 613 h 1770"/>
                  <a:gd name="T40" fmla="*/ 789 w 1362"/>
                  <a:gd name="T41" fmla="*/ 660 h 1770"/>
                  <a:gd name="T42" fmla="*/ 1053 w 1362"/>
                  <a:gd name="T43" fmla="*/ 1243 h 1770"/>
                  <a:gd name="T44" fmla="*/ 1053 w 1362"/>
                  <a:gd name="T45" fmla="*/ 1243 h 1770"/>
                  <a:gd name="T46" fmla="*/ 1099 w 1362"/>
                  <a:gd name="T47" fmla="*/ 1290 h 1770"/>
                  <a:gd name="T48" fmla="*/ 1099 w 1362"/>
                  <a:gd name="T49" fmla="*/ 1243 h 1770"/>
                  <a:gd name="T50" fmla="*/ 1099 w 1362"/>
                  <a:gd name="T51" fmla="*/ 1243 h 1770"/>
                  <a:gd name="T52" fmla="*/ 1053 w 1362"/>
                  <a:gd name="T53" fmla="*/ 1290 h 1770"/>
                  <a:gd name="T54" fmla="*/ 1315 w 1362"/>
                  <a:gd name="T55" fmla="*/ 0 h 1770"/>
                  <a:gd name="T56" fmla="*/ 1315 w 1362"/>
                  <a:gd name="T57" fmla="*/ 0 h 1770"/>
                  <a:gd name="T58" fmla="*/ 1362 w 1362"/>
                  <a:gd name="T59" fmla="*/ 47 h 1770"/>
                  <a:gd name="T60" fmla="*/ 1362 w 1362"/>
                  <a:gd name="T61" fmla="*/ 0 h 1770"/>
                  <a:gd name="T62" fmla="*/ 1362 w 1362"/>
                  <a:gd name="T63" fmla="*/ 0 h 1770"/>
                  <a:gd name="T64" fmla="*/ 1315 w 1362"/>
                  <a:gd name="T65" fmla="*/ 47 h 1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2" h="1770">
                    <a:moveTo>
                      <a:pt x="47" y="793"/>
                    </a:moveTo>
                    <a:lnTo>
                      <a:pt x="47" y="793"/>
                    </a:lnTo>
                    <a:lnTo>
                      <a:pt x="0" y="840"/>
                    </a:lnTo>
                    <a:moveTo>
                      <a:pt x="264" y="1097"/>
                    </a:moveTo>
                    <a:lnTo>
                      <a:pt x="264" y="1097"/>
                    </a:lnTo>
                    <a:lnTo>
                      <a:pt x="310" y="1143"/>
                    </a:lnTo>
                    <a:moveTo>
                      <a:pt x="310" y="1097"/>
                    </a:moveTo>
                    <a:lnTo>
                      <a:pt x="310" y="1097"/>
                    </a:lnTo>
                    <a:lnTo>
                      <a:pt x="264" y="1143"/>
                    </a:lnTo>
                    <a:moveTo>
                      <a:pt x="527" y="1723"/>
                    </a:moveTo>
                    <a:lnTo>
                      <a:pt x="527" y="1723"/>
                    </a:lnTo>
                    <a:lnTo>
                      <a:pt x="574" y="1770"/>
                    </a:lnTo>
                    <a:moveTo>
                      <a:pt x="574" y="1723"/>
                    </a:moveTo>
                    <a:lnTo>
                      <a:pt x="574" y="1723"/>
                    </a:lnTo>
                    <a:lnTo>
                      <a:pt x="527" y="1770"/>
                    </a:lnTo>
                    <a:moveTo>
                      <a:pt x="789" y="613"/>
                    </a:moveTo>
                    <a:lnTo>
                      <a:pt x="789" y="613"/>
                    </a:lnTo>
                    <a:lnTo>
                      <a:pt x="836" y="660"/>
                    </a:lnTo>
                    <a:moveTo>
                      <a:pt x="836" y="613"/>
                    </a:moveTo>
                    <a:lnTo>
                      <a:pt x="836" y="613"/>
                    </a:lnTo>
                    <a:lnTo>
                      <a:pt x="789" y="660"/>
                    </a:lnTo>
                    <a:moveTo>
                      <a:pt x="1053" y="1243"/>
                    </a:moveTo>
                    <a:lnTo>
                      <a:pt x="1053" y="1243"/>
                    </a:lnTo>
                    <a:lnTo>
                      <a:pt x="1099" y="1290"/>
                    </a:lnTo>
                    <a:moveTo>
                      <a:pt x="1099" y="1243"/>
                    </a:moveTo>
                    <a:lnTo>
                      <a:pt x="1099" y="1243"/>
                    </a:lnTo>
                    <a:lnTo>
                      <a:pt x="1053" y="1290"/>
                    </a:lnTo>
                    <a:moveTo>
                      <a:pt x="1315" y="0"/>
                    </a:moveTo>
                    <a:lnTo>
                      <a:pt x="1315" y="0"/>
                    </a:lnTo>
                    <a:lnTo>
                      <a:pt x="1362" y="47"/>
                    </a:lnTo>
                    <a:moveTo>
                      <a:pt x="1362" y="0"/>
                    </a:moveTo>
                    <a:lnTo>
                      <a:pt x="1362" y="0"/>
                    </a:lnTo>
                    <a:lnTo>
                      <a:pt x="1315" y="47"/>
                    </a:lnTo>
                  </a:path>
                </a:pathLst>
              </a:custGeom>
              <a:noFill/>
              <a:ln w="1588" cap="flat">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 name="Rectangle 171"/>
              <p:cNvSpPr>
                <a:spLocks noChangeArrowheads="1"/>
              </p:cNvSpPr>
              <p:nvPr/>
            </p:nvSpPr>
            <p:spPr bwMode="auto">
              <a:xfrm>
                <a:off x="3994" y="794"/>
                <a:ext cx="651"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6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The RMSE of the Models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5" name="Rectangle 172"/>
              <p:cNvSpPr>
                <a:spLocks noChangeArrowheads="1"/>
              </p:cNvSpPr>
              <p:nvPr/>
            </p:nvSpPr>
            <p:spPr bwMode="auto">
              <a:xfrm>
                <a:off x="3223" y="2019"/>
                <a:ext cx="23"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6" name="Rectangle 173"/>
              <p:cNvSpPr>
                <a:spLocks noChangeArrowheads="1"/>
              </p:cNvSpPr>
              <p:nvPr/>
            </p:nvSpPr>
            <p:spPr bwMode="auto">
              <a:xfrm>
                <a:off x="5293" y="856"/>
                <a:ext cx="23"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7" name="Freeform 174"/>
              <p:cNvSpPr>
                <a:spLocks/>
              </p:cNvSpPr>
              <p:nvPr/>
            </p:nvSpPr>
            <p:spPr bwMode="auto">
              <a:xfrm>
                <a:off x="3286" y="1331"/>
                <a:ext cx="1774" cy="695"/>
              </a:xfrm>
              <a:custGeom>
                <a:avLst/>
                <a:gdLst>
                  <a:gd name="T0" fmla="*/ 0 w 7885"/>
                  <a:gd name="T1" fmla="*/ 2289 h 3054"/>
                  <a:gd name="T2" fmla="*/ 0 w 7885"/>
                  <a:gd name="T3" fmla="*/ 2289 h 3054"/>
                  <a:gd name="T4" fmla="*/ 263 w 7885"/>
                  <a:gd name="T5" fmla="*/ 1441 h 3054"/>
                  <a:gd name="T6" fmla="*/ 525 w 7885"/>
                  <a:gd name="T7" fmla="*/ 903 h 3054"/>
                  <a:gd name="T8" fmla="*/ 789 w 7885"/>
                  <a:gd name="T9" fmla="*/ 2349 h 3054"/>
                  <a:gd name="T10" fmla="*/ 1051 w 7885"/>
                  <a:gd name="T11" fmla="*/ 1388 h 3054"/>
                  <a:gd name="T12" fmla="*/ 1314 w 7885"/>
                  <a:gd name="T13" fmla="*/ 1766 h 3054"/>
                  <a:gd name="T14" fmla="*/ 1577 w 7885"/>
                  <a:gd name="T15" fmla="*/ 2225 h 3054"/>
                  <a:gd name="T16" fmla="*/ 1840 w 7885"/>
                  <a:gd name="T17" fmla="*/ 2229 h 3054"/>
                  <a:gd name="T18" fmla="*/ 2103 w 7885"/>
                  <a:gd name="T19" fmla="*/ 2704 h 3054"/>
                  <a:gd name="T20" fmla="*/ 2365 w 7885"/>
                  <a:gd name="T21" fmla="*/ 2269 h 3054"/>
                  <a:gd name="T22" fmla="*/ 2629 w 7885"/>
                  <a:gd name="T23" fmla="*/ 2559 h 3054"/>
                  <a:gd name="T24" fmla="*/ 2891 w 7885"/>
                  <a:gd name="T25" fmla="*/ 2571 h 3054"/>
                  <a:gd name="T26" fmla="*/ 3154 w 7885"/>
                  <a:gd name="T27" fmla="*/ 2330 h 3054"/>
                  <a:gd name="T28" fmla="*/ 3417 w 7885"/>
                  <a:gd name="T29" fmla="*/ 2155 h 3054"/>
                  <a:gd name="T30" fmla="*/ 3680 w 7885"/>
                  <a:gd name="T31" fmla="*/ 2037 h 3054"/>
                  <a:gd name="T32" fmla="*/ 3943 w 7885"/>
                  <a:gd name="T33" fmla="*/ 2260 h 3054"/>
                  <a:gd name="T34" fmla="*/ 4205 w 7885"/>
                  <a:gd name="T35" fmla="*/ 0 h 3054"/>
                  <a:gd name="T36" fmla="*/ 4469 w 7885"/>
                  <a:gd name="T37" fmla="*/ 2497 h 3054"/>
                  <a:gd name="T38" fmla="*/ 4731 w 7885"/>
                  <a:gd name="T39" fmla="*/ 3054 h 3054"/>
                  <a:gd name="T40" fmla="*/ 4994 w 7885"/>
                  <a:gd name="T41" fmla="*/ 2104 h 3054"/>
                  <a:gd name="T42" fmla="*/ 5257 w 7885"/>
                  <a:gd name="T43" fmla="*/ 1115 h 3054"/>
                  <a:gd name="T44" fmla="*/ 5520 w 7885"/>
                  <a:gd name="T45" fmla="*/ 1026 h 3054"/>
                  <a:gd name="T46" fmla="*/ 5783 w 7885"/>
                  <a:gd name="T47" fmla="*/ 905 h 3054"/>
                  <a:gd name="T48" fmla="*/ 6045 w 7885"/>
                  <a:gd name="T49" fmla="*/ 2179 h 3054"/>
                  <a:gd name="T50" fmla="*/ 6309 w 7885"/>
                  <a:gd name="T51" fmla="*/ 2289 h 3054"/>
                  <a:gd name="T52" fmla="*/ 6571 w 7885"/>
                  <a:gd name="T53" fmla="*/ 2560 h 3054"/>
                  <a:gd name="T54" fmla="*/ 6834 w 7885"/>
                  <a:gd name="T55" fmla="*/ 2020 h 3054"/>
                  <a:gd name="T56" fmla="*/ 7097 w 7885"/>
                  <a:gd name="T57" fmla="*/ 1895 h 3054"/>
                  <a:gd name="T58" fmla="*/ 7360 w 7885"/>
                  <a:gd name="T59" fmla="*/ 1448 h 3054"/>
                  <a:gd name="T60" fmla="*/ 7623 w 7885"/>
                  <a:gd name="T61" fmla="*/ 2790 h 3054"/>
                  <a:gd name="T62" fmla="*/ 7885 w 7885"/>
                  <a:gd name="T63" fmla="*/ 1418 h 3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85" h="3054">
                    <a:moveTo>
                      <a:pt x="0" y="2289"/>
                    </a:moveTo>
                    <a:lnTo>
                      <a:pt x="0" y="2289"/>
                    </a:lnTo>
                    <a:lnTo>
                      <a:pt x="263" y="1441"/>
                    </a:lnTo>
                    <a:lnTo>
                      <a:pt x="525" y="903"/>
                    </a:lnTo>
                    <a:lnTo>
                      <a:pt x="789" y="2349"/>
                    </a:lnTo>
                    <a:lnTo>
                      <a:pt x="1051" y="1388"/>
                    </a:lnTo>
                    <a:lnTo>
                      <a:pt x="1314" y="1766"/>
                    </a:lnTo>
                    <a:lnTo>
                      <a:pt x="1577" y="2225"/>
                    </a:lnTo>
                    <a:lnTo>
                      <a:pt x="1840" y="2229"/>
                    </a:lnTo>
                    <a:lnTo>
                      <a:pt x="2103" y="2704"/>
                    </a:lnTo>
                    <a:lnTo>
                      <a:pt x="2365" y="2269"/>
                    </a:lnTo>
                    <a:lnTo>
                      <a:pt x="2629" y="2559"/>
                    </a:lnTo>
                    <a:lnTo>
                      <a:pt x="2891" y="2571"/>
                    </a:lnTo>
                    <a:lnTo>
                      <a:pt x="3154" y="2330"/>
                    </a:lnTo>
                    <a:lnTo>
                      <a:pt x="3417" y="2155"/>
                    </a:lnTo>
                    <a:lnTo>
                      <a:pt x="3680" y="2037"/>
                    </a:lnTo>
                    <a:lnTo>
                      <a:pt x="3943" y="2260"/>
                    </a:lnTo>
                    <a:lnTo>
                      <a:pt x="4205" y="0"/>
                    </a:lnTo>
                    <a:lnTo>
                      <a:pt x="4469" y="2497"/>
                    </a:lnTo>
                    <a:lnTo>
                      <a:pt x="4731" y="3054"/>
                    </a:lnTo>
                    <a:lnTo>
                      <a:pt x="4994" y="2104"/>
                    </a:lnTo>
                    <a:lnTo>
                      <a:pt x="5257" y="1115"/>
                    </a:lnTo>
                    <a:lnTo>
                      <a:pt x="5520" y="1026"/>
                    </a:lnTo>
                    <a:lnTo>
                      <a:pt x="5783" y="905"/>
                    </a:lnTo>
                    <a:lnTo>
                      <a:pt x="6045" y="2179"/>
                    </a:lnTo>
                    <a:lnTo>
                      <a:pt x="6309" y="2289"/>
                    </a:lnTo>
                    <a:lnTo>
                      <a:pt x="6571" y="2560"/>
                    </a:lnTo>
                    <a:lnTo>
                      <a:pt x="6834" y="2020"/>
                    </a:lnTo>
                    <a:lnTo>
                      <a:pt x="7097" y="1895"/>
                    </a:lnTo>
                    <a:lnTo>
                      <a:pt x="7360" y="1448"/>
                    </a:lnTo>
                    <a:lnTo>
                      <a:pt x="7623" y="2790"/>
                    </a:lnTo>
                    <a:lnTo>
                      <a:pt x="7885" y="1418"/>
                    </a:lnTo>
                  </a:path>
                </a:pathLst>
              </a:custGeom>
              <a:noFill/>
              <a:ln w="190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 name="Freeform 175"/>
              <p:cNvSpPr>
                <a:spLocks/>
              </p:cNvSpPr>
              <p:nvPr/>
            </p:nvSpPr>
            <p:spPr bwMode="auto">
              <a:xfrm>
                <a:off x="3286" y="1089"/>
                <a:ext cx="1774" cy="810"/>
              </a:xfrm>
              <a:custGeom>
                <a:avLst/>
                <a:gdLst>
                  <a:gd name="T0" fmla="*/ 0 w 7885"/>
                  <a:gd name="T1" fmla="*/ 1784 h 3556"/>
                  <a:gd name="T2" fmla="*/ 0 w 7885"/>
                  <a:gd name="T3" fmla="*/ 1784 h 3556"/>
                  <a:gd name="T4" fmla="*/ 263 w 7885"/>
                  <a:gd name="T5" fmla="*/ 2200 h 3556"/>
                  <a:gd name="T6" fmla="*/ 525 w 7885"/>
                  <a:gd name="T7" fmla="*/ 601 h 3556"/>
                  <a:gd name="T8" fmla="*/ 789 w 7885"/>
                  <a:gd name="T9" fmla="*/ 2903 h 3556"/>
                  <a:gd name="T10" fmla="*/ 1051 w 7885"/>
                  <a:gd name="T11" fmla="*/ 1541 h 3556"/>
                  <a:gd name="T12" fmla="*/ 1314 w 7885"/>
                  <a:gd name="T13" fmla="*/ 2526 h 3556"/>
                  <a:gd name="T14" fmla="*/ 1577 w 7885"/>
                  <a:gd name="T15" fmla="*/ 3556 h 3556"/>
                  <a:gd name="T16" fmla="*/ 1840 w 7885"/>
                  <a:gd name="T17" fmla="*/ 2344 h 3556"/>
                  <a:gd name="T18" fmla="*/ 2103 w 7885"/>
                  <a:gd name="T19" fmla="*/ 2814 h 3556"/>
                  <a:gd name="T20" fmla="*/ 2365 w 7885"/>
                  <a:gd name="T21" fmla="*/ 3008 h 3556"/>
                  <a:gd name="T22" fmla="*/ 2629 w 7885"/>
                  <a:gd name="T23" fmla="*/ 2651 h 3556"/>
                  <a:gd name="T24" fmla="*/ 2891 w 7885"/>
                  <a:gd name="T25" fmla="*/ 3058 h 3556"/>
                  <a:gd name="T26" fmla="*/ 3154 w 7885"/>
                  <a:gd name="T27" fmla="*/ 3166 h 3556"/>
                  <a:gd name="T28" fmla="*/ 3417 w 7885"/>
                  <a:gd name="T29" fmla="*/ 2518 h 3556"/>
                  <a:gd name="T30" fmla="*/ 3680 w 7885"/>
                  <a:gd name="T31" fmla="*/ 2209 h 3556"/>
                  <a:gd name="T32" fmla="*/ 3943 w 7885"/>
                  <a:gd name="T33" fmla="*/ 3061 h 3556"/>
                  <a:gd name="T34" fmla="*/ 4205 w 7885"/>
                  <a:gd name="T35" fmla="*/ 0 h 3556"/>
                  <a:gd name="T36" fmla="*/ 4469 w 7885"/>
                  <a:gd name="T37" fmla="*/ 2621 h 3556"/>
                  <a:gd name="T38" fmla="*/ 4731 w 7885"/>
                  <a:gd name="T39" fmla="*/ 3000 h 3556"/>
                  <a:gd name="T40" fmla="*/ 4994 w 7885"/>
                  <a:gd name="T41" fmla="*/ 1806 h 3556"/>
                  <a:gd name="T42" fmla="*/ 5257 w 7885"/>
                  <a:gd name="T43" fmla="*/ 1538 h 3556"/>
                  <a:gd name="T44" fmla="*/ 5520 w 7885"/>
                  <a:gd name="T45" fmla="*/ 1417 h 3556"/>
                  <a:gd name="T46" fmla="*/ 5783 w 7885"/>
                  <a:gd name="T47" fmla="*/ 2009 h 3556"/>
                  <a:gd name="T48" fmla="*/ 6045 w 7885"/>
                  <a:gd name="T49" fmla="*/ 1809 h 3556"/>
                  <a:gd name="T50" fmla="*/ 6309 w 7885"/>
                  <a:gd name="T51" fmla="*/ 2189 h 3556"/>
                  <a:gd name="T52" fmla="*/ 6571 w 7885"/>
                  <a:gd name="T53" fmla="*/ 2200 h 3556"/>
                  <a:gd name="T54" fmla="*/ 6834 w 7885"/>
                  <a:gd name="T55" fmla="*/ 1749 h 3556"/>
                  <a:gd name="T56" fmla="*/ 7097 w 7885"/>
                  <a:gd name="T57" fmla="*/ 2793 h 3556"/>
                  <a:gd name="T58" fmla="*/ 7360 w 7885"/>
                  <a:gd name="T59" fmla="*/ 2594 h 3556"/>
                  <a:gd name="T60" fmla="*/ 7623 w 7885"/>
                  <a:gd name="T61" fmla="*/ 2539 h 3556"/>
                  <a:gd name="T62" fmla="*/ 7885 w 7885"/>
                  <a:gd name="T63" fmla="*/ 1403 h 3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885" h="3556">
                    <a:moveTo>
                      <a:pt x="0" y="1784"/>
                    </a:moveTo>
                    <a:lnTo>
                      <a:pt x="0" y="1784"/>
                    </a:lnTo>
                    <a:lnTo>
                      <a:pt x="263" y="2200"/>
                    </a:lnTo>
                    <a:lnTo>
                      <a:pt x="525" y="601"/>
                    </a:lnTo>
                    <a:lnTo>
                      <a:pt x="789" y="2903"/>
                    </a:lnTo>
                    <a:lnTo>
                      <a:pt x="1051" y="1541"/>
                    </a:lnTo>
                    <a:lnTo>
                      <a:pt x="1314" y="2526"/>
                    </a:lnTo>
                    <a:lnTo>
                      <a:pt x="1577" y="3556"/>
                    </a:lnTo>
                    <a:lnTo>
                      <a:pt x="1840" y="2344"/>
                    </a:lnTo>
                    <a:lnTo>
                      <a:pt x="2103" y="2814"/>
                    </a:lnTo>
                    <a:lnTo>
                      <a:pt x="2365" y="3008"/>
                    </a:lnTo>
                    <a:lnTo>
                      <a:pt x="2629" y="2651"/>
                    </a:lnTo>
                    <a:lnTo>
                      <a:pt x="2891" y="3058"/>
                    </a:lnTo>
                    <a:lnTo>
                      <a:pt x="3154" y="3166"/>
                    </a:lnTo>
                    <a:lnTo>
                      <a:pt x="3417" y="2518"/>
                    </a:lnTo>
                    <a:lnTo>
                      <a:pt x="3680" y="2209"/>
                    </a:lnTo>
                    <a:lnTo>
                      <a:pt x="3943" y="3061"/>
                    </a:lnTo>
                    <a:lnTo>
                      <a:pt x="4205" y="0"/>
                    </a:lnTo>
                    <a:lnTo>
                      <a:pt x="4469" y="2621"/>
                    </a:lnTo>
                    <a:lnTo>
                      <a:pt x="4731" y="3000"/>
                    </a:lnTo>
                    <a:lnTo>
                      <a:pt x="4994" y="1806"/>
                    </a:lnTo>
                    <a:lnTo>
                      <a:pt x="5257" y="1538"/>
                    </a:lnTo>
                    <a:lnTo>
                      <a:pt x="5520" y="1417"/>
                    </a:lnTo>
                    <a:lnTo>
                      <a:pt x="5783" y="2009"/>
                    </a:lnTo>
                    <a:lnTo>
                      <a:pt x="6045" y="1809"/>
                    </a:lnTo>
                    <a:lnTo>
                      <a:pt x="6309" y="2189"/>
                    </a:lnTo>
                    <a:lnTo>
                      <a:pt x="6571" y="2200"/>
                    </a:lnTo>
                    <a:lnTo>
                      <a:pt x="6834" y="1749"/>
                    </a:lnTo>
                    <a:lnTo>
                      <a:pt x="7097" y="2793"/>
                    </a:lnTo>
                    <a:lnTo>
                      <a:pt x="7360" y="2594"/>
                    </a:lnTo>
                    <a:lnTo>
                      <a:pt x="7623" y="2539"/>
                    </a:lnTo>
                    <a:lnTo>
                      <a:pt x="7885" y="1403"/>
                    </a:lnTo>
                  </a:path>
                </a:pathLst>
              </a:custGeom>
              <a:noFill/>
              <a:ln w="19050" cap="flat">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 name="Freeform 176"/>
              <p:cNvSpPr>
                <a:spLocks/>
              </p:cNvSpPr>
              <p:nvPr/>
            </p:nvSpPr>
            <p:spPr bwMode="auto">
              <a:xfrm>
                <a:off x="5294" y="875"/>
                <a:ext cx="420" cy="1165"/>
              </a:xfrm>
              <a:custGeom>
                <a:avLst/>
                <a:gdLst>
                  <a:gd name="T0" fmla="*/ 0 w 1866"/>
                  <a:gd name="T1" fmla="*/ 0 h 5116"/>
                  <a:gd name="T2" fmla="*/ 0 w 1866"/>
                  <a:gd name="T3" fmla="*/ 0 h 5116"/>
                  <a:gd name="T4" fmla="*/ 1866 w 1866"/>
                  <a:gd name="T5" fmla="*/ 0 h 5116"/>
                  <a:gd name="T6" fmla="*/ 1866 w 1866"/>
                  <a:gd name="T7" fmla="*/ 5116 h 5116"/>
                  <a:gd name="T8" fmla="*/ 0 w 1866"/>
                  <a:gd name="T9" fmla="*/ 5116 h 5116"/>
                  <a:gd name="T10" fmla="*/ 0 w 1866"/>
                  <a:gd name="T11" fmla="*/ 0 h 5116"/>
                </a:gdLst>
                <a:ahLst/>
                <a:cxnLst>
                  <a:cxn ang="0">
                    <a:pos x="T0" y="T1"/>
                  </a:cxn>
                  <a:cxn ang="0">
                    <a:pos x="T2" y="T3"/>
                  </a:cxn>
                  <a:cxn ang="0">
                    <a:pos x="T4" y="T5"/>
                  </a:cxn>
                  <a:cxn ang="0">
                    <a:pos x="T6" y="T7"/>
                  </a:cxn>
                  <a:cxn ang="0">
                    <a:pos x="T8" y="T9"/>
                  </a:cxn>
                  <a:cxn ang="0">
                    <a:pos x="T10" y="T11"/>
                  </a:cxn>
                </a:cxnLst>
                <a:rect l="0" t="0" r="r" b="b"/>
                <a:pathLst>
                  <a:path w="1866" h="5116">
                    <a:moveTo>
                      <a:pt x="0" y="0"/>
                    </a:moveTo>
                    <a:lnTo>
                      <a:pt x="0" y="0"/>
                    </a:lnTo>
                    <a:lnTo>
                      <a:pt x="1866" y="0"/>
                    </a:lnTo>
                    <a:lnTo>
                      <a:pt x="1866" y="5116"/>
                    </a:lnTo>
                    <a:lnTo>
                      <a:pt x="0" y="5116"/>
                    </a:lnTo>
                    <a:lnTo>
                      <a:pt x="0" y="0"/>
                    </a:ln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177"/>
              <p:cNvSpPr>
                <a:spLocks/>
              </p:cNvSpPr>
              <p:nvPr/>
            </p:nvSpPr>
            <p:spPr bwMode="auto">
              <a:xfrm>
                <a:off x="5294" y="875"/>
                <a:ext cx="420" cy="1165"/>
              </a:xfrm>
              <a:custGeom>
                <a:avLst/>
                <a:gdLst>
                  <a:gd name="T0" fmla="*/ 0 w 1866"/>
                  <a:gd name="T1" fmla="*/ 5116 h 5116"/>
                  <a:gd name="T2" fmla="*/ 0 w 1866"/>
                  <a:gd name="T3" fmla="*/ 5116 h 5116"/>
                  <a:gd name="T4" fmla="*/ 0 w 1866"/>
                  <a:gd name="T5" fmla="*/ 0 h 5116"/>
                  <a:gd name="T6" fmla="*/ 1866 w 1866"/>
                  <a:gd name="T7" fmla="*/ 0 h 5116"/>
                  <a:gd name="T8" fmla="*/ 1866 w 1866"/>
                  <a:gd name="T9" fmla="*/ 5116 h 5116"/>
                  <a:gd name="T10" fmla="*/ 0 w 1866"/>
                  <a:gd name="T11" fmla="*/ 5116 h 5116"/>
                </a:gdLst>
                <a:ahLst/>
                <a:cxnLst>
                  <a:cxn ang="0">
                    <a:pos x="T0" y="T1"/>
                  </a:cxn>
                  <a:cxn ang="0">
                    <a:pos x="T2" y="T3"/>
                  </a:cxn>
                  <a:cxn ang="0">
                    <a:pos x="T4" y="T5"/>
                  </a:cxn>
                  <a:cxn ang="0">
                    <a:pos x="T6" y="T7"/>
                  </a:cxn>
                  <a:cxn ang="0">
                    <a:pos x="T8" y="T9"/>
                  </a:cxn>
                  <a:cxn ang="0">
                    <a:pos x="T10" y="T11"/>
                  </a:cxn>
                </a:cxnLst>
                <a:rect l="0" t="0" r="r" b="b"/>
                <a:pathLst>
                  <a:path w="1866" h="5116">
                    <a:moveTo>
                      <a:pt x="0" y="5116"/>
                    </a:moveTo>
                    <a:lnTo>
                      <a:pt x="0" y="5116"/>
                    </a:lnTo>
                    <a:lnTo>
                      <a:pt x="0" y="0"/>
                    </a:lnTo>
                    <a:lnTo>
                      <a:pt x="1866" y="0"/>
                    </a:lnTo>
                    <a:lnTo>
                      <a:pt x="1866" y="5116"/>
                    </a:lnTo>
                    <a:lnTo>
                      <a:pt x="0" y="5116"/>
                    </a:lnTo>
                    <a:close/>
                  </a:path>
                </a:pathLst>
              </a:custGeom>
              <a:noFill/>
              <a:ln w="1588"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 name="Freeform 178"/>
              <p:cNvSpPr>
                <a:spLocks noEditPoints="1"/>
              </p:cNvSpPr>
              <p:nvPr/>
            </p:nvSpPr>
            <p:spPr bwMode="auto">
              <a:xfrm>
                <a:off x="5294" y="875"/>
                <a:ext cx="420" cy="1165"/>
              </a:xfrm>
              <a:custGeom>
                <a:avLst/>
                <a:gdLst>
                  <a:gd name="T0" fmla="*/ 0 w 1866"/>
                  <a:gd name="T1" fmla="*/ 5116 h 5116"/>
                  <a:gd name="T2" fmla="*/ 0 w 1866"/>
                  <a:gd name="T3" fmla="*/ 5116 h 5116"/>
                  <a:gd name="T4" fmla="*/ 1866 w 1866"/>
                  <a:gd name="T5" fmla="*/ 5116 h 5116"/>
                  <a:gd name="T6" fmla="*/ 0 w 1866"/>
                  <a:gd name="T7" fmla="*/ 0 h 5116"/>
                  <a:gd name="T8" fmla="*/ 0 w 1866"/>
                  <a:gd name="T9" fmla="*/ 0 h 5116"/>
                  <a:gd name="T10" fmla="*/ 1866 w 1866"/>
                  <a:gd name="T11" fmla="*/ 0 h 5116"/>
                  <a:gd name="T12" fmla="*/ 0 w 1866"/>
                  <a:gd name="T13" fmla="*/ 5116 h 5116"/>
                  <a:gd name="T14" fmla="*/ 0 w 1866"/>
                  <a:gd name="T15" fmla="*/ 5116 h 5116"/>
                  <a:gd name="T16" fmla="*/ 0 w 1866"/>
                  <a:gd name="T17" fmla="*/ 0 h 5116"/>
                  <a:gd name="T18" fmla="*/ 1866 w 1866"/>
                  <a:gd name="T19" fmla="*/ 5116 h 5116"/>
                  <a:gd name="T20" fmla="*/ 1866 w 1866"/>
                  <a:gd name="T21" fmla="*/ 5116 h 5116"/>
                  <a:gd name="T22" fmla="*/ 1866 w 1866"/>
                  <a:gd name="T23" fmla="*/ 0 h 5116"/>
                  <a:gd name="T24" fmla="*/ 0 w 1866"/>
                  <a:gd name="T25" fmla="*/ 5116 h 5116"/>
                  <a:gd name="T26" fmla="*/ 0 w 1866"/>
                  <a:gd name="T27" fmla="*/ 5116 h 5116"/>
                  <a:gd name="T28" fmla="*/ 1866 w 1866"/>
                  <a:gd name="T29" fmla="*/ 5116 h 5116"/>
                  <a:gd name="T30" fmla="*/ 0 w 1866"/>
                  <a:gd name="T31" fmla="*/ 5116 h 5116"/>
                  <a:gd name="T32" fmla="*/ 0 w 1866"/>
                  <a:gd name="T33" fmla="*/ 5116 h 5116"/>
                  <a:gd name="T34" fmla="*/ 0 w 1866"/>
                  <a:gd name="T35" fmla="*/ 0 h 5116"/>
                  <a:gd name="T36" fmla="*/ 0 w 1866"/>
                  <a:gd name="T37" fmla="*/ 5116 h 5116"/>
                  <a:gd name="T38" fmla="*/ 0 w 1866"/>
                  <a:gd name="T39" fmla="*/ 5116 h 5116"/>
                  <a:gd name="T40" fmla="*/ 1866 w 1866"/>
                  <a:gd name="T41" fmla="*/ 5116 h 5116"/>
                  <a:gd name="T42" fmla="*/ 0 w 1866"/>
                  <a:gd name="T43" fmla="*/ 0 h 5116"/>
                  <a:gd name="T44" fmla="*/ 0 w 1866"/>
                  <a:gd name="T45" fmla="*/ 0 h 5116"/>
                  <a:gd name="T46" fmla="*/ 1866 w 1866"/>
                  <a:gd name="T47" fmla="*/ 0 h 5116"/>
                  <a:gd name="T48" fmla="*/ 0 w 1866"/>
                  <a:gd name="T49" fmla="*/ 5116 h 5116"/>
                  <a:gd name="T50" fmla="*/ 0 w 1866"/>
                  <a:gd name="T51" fmla="*/ 5116 h 5116"/>
                  <a:gd name="T52" fmla="*/ 0 w 1866"/>
                  <a:gd name="T53" fmla="*/ 0 h 5116"/>
                  <a:gd name="T54" fmla="*/ 1866 w 1866"/>
                  <a:gd name="T55" fmla="*/ 5116 h 5116"/>
                  <a:gd name="T56" fmla="*/ 1866 w 1866"/>
                  <a:gd name="T57" fmla="*/ 5116 h 5116"/>
                  <a:gd name="T58" fmla="*/ 1866 w 1866"/>
                  <a:gd name="T59" fmla="*/ 0 h 5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66" h="5116">
                    <a:moveTo>
                      <a:pt x="0" y="5116"/>
                    </a:moveTo>
                    <a:lnTo>
                      <a:pt x="0" y="5116"/>
                    </a:lnTo>
                    <a:lnTo>
                      <a:pt x="1866" y="5116"/>
                    </a:lnTo>
                    <a:moveTo>
                      <a:pt x="0" y="0"/>
                    </a:moveTo>
                    <a:lnTo>
                      <a:pt x="0" y="0"/>
                    </a:lnTo>
                    <a:lnTo>
                      <a:pt x="1866" y="0"/>
                    </a:lnTo>
                    <a:moveTo>
                      <a:pt x="0" y="5116"/>
                    </a:moveTo>
                    <a:lnTo>
                      <a:pt x="0" y="5116"/>
                    </a:lnTo>
                    <a:lnTo>
                      <a:pt x="0" y="0"/>
                    </a:lnTo>
                    <a:moveTo>
                      <a:pt x="1866" y="5116"/>
                    </a:moveTo>
                    <a:lnTo>
                      <a:pt x="1866" y="5116"/>
                    </a:lnTo>
                    <a:lnTo>
                      <a:pt x="1866" y="0"/>
                    </a:lnTo>
                    <a:moveTo>
                      <a:pt x="0" y="5116"/>
                    </a:moveTo>
                    <a:lnTo>
                      <a:pt x="0" y="5116"/>
                    </a:lnTo>
                    <a:lnTo>
                      <a:pt x="1866" y="5116"/>
                    </a:lnTo>
                    <a:moveTo>
                      <a:pt x="0" y="5116"/>
                    </a:moveTo>
                    <a:lnTo>
                      <a:pt x="0" y="5116"/>
                    </a:lnTo>
                    <a:lnTo>
                      <a:pt x="0" y="0"/>
                    </a:lnTo>
                    <a:moveTo>
                      <a:pt x="0" y="5116"/>
                    </a:moveTo>
                    <a:lnTo>
                      <a:pt x="0" y="5116"/>
                    </a:lnTo>
                    <a:lnTo>
                      <a:pt x="1866" y="5116"/>
                    </a:lnTo>
                    <a:moveTo>
                      <a:pt x="0" y="0"/>
                    </a:moveTo>
                    <a:lnTo>
                      <a:pt x="0" y="0"/>
                    </a:lnTo>
                    <a:lnTo>
                      <a:pt x="1866" y="0"/>
                    </a:lnTo>
                    <a:moveTo>
                      <a:pt x="0" y="5116"/>
                    </a:moveTo>
                    <a:lnTo>
                      <a:pt x="0" y="5116"/>
                    </a:lnTo>
                    <a:lnTo>
                      <a:pt x="0" y="0"/>
                    </a:lnTo>
                    <a:moveTo>
                      <a:pt x="1866" y="5116"/>
                    </a:moveTo>
                    <a:lnTo>
                      <a:pt x="1866" y="5116"/>
                    </a:lnTo>
                    <a:lnTo>
                      <a:pt x="1866" y="0"/>
                    </a:lnTo>
                  </a:path>
                </a:pathLst>
              </a:custGeom>
              <a:noFill/>
              <a:ln w="1588"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Rectangle 179"/>
              <p:cNvSpPr>
                <a:spLocks noChangeArrowheads="1"/>
              </p:cNvSpPr>
              <p:nvPr/>
            </p:nvSpPr>
            <p:spPr bwMode="auto">
              <a:xfrm>
                <a:off x="5411" y="886"/>
                <a:ext cx="59"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3" name="Freeform 180"/>
              <p:cNvSpPr>
                <a:spLocks noEditPoints="1"/>
              </p:cNvSpPr>
              <p:nvPr/>
            </p:nvSpPr>
            <p:spPr bwMode="auto">
              <a:xfrm>
                <a:off x="5312" y="895"/>
                <a:ext cx="90" cy="15"/>
              </a:xfrm>
              <a:custGeom>
                <a:avLst/>
                <a:gdLst>
                  <a:gd name="T0" fmla="*/ 0 w 400"/>
                  <a:gd name="T1" fmla="*/ 33 h 67"/>
                  <a:gd name="T2" fmla="*/ 0 w 400"/>
                  <a:gd name="T3" fmla="*/ 33 h 67"/>
                  <a:gd name="T4" fmla="*/ 400 w 400"/>
                  <a:gd name="T5" fmla="*/ 33 h 67"/>
                  <a:gd name="T6" fmla="*/ 167 w 400"/>
                  <a:gd name="T7" fmla="*/ 33 h 67"/>
                  <a:gd name="T8" fmla="*/ 167 w 400"/>
                  <a:gd name="T9" fmla="*/ 33 h 67"/>
                  <a:gd name="T10" fmla="*/ 233 w 400"/>
                  <a:gd name="T11" fmla="*/ 33 h 67"/>
                  <a:gd name="T12" fmla="*/ 200 w 400"/>
                  <a:gd name="T13" fmla="*/ 0 h 67"/>
                  <a:gd name="T14" fmla="*/ 200 w 400"/>
                  <a:gd name="T15" fmla="*/ 0 h 67"/>
                  <a:gd name="T16" fmla="*/ 200 w 400"/>
                  <a:gd name="T17" fmla="*/ 67 h 67"/>
                  <a:gd name="T18" fmla="*/ 177 w 400"/>
                  <a:gd name="T19" fmla="*/ 10 h 67"/>
                  <a:gd name="T20" fmla="*/ 177 w 400"/>
                  <a:gd name="T21" fmla="*/ 10 h 67"/>
                  <a:gd name="T22" fmla="*/ 223 w 400"/>
                  <a:gd name="T23" fmla="*/ 57 h 67"/>
                  <a:gd name="T24" fmla="*/ 223 w 400"/>
                  <a:gd name="T25" fmla="*/ 10 h 67"/>
                  <a:gd name="T26" fmla="*/ 223 w 400"/>
                  <a:gd name="T27" fmla="*/ 10 h 67"/>
                  <a:gd name="T28" fmla="*/ 177 w 400"/>
                  <a:gd name="T29" fmla="*/ 5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7">
                    <a:moveTo>
                      <a:pt x="0" y="33"/>
                    </a:moveTo>
                    <a:lnTo>
                      <a:pt x="0" y="33"/>
                    </a:lnTo>
                    <a:lnTo>
                      <a:pt x="400" y="33"/>
                    </a:lnTo>
                    <a:moveTo>
                      <a:pt x="167" y="33"/>
                    </a:moveTo>
                    <a:lnTo>
                      <a:pt x="167" y="33"/>
                    </a:lnTo>
                    <a:lnTo>
                      <a:pt x="233" y="33"/>
                    </a:lnTo>
                    <a:moveTo>
                      <a:pt x="200" y="0"/>
                    </a:moveTo>
                    <a:lnTo>
                      <a:pt x="200" y="0"/>
                    </a:lnTo>
                    <a:lnTo>
                      <a:pt x="200" y="67"/>
                    </a:lnTo>
                    <a:moveTo>
                      <a:pt x="177" y="10"/>
                    </a:moveTo>
                    <a:lnTo>
                      <a:pt x="177" y="10"/>
                    </a:lnTo>
                    <a:lnTo>
                      <a:pt x="223" y="57"/>
                    </a:lnTo>
                    <a:moveTo>
                      <a:pt x="223" y="10"/>
                    </a:moveTo>
                    <a:lnTo>
                      <a:pt x="223" y="10"/>
                    </a:lnTo>
                    <a:lnTo>
                      <a:pt x="177" y="57"/>
                    </a:lnTo>
                  </a:path>
                </a:pathLst>
              </a:custGeom>
              <a:noFill/>
              <a:ln w="1588" cap="flat">
                <a:solidFill>
                  <a:srgbClr val="0000A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Rectangle 181"/>
              <p:cNvSpPr>
                <a:spLocks noChangeArrowheads="1"/>
              </p:cNvSpPr>
              <p:nvPr/>
            </p:nvSpPr>
            <p:spPr bwMode="auto">
              <a:xfrm>
                <a:off x="5411" y="930"/>
                <a:ext cx="59"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5" name="Freeform 182"/>
              <p:cNvSpPr>
                <a:spLocks noEditPoints="1"/>
              </p:cNvSpPr>
              <p:nvPr/>
            </p:nvSpPr>
            <p:spPr bwMode="auto">
              <a:xfrm>
                <a:off x="5312" y="940"/>
                <a:ext cx="90" cy="15"/>
              </a:xfrm>
              <a:custGeom>
                <a:avLst/>
                <a:gdLst>
                  <a:gd name="T0" fmla="*/ 0 w 400"/>
                  <a:gd name="T1" fmla="*/ 33 h 66"/>
                  <a:gd name="T2" fmla="*/ 0 w 400"/>
                  <a:gd name="T3" fmla="*/ 33 h 66"/>
                  <a:gd name="T4" fmla="*/ 400 w 400"/>
                  <a:gd name="T5" fmla="*/ 33 h 66"/>
                  <a:gd name="T6" fmla="*/ 167 w 400"/>
                  <a:gd name="T7" fmla="*/ 33 h 66"/>
                  <a:gd name="T8" fmla="*/ 167 w 400"/>
                  <a:gd name="T9" fmla="*/ 33 h 66"/>
                  <a:gd name="T10" fmla="*/ 233 w 400"/>
                  <a:gd name="T11" fmla="*/ 33 h 66"/>
                  <a:gd name="T12" fmla="*/ 200 w 400"/>
                  <a:gd name="T13" fmla="*/ 0 h 66"/>
                  <a:gd name="T14" fmla="*/ 200 w 400"/>
                  <a:gd name="T15" fmla="*/ 0 h 66"/>
                  <a:gd name="T16" fmla="*/ 200 w 400"/>
                  <a:gd name="T17" fmla="*/ 66 h 66"/>
                  <a:gd name="T18" fmla="*/ 177 w 400"/>
                  <a:gd name="T19" fmla="*/ 10 h 66"/>
                  <a:gd name="T20" fmla="*/ 177 w 400"/>
                  <a:gd name="T21" fmla="*/ 10 h 66"/>
                  <a:gd name="T22" fmla="*/ 223 w 400"/>
                  <a:gd name="T23" fmla="*/ 56 h 66"/>
                  <a:gd name="T24" fmla="*/ 223 w 400"/>
                  <a:gd name="T25" fmla="*/ 10 h 66"/>
                  <a:gd name="T26" fmla="*/ 223 w 400"/>
                  <a:gd name="T27" fmla="*/ 10 h 66"/>
                  <a:gd name="T28" fmla="*/ 177 w 400"/>
                  <a:gd name="T2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6">
                    <a:moveTo>
                      <a:pt x="0" y="33"/>
                    </a:moveTo>
                    <a:lnTo>
                      <a:pt x="0" y="33"/>
                    </a:lnTo>
                    <a:lnTo>
                      <a:pt x="400" y="33"/>
                    </a:lnTo>
                    <a:moveTo>
                      <a:pt x="167" y="33"/>
                    </a:moveTo>
                    <a:lnTo>
                      <a:pt x="167" y="33"/>
                    </a:lnTo>
                    <a:lnTo>
                      <a:pt x="233" y="33"/>
                    </a:lnTo>
                    <a:moveTo>
                      <a:pt x="200" y="0"/>
                    </a:moveTo>
                    <a:lnTo>
                      <a:pt x="200" y="0"/>
                    </a:lnTo>
                    <a:lnTo>
                      <a:pt x="200" y="66"/>
                    </a:lnTo>
                    <a:moveTo>
                      <a:pt x="177" y="10"/>
                    </a:moveTo>
                    <a:lnTo>
                      <a:pt x="177" y="10"/>
                    </a:lnTo>
                    <a:lnTo>
                      <a:pt x="223" y="56"/>
                    </a:lnTo>
                    <a:moveTo>
                      <a:pt x="223" y="10"/>
                    </a:moveTo>
                    <a:lnTo>
                      <a:pt x="223" y="10"/>
                    </a:lnTo>
                    <a:lnTo>
                      <a:pt x="177" y="56"/>
                    </a:lnTo>
                  </a:path>
                </a:pathLst>
              </a:custGeom>
              <a:noFill/>
              <a:ln w="1588" cap="flat">
                <a:solidFill>
                  <a:srgbClr val="0000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 name="Rectangle 183"/>
              <p:cNvSpPr>
                <a:spLocks noChangeArrowheads="1"/>
              </p:cNvSpPr>
              <p:nvPr/>
            </p:nvSpPr>
            <p:spPr bwMode="auto">
              <a:xfrm>
                <a:off x="5411" y="975"/>
                <a:ext cx="59"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7" name="Freeform 184"/>
              <p:cNvSpPr>
                <a:spLocks noEditPoints="1"/>
              </p:cNvSpPr>
              <p:nvPr/>
            </p:nvSpPr>
            <p:spPr bwMode="auto">
              <a:xfrm>
                <a:off x="5312" y="984"/>
                <a:ext cx="90" cy="15"/>
              </a:xfrm>
              <a:custGeom>
                <a:avLst/>
                <a:gdLst>
                  <a:gd name="T0" fmla="*/ 0 w 400"/>
                  <a:gd name="T1" fmla="*/ 33 h 67"/>
                  <a:gd name="T2" fmla="*/ 0 w 400"/>
                  <a:gd name="T3" fmla="*/ 33 h 67"/>
                  <a:gd name="T4" fmla="*/ 400 w 400"/>
                  <a:gd name="T5" fmla="*/ 33 h 67"/>
                  <a:gd name="T6" fmla="*/ 167 w 400"/>
                  <a:gd name="T7" fmla="*/ 33 h 67"/>
                  <a:gd name="T8" fmla="*/ 167 w 400"/>
                  <a:gd name="T9" fmla="*/ 33 h 67"/>
                  <a:gd name="T10" fmla="*/ 233 w 400"/>
                  <a:gd name="T11" fmla="*/ 33 h 67"/>
                  <a:gd name="T12" fmla="*/ 200 w 400"/>
                  <a:gd name="T13" fmla="*/ 0 h 67"/>
                  <a:gd name="T14" fmla="*/ 200 w 400"/>
                  <a:gd name="T15" fmla="*/ 0 h 67"/>
                  <a:gd name="T16" fmla="*/ 200 w 400"/>
                  <a:gd name="T17" fmla="*/ 67 h 67"/>
                  <a:gd name="T18" fmla="*/ 177 w 400"/>
                  <a:gd name="T19" fmla="*/ 10 h 67"/>
                  <a:gd name="T20" fmla="*/ 177 w 400"/>
                  <a:gd name="T21" fmla="*/ 10 h 67"/>
                  <a:gd name="T22" fmla="*/ 223 w 400"/>
                  <a:gd name="T23" fmla="*/ 57 h 67"/>
                  <a:gd name="T24" fmla="*/ 223 w 400"/>
                  <a:gd name="T25" fmla="*/ 10 h 67"/>
                  <a:gd name="T26" fmla="*/ 223 w 400"/>
                  <a:gd name="T27" fmla="*/ 10 h 67"/>
                  <a:gd name="T28" fmla="*/ 177 w 400"/>
                  <a:gd name="T29" fmla="*/ 5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7">
                    <a:moveTo>
                      <a:pt x="0" y="33"/>
                    </a:moveTo>
                    <a:lnTo>
                      <a:pt x="0" y="33"/>
                    </a:lnTo>
                    <a:lnTo>
                      <a:pt x="400" y="33"/>
                    </a:lnTo>
                    <a:moveTo>
                      <a:pt x="167" y="33"/>
                    </a:moveTo>
                    <a:lnTo>
                      <a:pt x="167" y="33"/>
                    </a:lnTo>
                    <a:lnTo>
                      <a:pt x="233" y="33"/>
                    </a:lnTo>
                    <a:moveTo>
                      <a:pt x="200" y="0"/>
                    </a:moveTo>
                    <a:lnTo>
                      <a:pt x="200" y="0"/>
                    </a:lnTo>
                    <a:lnTo>
                      <a:pt x="200" y="67"/>
                    </a:lnTo>
                    <a:moveTo>
                      <a:pt x="177" y="10"/>
                    </a:moveTo>
                    <a:lnTo>
                      <a:pt x="177" y="10"/>
                    </a:lnTo>
                    <a:lnTo>
                      <a:pt x="223" y="57"/>
                    </a:lnTo>
                    <a:moveTo>
                      <a:pt x="223" y="10"/>
                    </a:moveTo>
                    <a:lnTo>
                      <a:pt x="223" y="10"/>
                    </a:lnTo>
                    <a:lnTo>
                      <a:pt x="177" y="57"/>
                    </a:lnTo>
                  </a:path>
                </a:pathLst>
              </a:custGeom>
              <a:noFill/>
              <a:ln w="1588" cap="flat">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Rectangle 185"/>
              <p:cNvSpPr>
                <a:spLocks noChangeArrowheads="1"/>
              </p:cNvSpPr>
              <p:nvPr/>
            </p:nvSpPr>
            <p:spPr bwMode="auto">
              <a:xfrm>
                <a:off x="5411" y="1019"/>
                <a:ext cx="59"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9" name="Freeform 186"/>
              <p:cNvSpPr>
                <a:spLocks noEditPoints="1"/>
              </p:cNvSpPr>
              <p:nvPr/>
            </p:nvSpPr>
            <p:spPr bwMode="auto">
              <a:xfrm>
                <a:off x="5312" y="1029"/>
                <a:ext cx="90" cy="15"/>
              </a:xfrm>
              <a:custGeom>
                <a:avLst/>
                <a:gdLst>
                  <a:gd name="T0" fmla="*/ 0 w 400"/>
                  <a:gd name="T1" fmla="*/ 33 h 66"/>
                  <a:gd name="T2" fmla="*/ 0 w 400"/>
                  <a:gd name="T3" fmla="*/ 33 h 66"/>
                  <a:gd name="T4" fmla="*/ 400 w 400"/>
                  <a:gd name="T5" fmla="*/ 33 h 66"/>
                  <a:gd name="T6" fmla="*/ 167 w 400"/>
                  <a:gd name="T7" fmla="*/ 33 h 66"/>
                  <a:gd name="T8" fmla="*/ 167 w 400"/>
                  <a:gd name="T9" fmla="*/ 33 h 66"/>
                  <a:gd name="T10" fmla="*/ 233 w 400"/>
                  <a:gd name="T11" fmla="*/ 33 h 66"/>
                  <a:gd name="T12" fmla="*/ 200 w 400"/>
                  <a:gd name="T13" fmla="*/ 0 h 66"/>
                  <a:gd name="T14" fmla="*/ 200 w 400"/>
                  <a:gd name="T15" fmla="*/ 0 h 66"/>
                  <a:gd name="T16" fmla="*/ 200 w 400"/>
                  <a:gd name="T17" fmla="*/ 66 h 66"/>
                  <a:gd name="T18" fmla="*/ 177 w 400"/>
                  <a:gd name="T19" fmla="*/ 10 h 66"/>
                  <a:gd name="T20" fmla="*/ 177 w 400"/>
                  <a:gd name="T21" fmla="*/ 10 h 66"/>
                  <a:gd name="T22" fmla="*/ 223 w 400"/>
                  <a:gd name="T23" fmla="*/ 56 h 66"/>
                  <a:gd name="T24" fmla="*/ 223 w 400"/>
                  <a:gd name="T25" fmla="*/ 10 h 66"/>
                  <a:gd name="T26" fmla="*/ 223 w 400"/>
                  <a:gd name="T27" fmla="*/ 10 h 66"/>
                  <a:gd name="T28" fmla="*/ 177 w 400"/>
                  <a:gd name="T2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6">
                    <a:moveTo>
                      <a:pt x="0" y="33"/>
                    </a:moveTo>
                    <a:lnTo>
                      <a:pt x="0" y="33"/>
                    </a:lnTo>
                    <a:lnTo>
                      <a:pt x="400" y="33"/>
                    </a:lnTo>
                    <a:moveTo>
                      <a:pt x="167" y="33"/>
                    </a:moveTo>
                    <a:lnTo>
                      <a:pt x="167" y="33"/>
                    </a:lnTo>
                    <a:lnTo>
                      <a:pt x="233" y="33"/>
                    </a:lnTo>
                    <a:moveTo>
                      <a:pt x="200" y="0"/>
                    </a:moveTo>
                    <a:lnTo>
                      <a:pt x="200" y="0"/>
                    </a:lnTo>
                    <a:lnTo>
                      <a:pt x="200" y="66"/>
                    </a:lnTo>
                    <a:moveTo>
                      <a:pt x="177" y="10"/>
                    </a:moveTo>
                    <a:lnTo>
                      <a:pt x="177" y="10"/>
                    </a:lnTo>
                    <a:lnTo>
                      <a:pt x="223" y="56"/>
                    </a:lnTo>
                    <a:moveTo>
                      <a:pt x="223" y="10"/>
                    </a:moveTo>
                    <a:lnTo>
                      <a:pt x="223" y="10"/>
                    </a:lnTo>
                    <a:lnTo>
                      <a:pt x="177" y="56"/>
                    </a:lnTo>
                  </a:path>
                </a:pathLst>
              </a:custGeom>
              <a:noFill/>
              <a:ln w="1588" cap="flat">
                <a:solidFill>
                  <a:srgbClr val="002B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Rectangle 187"/>
              <p:cNvSpPr>
                <a:spLocks noChangeArrowheads="1"/>
              </p:cNvSpPr>
              <p:nvPr/>
            </p:nvSpPr>
            <p:spPr bwMode="auto">
              <a:xfrm>
                <a:off x="5411" y="1063"/>
                <a:ext cx="59"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1" name="Freeform 188"/>
              <p:cNvSpPr>
                <a:spLocks noEditPoints="1"/>
              </p:cNvSpPr>
              <p:nvPr/>
            </p:nvSpPr>
            <p:spPr bwMode="auto">
              <a:xfrm>
                <a:off x="5312" y="1073"/>
                <a:ext cx="90" cy="15"/>
              </a:xfrm>
              <a:custGeom>
                <a:avLst/>
                <a:gdLst>
                  <a:gd name="T0" fmla="*/ 0 w 400"/>
                  <a:gd name="T1" fmla="*/ 33 h 67"/>
                  <a:gd name="T2" fmla="*/ 0 w 400"/>
                  <a:gd name="T3" fmla="*/ 33 h 67"/>
                  <a:gd name="T4" fmla="*/ 400 w 400"/>
                  <a:gd name="T5" fmla="*/ 33 h 67"/>
                  <a:gd name="T6" fmla="*/ 167 w 400"/>
                  <a:gd name="T7" fmla="*/ 33 h 67"/>
                  <a:gd name="T8" fmla="*/ 167 w 400"/>
                  <a:gd name="T9" fmla="*/ 33 h 67"/>
                  <a:gd name="T10" fmla="*/ 233 w 400"/>
                  <a:gd name="T11" fmla="*/ 33 h 67"/>
                  <a:gd name="T12" fmla="*/ 200 w 400"/>
                  <a:gd name="T13" fmla="*/ 0 h 67"/>
                  <a:gd name="T14" fmla="*/ 200 w 400"/>
                  <a:gd name="T15" fmla="*/ 0 h 67"/>
                  <a:gd name="T16" fmla="*/ 200 w 400"/>
                  <a:gd name="T17" fmla="*/ 67 h 67"/>
                  <a:gd name="T18" fmla="*/ 177 w 400"/>
                  <a:gd name="T19" fmla="*/ 10 h 67"/>
                  <a:gd name="T20" fmla="*/ 177 w 400"/>
                  <a:gd name="T21" fmla="*/ 10 h 67"/>
                  <a:gd name="T22" fmla="*/ 223 w 400"/>
                  <a:gd name="T23" fmla="*/ 57 h 67"/>
                  <a:gd name="T24" fmla="*/ 223 w 400"/>
                  <a:gd name="T25" fmla="*/ 10 h 67"/>
                  <a:gd name="T26" fmla="*/ 223 w 400"/>
                  <a:gd name="T27" fmla="*/ 10 h 67"/>
                  <a:gd name="T28" fmla="*/ 177 w 400"/>
                  <a:gd name="T29" fmla="*/ 5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7">
                    <a:moveTo>
                      <a:pt x="0" y="33"/>
                    </a:moveTo>
                    <a:lnTo>
                      <a:pt x="0" y="33"/>
                    </a:lnTo>
                    <a:lnTo>
                      <a:pt x="400" y="33"/>
                    </a:lnTo>
                    <a:moveTo>
                      <a:pt x="167" y="33"/>
                    </a:moveTo>
                    <a:lnTo>
                      <a:pt x="167" y="33"/>
                    </a:lnTo>
                    <a:lnTo>
                      <a:pt x="233" y="33"/>
                    </a:lnTo>
                    <a:moveTo>
                      <a:pt x="200" y="0"/>
                    </a:moveTo>
                    <a:lnTo>
                      <a:pt x="200" y="0"/>
                    </a:lnTo>
                    <a:lnTo>
                      <a:pt x="200" y="67"/>
                    </a:lnTo>
                    <a:moveTo>
                      <a:pt x="177" y="10"/>
                    </a:moveTo>
                    <a:lnTo>
                      <a:pt x="177" y="10"/>
                    </a:lnTo>
                    <a:lnTo>
                      <a:pt x="223" y="57"/>
                    </a:lnTo>
                    <a:moveTo>
                      <a:pt x="223" y="10"/>
                    </a:moveTo>
                    <a:lnTo>
                      <a:pt x="223" y="10"/>
                    </a:lnTo>
                    <a:lnTo>
                      <a:pt x="177" y="57"/>
                    </a:lnTo>
                  </a:path>
                </a:pathLst>
              </a:custGeom>
              <a:noFill/>
              <a:ln w="1588" cap="flat">
                <a:solidFill>
                  <a:srgbClr val="0055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 name="Rectangle 189"/>
              <p:cNvSpPr>
                <a:spLocks noChangeArrowheads="1"/>
              </p:cNvSpPr>
              <p:nvPr/>
            </p:nvSpPr>
            <p:spPr bwMode="auto">
              <a:xfrm>
                <a:off x="5411" y="1108"/>
                <a:ext cx="59"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3" name="Freeform 190"/>
              <p:cNvSpPr>
                <a:spLocks noEditPoints="1"/>
              </p:cNvSpPr>
              <p:nvPr/>
            </p:nvSpPr>
            <p:spPr bwMode="auto">
              <a:xfrm>
                <a:off x="5312" y="1117"/>
                <a:ext cx="90" cy="15"/>
              </a:xfrm>
              <a:custGeom>
                <a:avLst/>
                <a:gdLst>
                  <a:gd name="T0" fmla="*/ 0 w 400"/>
                  <a:gd name="T1" fmla="*/ 33 h 66"/>
                  <a:gd name="T2" fmla="*/ 0 w 400"/>
                  <a:gd name="T3" fmla="*/ 33 h 66"/>
                  <a:gd name="T4" fmla="*/ 400 w 400"/>
                  <a:gd name="T5" fmla="*/ 33 h 66"/>
                  <a:gd name="T6" fmla="*/ 167 w 400"/>
                  <a:gd name="T7" fmla="*/ 33 h 66"/>
                  <a:gd name="T8" fmla="*/ 167 w 400"/>
                  <a:gd name="T9" fmla="*/ 33 h 66"/>
                  <a:gd name="T10" fmla="*/ 233 w 400"/>
                  <a:gd name="T11" fmla="*/ 33 h 66"/>
                  <a:gd name="T12" fmla="*/ 200 w 400"/>
                  <a:gd name="T13" fmla="*/ 0 h 66"/>
                  <a:gd name="T14" fmla="*/ 200 w 400"/>
                  <a:gd name="T15" fmla="*/ 0 h 66"/>
                  <a:gd name="T16" fmla="*/ 200 w 400"/>
                  <a:gd name="T17" fmla="*/ 66 h 66"/>
                  <a:gd name="T18" fmla="*/ 177 w 400"/>
                  <a:gd name="T19" fmla="*/ 10 h 66"/>
                  <a:gd name="T20" fmla="*/ 177 w 400"/>
                  <a:gd name="T21" fmla="*/ 10 h 66"/>
                  <a:gd name="T22" fmla="*/ 223 w 400"/>
                  <a:gd name="T23" fmla="*/ 56 h 66"/>
                  <a:gd name="T24" fmla="*/ 223 w 400"/>
                  <a:gd name="T25" fmla="*/ 10 h 66"/>
                  <a:gd name="T26" fmla="*/ 223 w 400"/>
                  <a:gd name="T27" fmla="*/ 10 h 66"/>
                  <a:gd name="T28" fmla="*/ 177 w 400"/>
                  <a:gd name="T2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6">
                    <a:moveTo>
                      <a:pt x="0" y="33"/>
                    </a:moveTo>
                    <a:lnTo>
                      <a:pt x="0" y="33"/>
                    </a:lnTo>
                    <a:lnTo>
                      <a:pt x="400" y="33"/>
                    </a:lnTo>
                    <a:moveTo>
                      <a:pt x="167" y="33"/>
                    </a:moveTo>
                    <a:lnTo>
                      <a:pt x="167" y="33"/>
                    </a:lnTo>
                    <a:lnTo>
                      <a:pt x="233" y="33"/>
                    </a:lnTo>
                    <a:moveTo>
                      <a:pt x="200" y="0"/>
                    </a:moveTo>
                    <a:lnTo>
                      <a:pt x="200" y="0"/>
                    </a:lnTo>
                    <a:lnTo>
                      <a:pt x="200" y="66"/>
                    </a:lnTo>
                    <a:moveTo>
                      <a:pt x="177" y="10"/>
                    </a:moveTo>
                    <a:lnTo>
                      <a:pt x="177" y="10"/>
                    </a:lnTo>
                    <a:lnTo>
                      <a:pt x="223" y="56"/>
                    </a:lnTo>
                    <a:moveTo>
                      <a:pt x="223" y="10"/>
                    </a:moveTo>
                    <a:lnTo>
                      <a:pt x="223" y="10"/>
                    </a:lnTo>
                    <a:lnTo>
                      <a:pt x="177" y="56"/>
                    </a:lnTo>
                  </a:path>
                </a:pathLst>
              </a:custGeom>
              <a:noFill/>
              <a:ln w="1588" cap="flat">
                <a:solidFill>
                  <a:srgbClr val="008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 name="Rectangle 191"/>
              <p:cNvSpPr>
                <a:spLocks noChangeArrowheads="1"/>
              </p:cNvSpPr>
              <p:nvPr/>
            </p:nvSpPr>
            <p:spPr bwMode="auto">
              <a:xfrm>
                <a:off x="5411" y="1152"/>
                <a:ext cx="59"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5" name="Freeform 192"/>
              <p:cNvSpPr>
                <a:spLocks noEditPoints="1"/>
              </p:cNvSpPr>
              <p:nvPr/>
            </p:nvSpPr>
            <p:spPr bwMode="auto">
              <a:xfrm>
                <a:off x="5312" y="1162"/>
                <a:ext cx="90" cy="15"/>
              </a:xfrm>
              <a:custGeom>
                <a:avLst/>
                <a:gdLst>
                  <a:gd name="T0" fmla="*/ 0 w 400"/>
                  <a:gd name="T1" fmla="*/ 33 h 67"/>
                  <a:gd name="T2" fmla="*/ 0 w 400"/>
                  <a:gd name="T3" fmla="*/ 33 h 67"/>
                  <a:gd name="T4" fmla="*/ 400 w 400"/>
                  <a:gd name="T5" fmla="*/ 33 h 67"/>
                  <a:gd name="T6" fmla="*/ 167 w 400"/>
                  <a:gd name="T7" fmla="*/ 33 h 67"/>
                  <a:gd name="T8" fmla="*/ 167 w 400"/>
                  <a:gd name="T9" fmla="*/ 33 h 67"/>
                  <a:gd name="T10" fmla="*/ 233 w 400"/>
                  <a:gd name="T11" fmla="*/ 33 h 67"/>
                  <a:gd name="T12" fmla="*/ 200 w 400"/>
                  <a:gd name="T13" fmla="*/ 0 h 67"/>
                  <a:gd name="T14" fmla="*/ 200 w 400"/>
                  <a:gd name="T15" fmla="*/ 0 h 67"/>
                  <a:gd name="T16" fmla="*/ 200 w 400"/>
                  <a:gd name="T17" fmla="*/ 67 h 67"/>
                  <a:gd name="T18" fmla="*/ 177 w 400"/>
                  <a:gd name="T19" fmla="*/ 10 h 67"/>
                  <a:gd name="T20" fmla="*/ 177 w 400"/>
                  <a:gd name="T21" fmla="*/ 10 h 67"/>
                  <a:gd name="T22" fmla="*/ 223 w 400"/>
                  <a:gd name="T23" fmla="*/ 57 h 67"/>
                  <a:gd name="T24" fmla="*/ 223 w 400"/>
                  <a:gd name="T25" fmla="*/ 10 h 67"/>
                  <a:gd name="T26" fmla="*/ 223 w 400"/>
                  <a:gd name="T27" fmla="*/ 10 h 67"/>
                  <a:gd name="T28" fmla="*/ 177 w 400"/>
                  <a:gd name="T29" fmla="*/ 5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7">
                    <a:moveTo>
                      <a:pt x="0" y="33"/>
                    </a:moveTo>
                    <a:lnTo>
                      <a:pt x="0" y="33"/>
                    </a:lnTo>
                    <a:lnTo>
                      <a:pt x="400" y="33"/>
                    </a:lnTo>
                    <a:moveTo>
                      <a:pt x="167" y="33"/>
                    </a:moveTo>
                    <a:lnTo>
                      <a:pt x="167" y="33"/>
                    </a:lnTo>
                    <a:lnTo>
                      <a:pt x="233" y="33"/>
                    </a:lnTo>
                    <a:moveTo>
                      <a:pt x="200" y="0"/>
                    </a:moveTo>
                    <a:lnTo>
                      <a:pt x="200" y="0"/>
                    </a:lnTo>
                    <a:lnTo>
                      <a:pt x="200" y="67"/>
                    </a:lnTo>
                    <a:moveTo>
                      <a:pt x="177" y="10"/>
                    </a:moveTo>
                    <a:lnTo>
                      <a:pt x="177" y="10"/>
                    </a:lnTo>
                    <a:lnTo>
                      <a:pt x="223" y="57"/>
                    </a:lnTo>
                    <a:moveTo>
                      <a:pt x="223" y="10"/>
                    </a:moveTo>
                    <a:lnTo>
                      <a:pt x="223" y="10"/>
                    </a:lnTo>
                    <a:lnTo>
                      <a:pt x="177" y="57"/>
                    </a:lnTo>
                  </a:path>
                </a:pathLst>
              </a:custGeom>
              <a:noFill/>
              <a:ln w="1588" cap="flat">
                <a:solidFill>
                  <a:srgbClr val="00AA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Rectangle 193"/>
              <p:cNvSpPr>
                <a:spLocks noChangeArrowheads="1"/>
              </p:cNvSpPr>
              <p:nvPr/>
            </p:nvSpPr>
            <p:spPr bwMode="auto">
              <a:xfrm>
                <a:off x="5411" y="1196"/>
                <a:ext cx="59"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7" name="Freeform 194"/>
              <p:cNvSpPr>
                <a:spLocks noEditPoints="1"/>
              </p:cNvSpPr>
              <p:nvPr/>
            </p:nvSpPr>
            <p:spPr bwMode="auto">
              <a:xfrm>
                <a:off x="5312" y="1206"/>
                <a:ext cx="90" cy="15"/>
              </a:xfrm>
              <a:custGeom>
                <a:avLst/>
                <a:gdLst>
                  <a:gd name="T0" fmla="*/ 0 w 400"/>
                  <a:gd name="T1" fmla="*/ 33 h 66"/>
                  <a:gd name="T2" fmla="*/ 0 w 400"/>
                  <a:gd name="T3" fmla="*/ 33 h 66"/>
                  <a:gd name="T4" fmla="*/ 400 w 400"/>
                  <a:gd name="T5" fmla="*/ 33 h 66"/>
                  <a:gd name="T6" fmla="*/ 167 w 400"/>
                  <a:gd name="T7" fmla="*/ 33 h 66"/>
                  <a:gd name="T8" fmla="*/ 167 w 400"/>
                  <a:gd name="T9" fmla="*/ 33 h 66"/>
                  <a:gd name="T10" fmla="*/ 233 w 400"/>
                  <a:gd name="T11" fmla="*/ 33 h 66"/>
                  <a:gd name="T12" fmla="*/ 200 w 400"/>
                  <a:gd name="T13" fmla="*/ 0 h 66"/>
                  <a:gd name="T14" fmla="*/ 200 w 400"/>
                  <a:gd name="T15" fmla="*/ 0 h 66"/>
                  <a:gd name="T16" fmla="*/ 200 w 400"/>
                  <a:gd name="T17" fmla="*/ 66 h 66"/>
                  <a:gd name="T18" fmla="*/ 177 w 400"/>
                  <a:gd name="T19" fmla="*/ 10 h 66"/>
                  <a:gd name="T20" fmla="*/ 177 w 400"/>
                  <a:gd name="T21" fmla="*/ 10 h 66"/>
                  <a:gd name="T22" fmla="*/ 223 w 400"/>
                  <a:gd name="T23" fmla="*/ 56 h 66"/>
                  <a:gd name="T24" fmla="*/ 223 w 400"/>
                  <a:gd name="T25" fmla="*/ 10 h 66"/>
                  <a:gd name="T26" fmla="*/ 223 w 400"/>
                  <a:gd name="T27" fmla="*/ 10 h 66"/>
                  <a:gd name="T28" fmla="*/ 177 w 400"/>
                  <a:gd name="T2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6">
                    <a:moveTo>
                      <a:pt x="0" y="33"/>
                    </a:moveTo>
                    <a:lnTo>
                      <a:pt x="0" y="33"/>
                    </a:lnTo>
                    <a:lnTo>
                      <a:pt x="400" y="33"/>
                    </a:lnTo>
                    <a:moveTo>
                      <a:pt x="167" y="33"/>
                    </a:moveTo>
                    <a:lnTo>
                      <a:pt x="167" y="33"/>
                    </a:lnTo>
                    <a:lnTo>
                      <a:pt x="233" y="33"/>
                    </a:lnTo>
                    <a:moveTo>
                      <a:pt x="200" y="0"/>
                    </a:moveTo>
                    <a:lnTo>
                      <a:pt x="200" y="0"/>
                    </a:lnTo>
                    <a:lnTo>
                      <a:pt x="200" y="66"/>
                    </a:lnTo>
                    <a:moveTo>
                      <a:pt x="177" y="10"/>
                    </a:moveTo>
                    <a:lnTo>
                      <a:pt x="177" y="10"/>
                    </a:lnTo>
                    <a:lnTo>
                      <a:pt x="223" y="56"/>
                    </a:lnTo>
                    <a:moveTo>
                      <a:pt x="223" y="10"/>
                    </a:moveTo>
                    <a:lnTo>
                      <a:pt x="223" y="10"/>
                    </a:lnTo>
                    <a:lnTo>
                      <a:pt x="177" y="56"/>
                    </a:lnTo>
                  </a:path>
                </a:pathLst>
              </a:custGeom>
              <a:noFill/>
              <a:ln w="1588" cap="flat">
                <a:solidFill>
                  <a:srgbClr val="00D4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Rectangle 195"/>
              <p:cNvSpPr>
                <a:spLocks noChangeArrowheads="1"/>
              </p:cNvSpPr>
              <p:nvPr/>
            </p:nvSpPr>
            <p:spPr bwMode="auto">
              <a:xfrm>
                <a:off x="5411" y="1241"/>
                <a:ext cx="59"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9" name="Freeform 196"/>
              <p:cNvSpPr>
                <a:spLocks noEditPoints="1"/>
              </p:cNvSpPr>
              <p:nvPr/>
            </p:nvSpPr>
            <p:spPr bwMode="auto">
              <a:xfrm>
                <a:off x="5312" y="1250"/>
                <a:ext cx="90" cy="16"/>
              </a:xfrm>
              <a:custGeom>
                <a:avLst/>
                <a:gdLst>
                  <a:gd name="T0" fmla="*/ 0 w 400"/>
                  <a:gd name="T1" fmla="*/ 33 h 67"/>
                  <a:gd name="T2" fmla="*/ 0 w 400"/>
                  <a:gd name="T3" fmla="*/ 33 h 67"/>
                  <a:gd name="T4" fmla="*/ 400 w 400"/>
                  <a:gd name="T5" fmla="*/ 33 h 67"/>
                  <a:gd name="T6" fmla="*/ 167 w 400"/>
                  <a:gd name="T7" fmla="*/ 33 h 67"/>
                  <a:gd name="T8" fmla="*/ 167 w 400"/>
                  <a:gd name="T9" fmla="*/ 33 h 67"/>
                  <a:gd name="T10" fmla="*/ 233 w 400"/>
                  <a:gd name="T11" fmla="*/ 33 h 67"/>
                  <a:gd name="T12" fmla="*/ 200 w 400"/>
                  <a:gd name="T13" fmla="*/ 0 h 67"/>
                  <a:gd name="T14" fmla="*/ 200 w 400"/>
                  <a:gd name="T15" fmla="*/ 0 h 67"/>
                  <a:gd name="T16" fmla="*/ 200 w 400"/>
                  <a:gd name="T17" fmla="*/ 67 h 67"/>
                  <a:gd name="T18" fmla="*/ 177 w 400"/>
                  <a:gd name="T19" fmla="*/ 10 h 67"/>
                  <a:gd name="T20" fmla="*/ 177 w 400"/>
                  <a:gd name="T21" fmla="*/ 10 h 67"/>
                  <a:gd name="T22" fmla="*/ 223 w 400"/>
                  <a:gd name="T23" fmla="*/ 57 h 67"/>
                  <a:gd name="T24" fmla="*/ 223 w 400"/>
                  <a:gd name="T25" fmla="*/ 10 h 67"/>
                  <a:gd name="T26" fmla="*/ 223 w 400"/>
                  <a:gd name="T27" fmla="*/ 10 h 67"/>
                  <a:gd name="T28" fmla="*/ 177 w 400"/>
                  <a:gd name="T29" fmla="*/ 5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7">
                    <a:moveTo>
                      <a:pt x="0" y="33"/>
                    </a:moveTo>
                    <a:lnTo>
                      <a:pt x="0" y="33"/>
                    </a:lnTo>
                    <a:lnTo>
                      <a:pt x="400" y="33"/>
                    </a:lnTo>
                    <a:moveTo>
                      <a:pt x="167" y="33"/>
                    </a:moveTo>
                    <a:lnTo>
                      <a:pt x="167" y="33"/>
                    </a:lnTo>
                    <a:lnTo>
                      <a:pt x="233" y="33"/>
                    </a:lnTo>
                    <a:moveTo>
                      <a:pt x="200" y="0"/>
                    </a:moveTo>
                    <a:lnTo>
                      <a:pt x="200" y="0"/>
                    </a:lnTo>
                    <a:lnTo>
                      <a:pt x="200" y="67"/>
                    </a:lnTo>
                    <a:moveTo>
                      <a:pt x="177" y="10"/>
                    </a:moveTo>
                    <a:lnTo>
                      <a:pt x="177" y="10"/>
                    </a:lnTo>
                    <a:lnTo>
                      <a:pt x="223" y="57"/>
                    </a:lnTo>
                    <a:moveTo>
                      <a:pt x="223" y="10"/>
                    </a:moveTo>
                    <a:lnTo>
                      <a:pt x="223" y="10"/>
                    </a:lnTo>
                    <a:lnTo>
                      <a:pt x="177" y="5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Rectangle 197"/>
              <p:cNvSpPr>
                <a:spLocks noChangeArrowheads="1"/>
              </p:cNvSpPr>
              <p:nvPr/>
            </p:nvSpPr>
            <p:spPr bwMode="auto">
              <a:xfrm>
                <a:off x="5411" y="1285"/>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M10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1" name="Freeform 198"/>
              <p:cNvSpPr>
                <a:spLocks noEditPoints="1"/>
              </p:cNvSpPr>
              <p:nvPr/>
            </p:nvSpPr>
            <p:spPr bwMode="auto">
              <a:xfrm>
                <a:off x="5312" y="1295"/>
                <a:ext cx="90" cy="15"/>
              </a:xfrm>
              <a:custGeom>
                <a:avLst/>
                <a:gdLst>
                  <a:gd name="T0" fmla="*/ 0 w 400"/>
                  <a:gd name="T1" fmla="*/ 33 h 66"/>
                  <a:gd name="T2" fmla="*/ 0 w 400"/>
                  <a:gd name="T3" fmla="*/ 33 h 66"/>
                  <a:gd name="T4" fmla="*/ 400 w 400"/>
                  <a:gd name="T5" fmla="*/ 33 h 66"/>
                  <a:gd name="T6" fmla="*/ 167 w 400"/>
                  <a:gd name="T7" fmla="*/ 33 h 66"/>
                  <a:gd name="T8" fmla="*/ 167 w 400"/>
                  <a:gd name="T9" fmla="*/ 33 h 66"/>
                  <a:gd name="T10" fmla="*/ 233 w 400"/>
                  <a:gd name="T11" fmla="*/ 33 h 66"/>
                  <a:gd name="T12" fmla="*/ 200 w 400"/>
                  <a:gd name="T13" fmla="*/ 0 h 66"/>
                  <a:gd name="T14" fmla="*/ 200 w 400"/>
                  <a:gd name="T15" fmla="*/ 0 h 66"/>
                  <a:gd name="T16" fmla="*/ 200 w 400"/>
                  <a:gd name="T17" fmla="*/ 66 h 66"/>
                  <a:gd name="T18" fmla="*/ 177 w 400"/>
                  <a:gd name="T19" fmla="*/ 10 h 66"/>
                  <a:gd name="T20" fmla="*/ 177 w 400"/>
                  <a:gd name="T21" fmla="*/ 10 h 66"/>
                  <a:gd name="T22" fmla="*/ 223 w 400"/>
                  <a:gd name="T23" fmla="*/ 56 h 66"/>
                  <a:gd name="T24" fmla="*/ 223 w 400"/>
                  <a:gd name="T25" fmla="*/ 10 h 66"/>
                  <a:gd name="T26" fmla="*/ 223 w 400"/>
                  <a:gd name="T27" fmla="*/ 10 h 66"/>
                  <a:gd name="T28" fmla="*/ 177 w 400"/>
                  <a:gd name="T2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6">
                    <a:moveTo>
                      <a:pt x="0" y="33"/>
                    </a:moveTo>
                    <a:lnTo>
                      <a:pt x="0" y="33"/>
                    </a:lnTo>
                    <a:lnTo>
                      <a:pt x="400" y="33"/>
                    </a:lnTo>
                    <a:moveTo>
                      <a:pt x="167" y="33"/>
                    </a:moveTo>
                    <a:lnTo>
                      <a:pt x="167" y="33"/>
                    </a:lnTo>
                    <a:lnTo>
                      <a:pt x="233" y="33"/>
                    </a:lnTo>
                    <a:moveTo>
                      <a:pt x="200" y="0"/>
                    </a:moveTo>
                    <a:lnTo>
                      <a:pt x="200" y="0"/>
                    </a:lnTo>
                    <a:lnTo>
                      <a:pt x="200" y="66"/>
                    </a:lnTo>
                    <a:moveTo>
                      <a:pt x="177" y="10"/>
                    </a:moveTo>
                    <a:lnTo>
                      <a:pt x="177" y="10"/>
                    </a:lnTo>
                    <a:lnTo>
                      <a:pt x="223" y="56"/>
                    </a:lnTo>
                    <a:moveTo>
                      <a:pt x="223" y="10"/>
                    </a:moveTo>
                    <a:lnTo>
                      <a:pt x="223" y="10"/>
                    </a:lnTo>
                    <a:lnTo>
                      <a:pt x="177" y="56"/>
                    </a:lnTo>
                  </a:path>
                </a:pathLst>
              </a:custGeom>
              <a:noFill/>
              <a:ln w="1588" cap="flat">
                <a:solidFill>
                  <a:srgbClr val="2BFFD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Rectangle 199"/>
              <p:cNvSpPr>
                <a:spLocks noChangeArrowheads="1"/>
              </p:cNvSpPr>
              <p:nvPr/>
            </p:nvSpPr>
            <p:spPr bwMode="auto">
              <a:xfrm>
                <a:off x="5411" y="1330"/>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M11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3" name="Freeform 200"/>
              <p:cNvSpPr>
                <a:spLocks noEditPoints="1"/>
              </p:cNvSpPr>
              <p:nvPr/>
            </p:nvSpPr>
            <p:spPr bwMode="auto">
              <a:xfrm>
                <a:off x="5312" y="1339"/>
                <a:ext cx="90" cy="15"/>
              </a:xfrm>
              <a:custGeom>
                <a:avLst/>
                <a:gdLst>
                  <a:gd name="T0" fmla="*/ 0 w 400"/>
                  <a:gd name="T1" fmla="*/ 33 h 67"/>
                  <a:gd name="T2" fmla="*/ 0 w 400"/>
                  <a:gd name="T3" fmla="*/ 33 h 67"/>
                  <a:gd name="T4" fmla="*/ 400 w 400"/>
                  <a:gd name="T5" fmla="*/ 33 h 67"/>
                  <a:gd name="T6" fmla="*/ 167 w 400"/>
                  <a:gd name="T7" fmla="*/ 33 h 67"/>
                  <a:gd name="T8" fmla="*/ 167 w 400"/>
                  <a:gd name="T9" fmla="*/ 33 h 67"/>
                  <a:gd name="T10" fmla="*/ 233 w 400"/>
                  <a:gd name="T11" fmla="*/ 33 h 67"/>
                  <a:gd name="T12" fmla="*/ 200 w 400"/>
                  <a:gd name="T13" fmla="*/ 0 h 67"/>
                  <a:gd name="T14" fmla="*/ 200 w 400"/>
                  <a:gd name="T15" fmla="*/ 0 h 67"/>
                  <a:gd name="T16" fmla="*/ 200 w 400"/>
                  <a:gd name="T17" fmla="*/ 67 h 67"/>
                  <a:gd name="T18" fmla="*/ 177 w 400"/>
                  <a:gd name="T19" fmla="*/ 10 h 67"/>
                  <a:gd name="T20" fmla="*/ 177 w 400"/>
                  <a:gd name="T21" fmla="*/ 10 h 67"/>
                  <a:gd name="T22" fmla="*/ 223 w 400"/>
                  <a:gd name="T23" fmla="*/ 57 h 67"/>
                  <a:gd name="T24" fmla="*/ 223 w 400"/>
                  <a:gd name="T25" fmla="*/ 10 h 67"/>
                  <a:gd name="T26" fmla="*/ 223 w 400"/>
                  <a:gd name="T27" fmla="*/ 10 h 67"/>
                  <a:gd name="T28" fmla="*/ 177 w 400"/>
                  <a:gd name="T29" fmla="*/ 5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7">
                    <a:moveTo>
                      <a:pt x="0" y="33"/>
                    </a:moveTo>
                    <a:lnTo>
                      <a:pt x="0" y="33"/>
                    </a:lnTo>
                    <a:lnTo>
                      <a:pt x="400" y="33"/>
                    </a:lnTo>
                    <a:moveTo>
                      <a:pt x="167" y="33"/>
                    </a:moveTo>
                    <a:lnTo>
                      <a:pt x="167" y="33"/>
                    </a:lnTo>
                    <a:lnTo>
                      <a:pt x="233" y="33"/>
                    </a:lnTo>
                    <a:moveTo>
                      <a:pt x="200" y="0"/>
                    </a:moveTo>
                    <a:lnTo>
                      <a:pt x="200" y="0"/>
                    </a:lnTo>
                    <a:lnTo>
                      <a:pt x="200" y="67"/>
                    </a:lnTo>
                    <a:moveTo>
                      <a:pt x="177" y="10"/>
                    </a:moveTo>
                    <a:lnTo>
                      <a:pt x="177" y="10"/>
                    </a:lnTo>
                    <a:lnTo>
                      <a:pt x="223" y="57"/>
                    </a:lnTo>
                    <a:moveTo>
                      <a:pt x="223" y="10"/>
                    </a:moveTo>
                    <a:lnTo>
                      <a:pt x="223" y="10"/>
                    </a:lnTo>
                    <a:lnTo>
                      <a:pt x="177" y="57"/>
                    </a:lnTo>
                  </a:path>
                </a:pathLst>
              </a:custGeom>
              <a:noFill/>
              <a:ln w="1588" cap="flat">
                <a:solidFill>
                  <a:srgbClr val="55FFA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 name="Rectangle 201"/>
              <p:cNvSpPr>
                <a:spLocks noChangeArrowheads="1"/>
              </p:cNvSpPr>
              <p:nvPr/>
            </p:nvSpPr>
            <p:spPr bwMode="auto">
              <a:xfrm>
                <a:off x="5411" y="1374"/>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M12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5" name="Freeform 202"/>
              <p:cNvSpPr>
                <a:spLocks noEditPoints="1"/>
              </p:cNvSpPr>
              <p:nvPr/>
            </p:nvSpPr>
            <p:spPr bwMode="auto">
              <a:xfrm>
                <a:off x="5312" y="1384"/>
                <a:ext cx="90" cy="15"/>
              </a:xfrm>
              <a:custGeom>
                <a:avLst/>
                <a:gdLst>
                  <a:gd name="T0" fmla="*/ 0 w 400"/>
                  <a:gd name="T1" fmla="*/ 33 h 66"/>
                  <a:gd name="T2" fmla="*/ 0 w 400"/>
                  <a:gd name="T3" fmla="*/ 33 h 66"/>
                  <a:gd name="T4" fmla="*/ 400 w 400"/>
                  <a:gd name="T5" fmla="*/ 33 h 66"/>
                  <a:gd name="T6" fmla="*/ 167 w 400"/>
                  <a:gd name="T7" fmla="*/ 33 h 66"/>
                  <a:gd name="T8" fmla="*/ 167 w 400"/>
                  <a:gd name="T9" fmla="*/ 33 h 66"/>
                  <a:gd name="T10" fmla="*/ 233 w 400"/>
                  <a:gd name="T11" fmla="*/ 33 h 66"/>
                  <a:gd name="T12" fmla="*/ 200 w 400"/>
                  <a:gd name="T13" fmla="*/ 0 h 66"/>
                  <a:gd name="T14" fmla="*/ 200 w 400"/>
                  <a:gd name="T15" fmla="*/ 0 h 66"/>
                  <a:gd name="T16" fmla="*/ 200 w 400"/>
                  <a:gd name="T17" fmla="*/ 66 h 66"/>
                  <a:gd name="T18" fmla="*/ 177 w 400"/>
                  <a:gd name="T19" fmla="*/ 10 h 66"/>
                  <a:gd name="T20" fmla="*/ 177 w 400"/>
                  <a:gd name="T21" fmla="*/ 10 h 66"/>
                  <a:gd name="T22" fmla="*/ 223 w 400"/>
                  <a:gd name="T23" fmla="*/ 56 h 66"/>
                  <a:gd name="T24" fmla="*/ 223 w 400"/>
                  <a:gd name="T25" fmla="*/ 10 h 66"/>
                  <a:gd name="T26" fmla="*/ 223 w 400"/>
                  <a:gd name="T27" fmla="*/ 10 h 66"/>
                  <a:gd name="T28" fmla="*/ 177 w 400"/>
                  <a:gd name="T2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6">
                    <a:moveTo>
                      <a:pt x="0" y="33"/>
                    </a:moveTo>
                    <a:lnTo>
                      <a:pt x="0" y="33"/>
                    </a:lnTo>
                    <a:lnTo>
                      <a:pt x="400" y="33"/>
                    </a:lnTo>
                    <a:moveTo>
                      <a:pt x="167" y="33"/>
                    </a:moveTo>
                    <a:lnTo>
                      <a:pt x="167" y="33"/>
                    </a:lnTo>
                    <a:lnTo>
                      <a:pt x="233" y="33"/>
                    </a:lnTo>
                    <a:moveTo>
                      <a:pt x="200" y="0"/>
                    </a:moveTo>
                    <a:lnTo>
                      <a:pt x="200" y="0"/>
                    </a:lnTo>
                    <a:lnTo>
                      <a:pt x="200" y="66"/>
                    </a:lnTo>
                    <a:moveTo>
                      <a:pt x="177" y="10"/>
                    </a:moveTo>
                    <a:lnTo>
                      <a:pt x="177" y="10"/>
                    </a:lnTo>
                    <a:lnTo>
                      <a:pt x="223" y="56"/>
                    </a:lnTo>
                    <a:moveTo>
                      <a:pt x="223" y="10"/>
                    </a:moveTo>
                    <a:lnTo>
                      <a:pt x="223" y="10"/>
                    </a:lnTo>
                    <a:lnTo>
                      <a:pt x="177" y="56"/>
                    </a:lnTo>
                  </a:path>
                </a:pathLst>
              </a:custGeom>
              <a:noFill/>
              <a:ln w="1588" cap="flat">
                <a:solidFill>
                  <a:srgbClr val="80FF8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 name="Rectangle 203"/>
              <p:cNvSpPr>
                <a:spLocks noChangeArrowheads="1"/>
              </p:cNvSpPr>
              <p:nvPr/>
            </p:nvSpPr>
            <p:spPr bwMode="auto">
              <a:xfrm>
                <a:off x="5411" y="1419"/>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M13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7" name="Freeform 204"/>
              <p:cNvSpPr>
                <a:spLocks noEditPoints="1"/>
              </p:cNvSpPr>
              <p:nvPr/>
            </p:nvSpPr>
            <p:spPr bwMode="auto">
              <a:xfrm>
                <a:off x="5312" y="1428"/>
                <a:ext cx="90" cy="15"/>
              </a:xfrm>
              <a:custGeom>
                <a:avLst/>
                <a:gdLst>
                  <a:gd name="T0" fmla="*/ 0 w 400"/>
                  <a:gd name="T1" fmla="*/ 33 h 67"/>
                  <a:gd name="T2" fmla="*/ 0 w 400"/>
                  <a:gd name="T3" fmla="*/ 33 h 67"/>
                  <a:gd name="T4" fmla="*/ 400 w 400"/>
                  <a:gd name="T5" fmla="*/ 33 h 67"/>
                  <a:gd name="T6" fmla="*/ 167 w 400"/>
                  <a:gd name="T7" fmla="*/ 33 h 67"/>
                  <a:gd name="T8" fmla="*/ 167 w 400"/>
                  <a:gd name="T9" fmla="*/ 33 h 67"/>
                  <a:gd name="T10" fmla="*/ 233 w 400"/>
                  <a:gd name="T11" fmla="*/ 33 h 67"/>
                  <a:gd name="T12" fmla="*/ 200 w 400"/>
                  <a:gd name="T13" fmla="*/ 0 h 67"/>
                  <a:gd name="T14" fmla="*/ 200 w 400"/>
                  <a:gd name="T15" fmla="*/ 0 h 67"/>
                  <a:gd name="T16" fmla="*/ 200 w 400"/>
                  <a:gd name="T17" fmla="*/ 67 h 67"/>
                  <a:gd name="T18" fmla="*/ 177 w 400"/>
                  <a:gd name="T19" fmla="*/ 10 h 67"/>
                  <a:gd name="T20" fmla="*/ 177 w 400"/>
                  <a:gd name="T21" fmla="*/ 10 h 67"/>
                  <a:gd name="T22" fmla="*/ 223 w 400"/>
                  <a:gd name="T23" fmla="*/ 57 h 67"/>
                  <a:gd name="T24" fmla="*/ 223 w 400"/>
                  <a:gd name="T25" fmla="*/ 10 h 67"/>
                  <a:gd name="T26" fmla="*/ 223 w 400"/>
                  <a:gd name="T27" fmla="*/ 10 h 67"/>
                  <a:gd name="T28" fmla="*/ 177 w 400"/>
                  <a:gd name="T29" fmla="*/ 5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7">
                    <a:moveTo>
                      <a:pt x="0" y="33"/>
                    </a:moveTo>
                    <a:lnTo>
                      <a:pt x="0" y="33"/>
                    </a:lnTo>
                    <a:lnTo>
                      <a:pt x="400" y="33"/>
                    </a:lnTo>
                    <a:moveTo>
                      <a:pt x="167" y="33"/>
                    </a:moveTo>
                    <a:lnTo>
                      <a:pt x="167" y="33"/>
                    </a:lnTo>
                    <a:lnTo>
                      <a:pt x="233" y="33"/>
                    </a:lnTo>
                    <a:moveTo>
                      <a:pt x="200" y="0"/>
                    </a:moveTo>
                    <a:lnTo>
                      <a:pt x="200" y="0"/>
                    </a:lnTo>
                    <a:lnTo>
                      <a:pt x="200" y="67"/>
                    </a:lnTo>
                    <a:moveTo>
                      <a:pt x="177" y="10"/>
                    </a:moveTo>
                    <a:lnTo>
                      <a:pt x="177" y="10"/>
                    </a:lnTo>
                    <a:lnTo>
                      <a:pt x="223" y="57"/>
                    </a:lnTo>
                    <a:moveTo>
                      <a:pt x="223" y="10"/>
                    </a:moveTo>
                    <a:lnTo>
                      <a:pt x="223" y="10"/>
                    </a:lnTo>
                    <a:lnTo>
                      <a:pt x="177" y="57"/>
                    </a:lnTo>
                  </a:path>
                </a:pathLst>
              </a:custGeom>
              <a:noFill/>
              <a:ln w="1588" cap="flat">
                <a:solidFill>
                  <a:srgbClr val="AAFF5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 name="Rectangle 206"/>
            <p:cNvSpPr>
              <a:spLocks noChangeArrowheads="1"/>
            </p:cNvSpPr>
            <p:nvPr/>
          </p:nvSpPr>
          <p:spPr bwMode="auto">
            <a:xfrm>
              <a:off x="5411" y="1463"/>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M14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Freeform 207"/>
            <p:cNvSpPr>
              <a:spLocks noEditPoints="1"/>
            </p:cNvSpPr>
            <p:nvPr/>
          </p:nvSpPr>
          <p:spPr bwMode="auto">
            <a:xfrm>
              <a:off x="5312" y="1472"/>
              <a:ext cx="90" cy="15"/>
            </a:xfrm>
            <a:custGeom>
              <a:avLst/>
              <a:gdLst>
                <a:gd name="T0" fmla="*/ 0 w 400"/>
                <a:gd name="T1" fmla="*/ 33 h 66"/>
                <a:gd name="T2" fmla="*/ 0 w 400"/>
                <a:gd name="T3" fmla="*/ 33 h 66"/>
                <a:gd name="T4" fmla="*/ 400 w 400"/>
                <a:gd name="T5" fmla="*/ 33 h 66"/>
                <a:gd name="T6" fmla="*/ 167 w 400"/>
                <a:gd name="T7" fmla="*/ 33 h 66"/>
                <a:gd name="T8" fmla="*/ 167 w 400"/>
                <a:gd name="T9" fmla="*/ 33 h 66"/>
                <a:gd name="T10" fmla="*/ 233 w 400"/>
                <a:gd name="T11" fmla="*/ 33 h 66"/>
                <a:gd name="T12" fmla="*/ 200 w 400"/>
                <a:gd name="T13" fmla="*/ 0 h 66"/>
                <a:gd name="T14" fmla="*/ 200 w 400"/>
                <a:gd name="T15" fmla="*/ 0 h 66"/>
                <a:gd name="T16" fmla="*/ 200 w 400"/>
                <a:gd name="T17" fmla="*/ 66 h 66"/>
                <a:gd name="T18" fmla="*/ 177 w 400"/>
                <a:gd name="T19" fmla="*/ 10 h 66"/>
                <a:gd name="T20" fmla="*/ 177 w 400"/>
                <a:gd name="T21" fmla="*/ 10 h 66"/>
                <a:gd name="T22" fmla="*/ 223 w 400"/>
                <a:gd name="T23" fmla="*/ 56 h 66"/>
                <a:gd name="T24" fmla="*/ 223 w 400"/>
                <a:gd name="T25" fmla="*/ 10 h 66"/>
                <a:gd name="T26" fmla="*/ 223 w 400"/>
                <a:gd name="T27" fmla="*/ 10 h 66"/>
                <a:gd name="T28" fmla="*/ 177 w 400"/>
                <a:gd name="T2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6">
                  <a:moveTo>
                    <a:pt x="0" y="33"/>
                  </a:moveTo>
                  <a:lnTo>
                    <a:pt x="0" y="33"/>
                  </a:lnTo>
                  <a:lnTo>
                    <a:pt x="400" y="33"/>
                  </a:lnTo>
                  <a:moveTo>
                    <a:pt x="167" y="33"/>
                  </a:moveTo>
                  <a:lnTo>
                    <a:pt x="167" y="33"/>
                  </a:lnTo>
                  <a:lnTo>
                    <a:pt x="233" y="33"/>
                  </a:lnTo>
                  <a:moveTo>
                    <a:pt x="200" y="0"/>
                  </a:moveTo>
                  <a:lnTo>
                    <a:pt x="200" y="0"/>
                  </a:lnTo>
                  <a:lnTo>
                    <a:pt x="200" y="66"/>
                  </a:lnTo>
                  <a:moveTo>
                    <a:pt x="177" y="10"/>
                  </a:moveTo>
                  <a:lnTo>
                    <a:pt x="177" y="10"/>
                  </a:lnTo>
                  <a:lnTo>
                    <a:pt x="223" y="56"/>
                  </a:lnTo>
                  <a:moveTo>
                    <a:pt x="223" y="10"/>
                  </a:moveTo>
                  <a:lnTo>
                    <a:pt x="223" y="10"/>
                  </a:lnTo>
                  <a:lnTo>
                    <a:pt x="177" y="56"/>
                  </a:lnTo>
                </a:path>
              </a:pathLst>
            </a:custGeom>
            <a:noFill/>
            <a:ln w="1588" cap="flat">
              <a:solidFill>
                <a:srgbClr val="D4FF2B"/>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208"/>
            <p:cNvSpPr>
              <a:spLocks noChangeArrowheads="1"/>
            </p:cNvSpPr>
            <p:nvPr/>
          </p:nvSpPr>
          <p:spPr bwMode="auto">
            <a:xfrm>
              <a:off x="5411" y="1507"/>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M15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0" name="Freeform 209"/>
            <p:cNvSpPr>
              <a:spLocks noEditPoints="1"/>
            </p:cNvSpPr>
            <p:nvPr/>
          </p:nvSpPr>
          <p:spPr bwMode="auto">
            <a:xfrm>
              <a:off x="5312" y="1517"/>
              <a:ext cx="90" cy="15"/>
            </a:xfrm>
            <a:custGeom>
              <a:avLst/>
              <a:gdLst>
                <a:gd name="T0" fmla="*/ 0 w 400"/>
                <a:gd name="T1" fmla="*/ 33 h 67"/>
                <a:gd name="T2" fmla="*/ 0 w 400"/>
                <a:gd name="T3" fmla="*/ 33 h 67"/>
                <a:gd name="T4" fmla="*/ 400 w 400"/>
                <a:gd name="T5" fmla="*/ 33 h 67"/>
                <a:gd name="T6" fmla="*/ 167 w 400"/>
                <a:gd name="T7" fmla="*/ 33 h 67"/>
                <a:gd name="T8" fmla="*/ 167 w 400"/>
                <a:gd name="T9" fmla="*/ 33 h 67"/>
                <a:gd name="T10" fmla="*/ 233 w 400"/>
                <a:gd name="T11" fmla="*/ 33 h 67"/>
                <a:gd name="T12" fmla="*/ 200 w 400"/>
                <a:gd name="T13" fmla="*/ 0 h 67"/>
                <a:gd name="T14" fmla="*/ 200 w 400"/>
                <a:gd name="T15" fmla="*/ 0 h 67"/>
                <a:gd name="T16" fmla="*/ 200 w 400"/>
                <a:gd name="T17" fmla="*/ 67 h 67"/>
                <a:gd name="T18" fmla="*/ 177 w 400"/>
                <a:gd name="T19" fmla="*/ 10 h 67"/>
                <a:gd name="T20" fmla="*/ 177 w 400"/>
                <a:gd name="T21" fmla="*/ 10 h 67"/>
                <a:gd name="T22" fmla="*/ 223 w 400"/>
                <a:gd name="T23" fmla="*/ 57 h 67"/>
                <a:gd name="T24" fmla="*/ 223 w 400"/>
                <a:gd name="T25" fmla="*/ 10 h 67"/>
                <a:gd name="T26" fmla="*/ 223 w 400"/>
                <a:gd name="T27" fmla="*/ 10 h 67"/>
                <a:gd name="T28" fmla="*/ 177 w 400"/>
                <a:gd name="T29" fmla="*/ 5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7">
                  <a:moveTo>
                    <a:pt x="0" y="33"/>
                  </a:moveTo>
                  <a:lnTo>
                    <a:pt x="0" y="33"/>
                  </a:lnTo>
                  <a:lnTo>
                    <a:pt x="400" y="33"/>
                  </a:lnTo>
                  <a:moveTo>
                    <a:pt x="167" y="33"/>
                  </a:moveTo>
                  <a:lnTo>
                    <a:pt x="167" y="33"/>
                  </a:lnTo>
                  <a:lnTo>
                    <a:pt x="233" y="33"/>
                  </a:lnTo>
                  <a:moveTo>
                    <a:pt x="200" y="0"/>
                  </a:moveTo>
                  <a:lnTo>
                    <a:pt x="200" y="0"/>
                  </a:lnTo>
                  <a:lnTo>
                    <a:pt x="200" y="67"/>
                  </a:lnTo>
                  <a:moveTo>
                    <a:pt x="177" y="10"/>
                  </a:moveTo>
                  <a:lnTo>
                    <a:pt x="177" y="10"/>
                  </a:lnTo>
                  <a:lnTo>
                    <a:pt x="223" y="57"/>
                  </a:lnTo>
                  <a:moveTo>
                    <a:pt x="223" y="10"/>
                  </a:moveTo>
                  <a:lnTo>
                    <a:pt x="223" y="10"/>
                  </a:lnTo>
                  <a:lnTo>
                    <a:pt x="177" y="57"/>
                  </a:lnTo>
                </a:path>
              </a:pathLst>
            </a:custGeom>
            <a:noFill/>
            <a:ln w="1588" cap="flat">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Rectangle 210"/>
            <p:cNvSpPr>
              <a:spLocks noChangeArrowheads="1"/>
            </p:cNvSpPr>
            <p:nvPr/>
          </p:nvSpPr>
          <p:spPr bwMode="auto">
            <a:xfrm>
              <a:off x="5411" y="1552"/>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M16</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Freeform 211"/>
            <p:cNvSpPr>
              <a:spLocks noEditPoints="1"/>
            </p:cNvSpPr>
            <p:nvPr/>
          </p:nvSpPr>
          <p:spPr bwMode="auto">
            <a:xfrm>
              <a:off x="5312" y="1561"/>
              <a:ext cx="90" cy="15"/>
            </a:xfrm>
            <a:custGeom>
              <a:avLst/>
              <a:gdLst>
                <a:gd name="T0" fmla="*/ 0 w 400"/>
                <a:gd name="T1" fmla="*/ 33 h 66"/>
                <a:gd name="T2" fmla="*/ 0 w 400"/>
                <a:gd name="T3" fmla="*/ 33 h 66"/>
                <a:gd name="T4" fmla="*/ 400 w 400"/>
                <a:gd name="T5" fmla="*/ 33 h 66"/>
                <a:gd name="T6" fmla="*/ 167 w 400"/>
                <a:gd name="T7" fmla="*/ 33 h 66"/>
                <a:gd name="T8" fmla="*/ 167 w 400"/>
                <a:gd name="T9" fmla="*/ 33 h 66"/>
                <a:gd name="T10" fmla="*/ 233 w 400"/>
                <a:gd name="T11" fmla="*/ 33 h 66"/>
                <a:gd name="T12" fmla="*/ 200 w 400"/>
                <a:gd name="T13" fmla="*/ 0 h 66"/>
                <a:gd name="T14" fmla="*/ 200 w 400"/>
                <a:gd name="T15" fmla="*/ 0 h 66"/>
                <a:gd name="T16" fmla="*/ 200 w 400"/>
                <a:gd name="T17" fmla="*/ 66 h 66"/>
                <a:gd name="T18" fmla="*/ 177 w 400"/>
                <a:gd name="T19" fmla="*/ 10 h 66"/>
                <a:gd name="T20" fmla="*/ 177 w 400"/>
                <a:gd name="T21" fmla="*/ 10 h 66"/>
                <a:gd name="T22" fmla="*/ 223 w 400"/>
                <a:gd name="T23" fmla="*/ 56 h 66"/>
                <a:gd name="T24" fmla="*/ 223 w 400"/>
                <a:gd name="T25" fmla="*/ 10 h 66"/>
                <a:gd name="T26" fmla="*/ 223 w 400"/>
                <a:gd name="T27" fmla="*/ 10 h 66"/>
                <a:gd name="T28" fmla="*/ 177 w 400"/>
                <a:gd name="T2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6">
                  <a:moveTo>
                    <a:pt x="0" y="33"/>
                  </a:moveTo>
                  <a:lnTo>
                    <a:pt x="0" y="33"/>
                  </a:lnTo>
                  <a:lnTo>
                    <a:pt x="400" y="33"/>
                  </a:lnTo>
                  <a:moveTo>
                    <a:pt x="167" y="33"/>
                  </a:moveTo>
                  <a:lnTo>
                    <a:pt x="167" y="33"/>
                  </a:lnTo>
                  <a:lnTo>
                    <a:pt x="233" y="33"/>
                  </a:lnTo>
                  <a:moveTo>
                    <a:pt x="200" y="0"/>
                  </a:moveTo>
                  <a:lnTo>
                    <a:pt x="200" y="0"/>
                  </a:lnTo>
                  <a:lnTo>
                    <a:pt x="200" y="66"/>
                  </a:lnTo>
                  <a:moveTo>
                    <a:pt x="177" y="10"/>
                  </a:moveTo>
                  <a:lnTo>
                    <a:pt x="177" y="10"/>
                  </a:lnTo>
                  <a:lnTo>
                    <a:pt x="223" y="56"/>
                  </a:lnTo>
                  <a:moveTo>
                    <a:pt x="223" y="10"/>
                  </a:moveTo>
                  <a:lnTo>
                    <a:pt x="223" y="10"/>
                  </a:lnTo>
                  <a:lnTo>
                    <a:pt x="177" y="56"/>
                  </a:lnTo>
                </a:path>
              </a:pathLst>
            </a:custGeom>
            <a:noFill/>
            <a:ln w="1588" cap="flat">
              <a:solidFill>
                <a:srgbClr val="FFD4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Rectangle 212"/>
            <p:cNvSpPr>
              <a:spLocks noChangeArrowheads="1"/>
            </p:cNvSpPr>
            <p:nvPr/>
          </p:nvSpPr>
          <p:spPr bwMode="auto">
            <a:xfrm>
              <a:off x="5411" y="1596"/>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M17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Freeform 213"/>
            <p:cNvSpPr>
              <a:spLocks noEditPoints="1"/>
            </p:cNvSpPr>
            <p:nvPr/>
          </p:nvSpPr>
          <p:spPr bwMode="auto">
            <a:xfrm>
              <a:off x="5312" y="1606"/>
              <a:ext cx="90" cy="15"/>
            </a:xfrm>
            <a:custGeom>
              <a:avLst/>
              <a:gdLst>
                <a:gd name="T0" fmla="*/ 0 w 400"/>
                <a:gd name="T1" fmla="*/ 33 h 67"/>
                <a:gd name="T2" fmla="*/ 0 w 400"/>
                <a:gd name="T3" fmla="*/ 33 h 67"/>
                <a:gd name="T4" fmla="*/ 400 w 400"/>
                <a:gd name="T5" fmla="*/ 33 h 67"/>
                <a:gd name="T6" fmla="*/ 167 w 400"/>
                <a:gd name="T7" fmla="*/ 33 h 67"/>
                <a:gd name="T8" fmla="*/ 167 w 400"/>
                <a:gd name="T9" fmla="*/ 33 h 67"/>
                <a:gd name="T10" fmla="*/ 233 w 400"/>
                <a:gd name="T11" fmla="*/ 33 h 67"/>
                <a:gd name="T12" fmla="*/ 200 w 400"/>
                <a:gd name="T13" fmla="*/ 0 h 67"/>
                <a:gd name="T14" fmla="*/ 200 w 400"/>
                <a:gd name="T15" fmla="*/ 0 h 67"/>
                <a:gd name="T16" fmla="*/ 200 w 400"/>
                <a:gd name="T17" fmla="*/ 67 h 67"/>
                <a:gd name="T18" fmla="*/ 177 w 400"/>
                <a:gd name="T19" fmla="*/ 10 h 67"/>
                <a:gd name="T20" fmla="*/ 177 w 400"/>
                <a:gd name="T21" fmla="*/ 10 h 67"/>
                <a:gd name="T22" fmla="*/ 223 w 400"/>
                <a:gd name="T23" fmla="*/ 57 h 67"/>
                <a:gd name="T24" fmla="*/ 223 w 400"/>
                <a:gd name="T25" fmla="*/ 10 h 67"/>
                <a:gd name="T26" fmla="*/ 223 w 400"/>
                <a:gd name="T27" fmla="*/ 10 h 67"/>
                <a:gd name="T28" fmla="*/ 177 w 400"/>
                <a:gd name="T29" fmla="*/ 5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7">
                  <a:moveTo>
                    <a:pt x="0" y="33"/>
                  </a:moveTo>
                  <a:lnTo>
                    <a:pt x="0" y="33"/>
                  </a:lnTo>
                  <a:lnTo>
                    <a:pt x="400" y="33"/>
                  </a:lnTo>
                  <a:moveTo>
                    <a:pt x="167" y="33"/>
                  </a:moveTo>
                  <a:lnTo>
                    <a:pt x="167" y="33"/>
                  </a:lnTo>
                  <a:lnTo>
                    <a:pt x="233" y="33"/>
                  </a:lnTo>
                  <a:moveTo>
                    <a:pt x="200" y="0"/>
                  </a:moveTo>
                  <a:lnTo>
                    <a:pt x="200" y="0"/>
                  </a:lnTo>
                  <a:lnTo>
                    <a:pt x="200" y="67"/>
                  </a:lnTo>
                  <a:moveTo>
                    <a:pt x="177" y="10"/>
                  </a:moveTo>
                  <a:lnTo>
                    <a:pt x="177" y="10"/>
                  </a:lnTo>
                  <a:lnTo>
                    <a:pt x="223" y="57"/>
                  </a:lnTo>
                  <a:moveTo>
                    <a:pt x="223" y="10"/>
                  </a:moveTo>
                  <a:lnTo>
                    <a:pt x="223" y="10"/>
                  </a:lnTo>
                  <a:lnTo>
                    <a:pt x="177" y="57"/>
                  </a:lnTo>
                </a:path>
              </a:pathLst>
            </a:custGeom>
            <a:noFill/>
            <a:ln w="1588" cap="flat">
              <a:solidFill>
                <a:srgbClr val="FFAA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Rectangle 214"/>
            <p:cNvSpPr>
              <a:spLocks noChangeArrowheads="1"/>
            </p:cNvSpPr>
            <p:nvPr/>
          </p:nvSpPr>
          <p:spPr bwMode="auto">
            <a:xfrm>
              <a:off x="5411" y="1640"/>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M18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Freeform 215"/>
            <p:cNvSpPr>
              <a:spLocks noEditPoints="1"/>
            </p:cNvSpPr>
            <p:nvPr/>
          </p:nvSpPr>
          <p:spPr bwMode="auto">
            <a:xfrm>
              <a:off x="5312" y="1650"/>
              <a:ext cx="90" cy="15"/>
            </a:xfrm>
            <a:custGeom>
              <a:avLst/>
              <a:gdLst>
                <a:gd name="T0" fmla="*/ 0 w 400"/>
                <a:gd name="T1" fmla="*/ 33 h 66"/>
                <a:gd name="T2" fmla="*/ 0 w 400"/>
                <a:gd name="T3" fmla="*/ 33 h 66"/>
                <a:gd name="T4" fmla="*/ 400 w 400"/>
                <a:gd name="T5" fmla="*/ 33 h 66"/>
                <a:gd name="T6" fmla="*/ 167 w 400"/>
                <a:gd name="T7" fmla="*/ 33 h 66"/>
                <a:gd name="T8" fmla="*/ 167 w 400"/>
                <a:gd name="T9" fmla="*/ 33 h 66"/>
                <a:gd name="T10" fmla="*/ 233 w 400"/>
                <a:gd name="T11" fmla="*/ 33 h 66"/>
                <a:gd name="T12" fmla="*/ 200 w 400"/>
                <a:gd name="T13" fmla="*/ 0 h 66"/>
                <a:gd name="T14" fmla="*/ 200 w 400"/>
                <a:gd name="T15" fmla="*/ 0 h 66"/>
                <a:gd name="T16" fmla="*/ 200 w 400"/>
                <a:gd name="T17" fmla="*/ 66 h 66"/>
                <a:gd name="T18" fmla="*/ 177 w 400"/>
                <a:gd name="T19" fmla="*/ 10 h 66"/>
                <a:gd name="T20" fmla="*/ 177 w 400"/>
                <a:gd name="T21" fmla="*/ 10 h 66"/>
                <a:gd name="T22" fmla="*/ 223 w 400"/>
                <a:gd name="T23" fmla="*/ 56 h 66"/>
                <a:gd name="T24" fmla="*/ 223 w 400"/>
                <a:gd name="T25" fmla="*/ 10 h 66"/>
                <a:gd name="T26" fmla="*/ 223 w 400"/>
                <a:gd name="T27" fmla="*/ 10 h 66"/>
                <a:gd name="T28" fmla="*/ 177 w 400"/>
                <a:gd name="T2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6">
                  <a:moveTo>
                    <a:pt x="0" y="33"/>
                  </a:moveTo>
                  <a:lnTo>
                    <a:pt x="0" y="33"/>
                  </a:lnTo>
                  <a:lnTo>
                    <a:pt x="400" y="33"/>
                  </a:lnTo>
                  <a:moveTo>
                    <a:pt x="167" y="33"/>
                  </a:moveTo>
                  <a:lnTo>
                    <a:pt x="167" y="33"/>
                  </a:lnTo>
                  <a:lnTo>
                    <a:pt x="233" y="33"/>
                  </a:lnTo>
                  <a:moveTo>
                    <a:pt x="200" y="0"/>
                  </a:moveTo>
                  <a:lnTo>
                    <a:pt x="200" y="0"/>
                  </a:lnTo>
                  <a:lnTo>
                    <a:pt x="200" y="66"/>
                  </a:lnTo>
                  <a:moveTo>
                    <a:pt x="177" y="10"/>
                  </a:moveTo>
                  <a:lnTo>
                    <a:pt x="177" y="10"/>
                  </a:lnTo>
                  <a:lnTo>
                    <a:pt x="223" y="56"/>
                  </a:lnTo>
                  <a:moveTo>
                    <a:pt x="223" y="10"/>
                  </a:moveTo>
                  <a:lnTo>
                    <a:pt x="223" y="10"/>
                  </a:lnTo>
                  <a:lnTo>
                    <a:pt x="177" y="56"/>
                  </a:lnTo>
                </a:path>
              </a:pathLst>
            </a:custGeom>
            <a:noFill/>
            <a:ln w="1588" cap="flat">
              <a:solidFill>
                <a:srgbClr val="FF8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Rectangle 216"/>
            <p:cNvSpPr>
              <a:spLocks noChangeArrowheads="1"/>
            </p:cNvSpPr>
            <p:nvPr/>
          </p:nvSpPr>
          <p:spPr bwMode="auto">
            <a:xfrm>
              <a:off x="5411" y="1685"/>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M19</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Freeform 217"/>
            <p:cNvSpPr>
              <a:spLocks noEditPoints="1"/>
            </p:cNvSpPr>
            <p:nvPr/>
          </p:nvSpPr>
          <p:spPr bwMode="auto">
            <a:xfrm>
              <a:off x="5312" y="1694"/>
              <a:ext cx="90" cy="15"/>
            </a:xfrm>
            <a:custGeom>
              <a:avLst/>
              <a:gdLst>
                <a:gd name="T0" fmla="*/ 0 w 400"/>
                <a:gd name="T1" fmla="*/ 33 h 67"/>
                <a:gd name="T2" fmla="*/ 0 w 400"/>
                <a:gd name="T3" fmla="*/ 33 h 67"/>
                <a:gd name="T4" fmla="*/ 400 w 400"/>
                <a:gd name="T5" fmla="*/ 33 h 67"/>
                <a:gd name="T6" fmla="*/ 167 w 400"/>
                <a:gd name="T7" fmla="*/ 33 h 67"/>
                <a:gd name="T8" fmla="*/ 167 w 400"/>
                <a:gd name="T9" fmla="*/ 33 h 67"/>
                <a:gd name="T10" fmla="*/ 233 w 400"/>
                <a:gd name="T11" fmla="*/ 33 h 67"/>
                <a:gd name="T12" fmla="*/ 200 w 400"/>
                <a:gd name="T13" fmla="*/ 0 h 67"/>
                <a:gd name="T14" fmla="*/ 200 w 400"/>
                <a:gd name="T15" fmla="*/ 0 h 67"/>
                <a:gd name="T16" fmla="*/ 200 w 400"/>
                <a:gd name="T17" fmla="*/ 67 h 67"/>
                <a:gd name="T18" fmla="*/ 177 w 400"/>
                <a:gd name="T19" fmla="*/ 10 h 67"/>
                <a:gd name="T20" fmla="*/ 177 w 400"/>
                <a:gd name="T21" fmla="*/ 10 h 67"/>
                <a:gd name="T22" fmla="*/ 223 w 400"/>
                <a:gd name="T23" fmla="*/ 57 h 67"/>
                <a:gd name="T24" fmla="*/ 223 w 400"/>
                <a:gd name="T25" fmla="*/ 10 h 67"/>
                <a:gd name="T26" fmla="*/ 223 w 400"/>
                <a:gd name="T27" fmla="*/ 10 h 67"/>
                <a:gd name="T28" fmla="*/ 177 w 400"/>
                <a:gd name="T29" fmla="*/ 5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7">
                  <a:moveTo>
                    <a:pt x="0" y="33"/>
                  </a:moveTo>
                  <a:lnTo>
                    <a:pt x="0" y="33"/>
                  </a:lnTo>
                  <a:lnTo>
                    <a:pt x="400" y="33"/>
                  </a:lnTo>
                  <a:moveTo>
                    <a:pt x="167" y="33"/>
                  </a:moveTo>
                  <a:lnTo>
                    <a:pt x="167" y="33"/>
                  </a:lnTo>
                  <a:lnTo>
                    <a:pt x="233" y="33"/>
                  </a:lnTo>
                  <a:moveTo>
                    <a:pt x="200" y="0"/>
                  </a:moveTo>
                  <a:lnTo>
                    <a:pt x="200" y="0"/>
                  </a:lnTo>
                  <a:lnTo>
                    <a:pt x="200" y="67"/>
                  </a:lnTo>
                  <a:moveTo>
                    <a:pt x="177" y="10"/>
                  </a:moveTo>
                  <a:lnTo>
                    <a:pt x="177" y="10"/>
                  </a:lnTo>
                  <a:lnTo>
                    <a:pt x="223" y="57"/>
                  </a:lnTo>
                  <a:moveTo>
                    <a:pt x="223" y="10"/>
                  </a:moveTo>
                  <a:lnTo>
                    <a:pt x="223" y="10"/>
                  </a:lnTo>
                  <a:lnTo>
                    <a:pt x="177" y="57"/>
                  </a:lnTo>
                </a:path>
              </a:pathLst>
            </a:custGeom>
            <a:noFill/>
            <a:ln w="1588" cap="flat">
              <a:solidFill>
                <a:srgbClr val="FF55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Rectangle 218"/>
            <p:cNvSpPr>
              <a:spLocks noChangeArrowheads="1"/>
            </p:cNvSpPr>
            <p:nvPr/>
          </p:nvSpPr>
          <p:spPr bwMode="auto">
            <a:xfrm>
              <a:off x="5411" y="1729"/>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M20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Freeform 219"/>
            <p:cNvSpPr>
              <a:spLocks noEditPoints="1"/>
            </p:cNvSpPr>
            <p:nvPr/>
          </p:nvSpPr>
          <p:spPr bwMode="auto">
            <a:xfrm>
              <a:off x="5312" y="1739"/>
              <a:ext cx="90" cy="15"/>
            </a:xfrm>
            <a:custGeom>
              <a:avLst/>
              <a:gdLst>
                <a:gd name="T0" fmla="*/ 0 w 400"/>
                <a:gd name="T1" fmla="*/ 33 h 66"/>
                <a:gd name="T2" fmla="*/ 0 w 400"/>
                <a:gd name="T3" fmla="*/ 33 h 66"/>
                <a:gd name="T4" fmla="*/ 400 w 400"/>
                <a:gd name="T5" fmla="*/ 33 h 66"/>
                <a:gd name="T6" fmla="*/ 167 w 400"/>
                <a:gd name="T7" fmla="*/ 33 h 66"/>
                <a:gd name="T8" fmla="*/ 167 w 400"/>
                <a:gd name="T9" fmla="*/ 33 h 66"/>
                <a:gd name="T10" fmla="*/ 233 w 400"/>
                <a:gd name="T11" fmla="*/ 33 h 66"/>
                <a:gd name="T12" fmla="*/ 200 w 400"/>
                <a:gd name="T13" fmla="*/ 0 h 66"/>
                <a:gd name="T14" fmla="*/ 200 w 400"/>
                <a:gd name="T15" fmla="*/ 0 h 66"/>
                <a:gd name="T16" fmla="*/ 200 w 400"/>
                <a:gd name="T17" fmla="*/ 66 h 66"/>
                <a:gd name="T18" fmla="*/ 177 w 400"/>
                <a:gd name="T19" fmla="*/ 10 h 66"/>
                <a:gd name="T20" fmla="*/ 177 w 400"/>
                <a:gd name="T21" fmla="*/ 10 h 66"/>
                <a:gd name="T22" fmla="*/ 223 w 400"/>
                <a:gd name="T23" fmla="*/ 56 h 66"/>
                <a:gd name="T24" fmla="*/ 223 w 400"/>
                <a:gd name="T25" fmla="*/ 10 h 66"/>
                <a:gd name="T26" fmla="*/ 223 w 400"/>
                <a:gd name="T27" fmla="*/ 10 h 66"/>
                <a:gd name="T28" fmla="*/ 177 w 400"/>
                <a:gd name="T2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6">
                  <a:moveTo>
                    <a:pt x="0" y="33"/>
                  </a:moveTo>
                  <a:lnTo>
                    <a:pt x="0" y="33"/>
                  </a:lnTo>
                  <a:lnTo>
                    <a:pt x="400" y="33"/>
                  </a:lnTo>
                  <a:moveTo>
                    <a:pt x="167" y="33"/>
                  </a:moveTo>
                  <a:lnTo>
                    <a:pt x="167" y="33"/>
                  </a:lnTo>
                  <a:lnTo>
                    <a:pt x="233" y="33"/>
                  </a:lnTo>
                  <a:moveTo>
                    <a:pt x="200" y="0"/>
                  </a:moveTo>
                  <a:lnTo>
                    <a:pt x="200" y="0"/>
                  </a:lnTo>
                  <a:lnTo>
                    <a:pt x="200" y="66"/>
                  </a:lnTo>
                  <a:moveTo>
                    <a:pt x="177" y="10"/>
                  </a:moveTo>
                  <a:lnTo>
                    <a:pt x="177" y="10"/>
                  </a:lnTo>
                  <a:lnTo>
                    <a:pt x="223" y="56"/>
                  </a:lnTo>
                  <a:moveTo>
                    <a:pt x="223" y="10"/>
                  </a:moveTo>
                  <a:lnTo>
                    <a:pt x="223" y="10"/>
                  </a:lnTo>
                  <a:lnTo>
                    <a:pt x="177" y="56"/>
                  </a:lnTo>
                </a:path>
              </a:pathLst>
            </a:custGeom>
            <a:noFill/>
            <a:ln w="1588" cap="flat">
              <a:solidFill>
                <a:srgbClr val="FF2B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Rectangle 220"/>
            <p:cNvSpPr>
              <a:spLocks noChangeArrowheads="1"/>
            </p:cNvSpPr>
            <p:nvPr/>
          </p:nvSpPr>
          <p:spPr bwMode="auto">
            <a:xfrm>
              <a:off x="5411" y="1774"/>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M21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Freeform 221"/>
            <p:cNvSpPr>
              <a:spLocks noEditPoints="1"/>
            </p:cNvSpPr>
            <p:nvPr/>
          </p:nvSpPr>
          <p:spPr bwMode="auto">
            <a:xfrm>
              <a:off x="5312" y="1783"/>
              <a:ext cx="90" cy="15"/>
            </a:xfrm>
            <a:custGeom>
              <a:avLst/>
              <a:gdLst>
                <a:gd name="T0" fmla="*/ 0 w 400"/>
                <a:gd name="T1" fmla="*/ 33 h 67"/>
                <a:gd name="T2" fmla="*/ 0 w 400"/>
                <a:gd name="T3" fmla="*/ 33 h 67"/>
                <a:gd name="T4" fmla="*/ 400 w 400"/>
                <a:gd name="T5" fmla="*/ 33 h 67"/>
                <a:gd name="T6" fmla="*/ 167 w 400"/>
                <a:gd name="T7" fmla="*/ 33 h 67"/>
                <a:gd name="T8" fmla="*/ 167 w 400"/>
                <a:gd name="T9" fmla="*/ 33 h 67"/>
                <a:gd name="T10" fmla="*/ 233 w 400"/>
                <a:gd name="T11" fmla="*/ 33 h 67"/>
                <a:gd name="T12" fmla="*/ 200 w 400"/>
                <a:gd name="T13" fmla="*/ 0 h 67"/>
                <a:gd name="T14" fmla="*/ 200 w 400"/>
                <a:gd name="T15" fmla="*/ 0 h 67"/>
                <a:gd name="T16" fmla="*/ 200 w 400"/>
                <a:gd name="T17" fmla="*/ 67 h 67"/>
                <a:gd name="T18" fmla="*/ 177 w 400"/>
                <a:gd name="T19" fmla="*/ 10 h 67"/>
                <a:gd name="T20" fmla="*/ 177 w 400"/>
                <a:gd name="T21" fmla="*/ 10 h 67"/>
                <a:gd name="T22" fmla="*/ 223 w 400"/>
                <a:gd name="T23" fmla="*/ 57 h 67"/>
                <a:gd name="T24" fmla="*/ 223 w 400"/>
                <a:gd name="T25" fmla="*/ 10 h 67"/>
                <a:gd name="T26" fmla="*/ 223 w 400"/>
                <a:gd name="T27" fmla="*/ 10 h 67"/>
                <a:gd name="T28" fmla="*/ 177 w 400"/>
                <a:gd name="T29" fmla="*/ 5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7">
                  <a:moveTo>
                    <a:pt x="0" y="33"/>
                  </a:moveTo>
                  <a:lnTo>
                    <a:pt x="0" y="33"/>
                  </a:lnTo>
                  <a:lnTo>
                    <a:pt x="400" y="33"/>
                  </a:lnTo>
                  <a:moveTo>
                    <a:pt x="167" y="33"/>
                  </a:moveTo>
                  <a:lnTo>
                    <a:pt x="167" y="33"/>
                  </a:lnTo>
                  <a:lnTo>
                    <a:pt x="233" y="33"/>
                  </a:lnTo>
                  <a:moveTo>
                    <a:pt x="200" y="0"/>
                  </a:moveTo>
                  <a:lnTo>
                    <a:pt x="200" y="0"/>
                  </a:lnTo>
                  <a:lnTo>
                    <a:pt x="200" y="67"/>
                  </a:lnTo>
                  <a:moveTo>
                    <a:pt x="177" y="10"/>
                  </a:moveTo>
                  <a:lnTo>
                    <a:pt x="177" y="10"/>
                  </a:lnTo>
                  <a:lnTo>
                    <a:pt x="223" y="57"/>
                  </a:lnTo>
                  <a:moveTo>
                    <a:pt x="223" y="10"/>
                  </a:moveTo>
                  <a:lnTo>
                    <a:pt x="223" y="10"/>
                  </a:lnTo>
                  <a:lnTo>
                    <a:pt x="177" y="57"/>
                  </a:lnTo>
                </a:path>
              </a:pathLst>
            </a:custGeom>
            <a:noFill/>
            <a:ln w="1588" cap="flat">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222"/>
            <p:cNvSpPr>
              <a:spLocks noChangeArrowheads="1"/>
            </p:cNvSpPr>
            <p:nvPr/>
          </p:nvSpPr>
          <p:spPr bwMode="auto">
            <a:xfrm>
              <a:off x="5411" y="1818"/>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M22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Freeform 223"/>
            <p:cNvSpPr>
              <a:spLocks noEditPoints="1"/>
            </p:cNvSpPr>
            <p:nvPr/>
          </p:nvSpPr>
          <p:spPr bwMode="auto">
            <a:xfrm>
              <a:off x="5312" y="1828"/>
              <a:ext cx="90" cy="15"/>
            </a:xfrm>
            <a:custGeom>
              <a:avLst/>
              <a:gdLst>
                <a:gd name="T0" fmla="*/ 0 w 400"/>
                <a:gd name="T1" fmla="*/ 33 h 66"/>
                <a:gd name="T2" fmla="*/ 0 w 400"/>
                <a:gd name="T3" fmla="*/ 33 h 66"/>
                <a:gd name="T4" fmla="*/ 400 w 400"/>
                <a:gd name="T5" fmla="*/ 33 h 66"/>
                <a:gd name="T6" fmla="*/ 167 w 400"/>
                <a:gd name="T7" fmla="*/ 33 h 66"/>
                <a:gd name="T8" fmla="*/ 167 w 400"/>
                <a:gd name="T9" fmla="*/ 33 h 66"/>
                <a:gd name="T10" fmla="*/ 233 w 400"/>
                <a:gd name="T11" fmla="*/ 33 h 66"/>
                <a:gd name="T12" fmla="*/ 200 w 400"/>
                <a:gd name="T13" fmla="*/ 0 h 66"/>
                <a:gd name="T14" fmla="*/ 200 w 400"/>
                <a:gd name="T15" fmla="*/ 0 h 66"/>
                <a:gd name="T16" fmla="*/ 200 w 400"/>
                <a:gd name="T17" fmla="*/ 66 h 66"/>
                <a:gd name="T18" fmla="*/ 177 w 400"/>
                <a:gd name="T19" fmla="*/ 10 h 66"/>
                <a:gd name="T20" fmla="*/ 177 w 400"/>
                <a:gd name="T21" fmla="*/ 10 h 66"/>
                <a:gd name="T22" fmla="*/ 223 w 400"/>
                <a:gd name="T23" fmla="*/ 56 h 66"/>
                <a:gd name="T24" fmla="*/ 223 w 400"/>
                <a:gd name="T25" fmla="*/ 10 h 66"/>
                <a:gd name="T26" fmla="*/ 223 w 400"/>
                <a:gd name="T27" fmla="*/ 10 h 66"/>
                <a:gd name="T28" fmla="*/ 177 w 400"/>
                <a:gd name="T2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6">
                  <a:moveTo>
                    <a:pt x="0" y="33"/>
                  </a:moveTo>
                  <a:lnTo>
                    <a:pt x="0" y="33"/>
                  </a:lnTo>
                  <a:lnTo>
                    <a:pt x="400" y="33"/>
                  </a:lnTo>
                  <a:moveTo>
                    <a:pt x="167" y="33"/>
                  </a:moveTo>
                  <a:lnTo>
                    <a:pt x="167" y="33"/>
                  </a:lnTo>
                  <a:lnTo>
                    <a:pt x="233" y="33"/>
                  </a:lnTo>
                  <a:moveTo>
                    <a:pt x="200" y="0"/>
                  </a:moveTo>
                  <a:lnTo>
                    <a:pt x="200" y="0"/>
                  </a:lnTo>
                  <a:lnTo>
                    <a:pt x="200" y="66"/>
                  </a:lnTo>
                  <a:moveTo>
                    <a:pt x="177" y="10"/>
                  </a:moveTo>
                  <a:lnTo>
                    <a:pt x="177" y="10"/>
                  </a:lnTo>
                  <a:lnTo>
                    <a:pt x="223" y="56"/>
                  </a:lnTo>
                  <a:moveTo>
                    <a:pt x="223" y="10"/>
                  </a:moveTo>
                  <a:lnTo>
                    <a:pt x="223" y="10"/>
                  </a:lnTo>
                  <a:lnTo>
                    <a:pt x="177" y="56"/>
                  </a:lnTo>
                </a:path>
              </a:pathLst>
            </a:custGeom>
            <a:noFill/>
            <a:ln w="1588" cap="flat">
              <a:solidFill>
                <a:srgbClr val="D4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Rectangle 224"/>
            <p:cNvSpPr>
              <a:spLocks noChangeArrowheads="1"/>
            </p:cNvSpPr>
            <p:nvPr/>
          </p:nvSpPr>
          <p:spPr bwMode="auto">
            <a:xfrm>
              <a:off x="5411" y="1863"/>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M23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0" name="Freeform 225"/>
            <p:cNvSpPr>
              <a:spLocks noEditPoints="1"/>
            </p:cNvSpPr>
            <p:nvPr/>
          </p:nvSpPr>
          <p:spPr bwMode="auto">
            <a:xfrm>
              <a:off x="5312" y="1872"/>
              <a:ext cx="90" cy="15"/>
            </a:xfrm>
            <a:custGeom>
              <a:avLst/>
              <a:gdLst>
                <a:gd name="T0" fmla="*/ 0 w 400"/>
                <a:gd name="T1" fmla="*/ 33 h 67"/>
                <a:gd name="T2" fmla="*/ 0 w 400"/>
                <a:gd name="T3" fmla="*/ 33 h 67"/>
                <a:gd name="T4" fmla="*/ 400 w 400"/>
                <a:gd name="T5" fmla="*/ 33 h 67"/>
                <a:gd name="T6" fmla="*/ 167 w 400"/>
                <a:gd name="T7" fmla="*/ 33 h 67"/>
                <a:gd name="T8" fmla="*/ 167 w 400"/>
                <a:gd name="T9" fmla="*/ 33 h 67"/>
                <a:gd name="T10" fmla="*/ 233 w 400"/>
                <a:gd name="T11" fmla="*/ 33 h 67"/>
                <a:gd name="T12" fmla="*/ 200 w 400"/>
                <a:gd name="T13" fmla="*/ 0 h 67"/>
                <a:gd name="T14" fmla="*/ 200 w 400"/>
                <a:gd name="T15" fmla="*/ 0 h 67"/>
                <a:gd name="T16" fmla="*/ 200 w 400"/>
                <a:gd name="T17" fmla="*/ 67 h 67"/>
                <a:gd name="T18" fmla="*/ 177 w 400"/>
                <a:gd name="T19" fmla="*/ 10 h 67"/>
                <a:gd name="T20" fmla="*/ 177 w 400"/>
                <a:gd name="T21" fmla="*/ 10 h 67"/>
                <a:gd name="T22" fmla="*/ 223 w 400"/>
                <a:gd name="T23" fmla="*/ 57 h 67"/>
                <a:gd name="T24" fmla="*/ 223 w 400"/>
                <a:gd name="T25" fmla="*/ 10 h 67"/>
                <a:gd name="T26" fmla="*/ 223 w 400"/>
                <a:gd name="T27" fmla="*/ 10 h 67"/>
                <a:gd name="T28" fmla="*/ 177 w 400"/>
                <a:gd name="T29" fmla="*/ 5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7">
                  <a:moveTo>
                    <a:pt x="0" y="33"/>
                  </a:moveTo>
                  <a:lnTo>
                    <a:pt x="0" y="33"/>
                  </a:lnTo>
                  <a:lnTo>
                    <a:pt x="400" y="33"/>
                  </a:lnTo>
                  <a:moveTo>
                    <a:pt x="167" y="33"/>
                  </a:moveTo>
                  <a:lnTo>
                    <a:pt x="167" y="33"/>
                  </a:lnTo>
                  <a:lnTo>
                    <a:pt x="233" y="33"/>
                  </a:lnTo>
                  <a:moveTo>
                    <a:pt x="200" y="0"/>
                  </a:moveTo>
                  <a:lnTo>
                    <a:pt x="200" y="0"/>
                  </a:lnTo>
                  <a:lnTo>
                    <a:pt x="200" y="67"/>
                  </a:lnTo>
                  <a:moveTo>
                    <a:pt x="177" y="10"/>
                  </a:moveTo>
                  <a:lnTo>
                    <a:pt x="177" y="10"/>
                  </a:lnTo>
                  <a:lnTo>
                    <a:pt x="223" y="57"/>
                  </a:lnTo>
                  <a:moveTo>
                    <a:pt x="223" y="10"/>
                  </a:moveTo>
                  <a:lnTo>
                    <a:pt x="223" y="10"/>
                  </a:lnTo>
                  <a:lnTo>
                    <a:pt x="177" y="57"/>
                  </a:lnTo>
                </a:path>
              </a:pathLst>
            </a:custGeom>
            <a:noFill/>
            <a:ln w="1588" cap="flat">
              <a:solidFill>
                <a:srgbClr val="AA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Rectangle 226"/>
            <p:cNvSpPr>
              <a:spLocks noChangeArrowheads="1"/>
            </p:cNvSpPr>
            <p:nvPr/>
          </p:nvSpPr>
          <p:spPr bwMode="auto">
            <a:xfrm>
              <a:off x="5411" y="1907"/>
              <a:ext cx="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M24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2" name="Freeform 227"/>
            <p:cNvSpPr>
              <a:spLocks noEditPoints="1"/>
            </p:cNvSpPr>
            <p:nvPr/>
          </p:nvSpPr>
          <p:spPr bwMode="auto">
            <a:xfrm>
              <a:off x="5312" y="1916"/>
              <a:ext cx="90" cy="15"/>
            </a:xfrm>
            <a:custGeom>
              <a:avLst/>
              <a:gdLst>
                <a:gd name="T0" fmla="*/ 0 w 400"/>
                <a:gd name="T1" fmla="*/ 33 h 66"/>
                <a:gd name="T2" fmla="*/ 0 w 400"/>
                <a:gd name="T3" fmla="*/ 33 h 66"/>
                <a:gd name="T4" fmla="*/ 400 w 400"/>
                <a:gd name="T5" fmla="*/ 33 h 66"/>
                <a:gd name="T6" fmla="*/ 167 w 400"/>
                <a:gd name="T7" fmla="*/ 33 h 66"/>
                <a:gd name="T8" fmla="*/ 167 w 400"/>
                <a:gd name="T9" fmla="*/ 33 h 66"/>
                <a:gd name="T10" fmla="*/ 233 w 400"/>
                <a:gd name="T11" fmla="*/ 33 h 66"/>
                <a:gd name="T12" fmla="*/ 200 w 400"/>
                <a:gd name="T13" fmla="*/ 0 h 66"/>
                <a:gd name="T14" fmla="*/ 200 w 400"/>
                <a:gd name="T15" fmla="*/ 0 h 66"/>
                <a:gd name="T16" fmla="*/ 200 w 400"/>
                <a:gd name="T17" fmla="*/ 66 h 66"/>
                <a:gd name="T18" fmla="*/ 177 w 400"/>
                <a:gd name="T19" fmla="*/ 10 h 66"/>
                <a:gd name="T20" fmla="*/ 177 w 400"/>
                <a:gd name="T21" fmla="*/ 10 h 66"/>
                <a:gd name="T22" fmla="*/ 223 w 400"/>
                <a:gd name="T23" fmla="*/ 56 h 66"/>
                <a:gd name="T24" fmla="*/ 223 w 400"/>
                <a:gd name="T25" fmla="*/ 10 h 66"/>
                <a:gd name="T26" fmla="*/ 223 w 400"/>
                <a:gd name="T27" fmla="*/ 10 h 66"/>
                <a:gd name="T28" fmla="*/ 177 w 400"/>
                <a:gd name="T29"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66">
                  <a:moveTo>
                    <a:pt x="0" y="33"/>
                  </a:moveTo>
                  <a:lnTo>
                    <a:pt x="0" y="33"/>
                  </a:lnTo>
                  <a:lnTo>
                    <a:pt x="400" y="33"/>
                  </a:lnTo>
                  <a:moveTo>
                    <a:pt x="167" y="33"/>
                  </a:moveTo>
                  <a:lnTo>
                    <a:pt x="167" y="33"/>
                  </a:lnTo>
                  <a:lnTo>
                    <a:pt x="233" y="33"/>
                  </a:lnTo>
                  <a:moveTo>
                    <a:pt x="200" y="0"/>
                  </a:moveTo>
                  <a:lnTo>
                    <a:pt x="200" y="0"/>
                  </a:lnTo>
                  <a:lnTo>
                    <a:pt x="200" y="66"/>
                  </a:lnTo>
                  <a:moveTo>
                    <a:pt x="177" y="10"/>
                  </a:moveTo>
                  <a:lnTo>
                    <a:pt x="177" y="10"/>
                  </a:lnTo>
                  <a:lnTo>
                    <a:pt x="223" y="56"/>
                  </a:lnTo>
                  <a:moveTo>
                    <a:pt x="223" y="10"/>
                  </a:moveTo>
                  <a:lnTo>
                    <a:pt x="223" y="10"/>
                  </a:lnTo>
                  <a:lnTo>
                    <a:pt x="177" y="56"/>
                  </a:lnTo>
                </a:path>
              </a:pathLst>
            </a:custGeom>
            <a:noFill/>
            <a:ln w="1588" cap="flat">
              <a:solidFill>
                <a:srgbClr val="8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Rectangle 228"/>
            <p:cNvSpPr>
              <a:spLocks noChangeArrowheads="1"/>
            </p:cNvSpPr>
            <p:nvPr/>
          </p:nvSpPr>
          <p:spPr bwMode="auto">
            <a:xfrm>
              <a:off x="5411" y="1952"/>
              <a:ext cx="305"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Combined Forecasts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Freeform 229"/>
            <p:cNvSpPr>
              <a:spLocks/>
            </p:cNvSpPr>
            <p:nvPr/>
          </p:nvSpPr>
          <p:spPr bwMode="auto">
            <a:xfrm>
              <a:off x="5312" y="1968"/>
              <a:ext cx="90" cy="0"/>
            </a:xfrm>
            <a:custGeom>
              <a:avLst/>
              <a:gdLst>
                <a:gd name="T0" fmla="*/ 0 w 400"/>
                <a:gd name="T1" fmla="*/ 0 w 400"/>
                <a:gd name="T2" fmla="*/ 400 w 400"/>
              </a:gdLst>
              <a:ahLst/>
              <a:cxnLst>
                <a:cxn ang="0">
                  <a:pos x="T0" y="0"/>
                </a:cxn>
                <a:cxn ang="0">
                  <a:pos x="T1" y="0"/>
                </a:cxn>
                <a:cxn ang="0">
                  <a:pos x="T2" y="0"/>
                </a:cxn>
              </a:cxnLst>
              <a:rect l="0" t="0" r="r" b="b"/>
              <a:pathLst>
                <a:path w="400">
                  <a:moveTo>
                    <a:pt x="0" y="0"/>
                  </a:moveTo>
                  <a:lnTo>
                    <a:pt x="0" y="0"/>
                  </a:lnTo>
                  <a:lnTo>
                    <a:pt x="400" y="0"/>
                  </a:lnTo>
                </a:path>
              </a:pathLst>
            </a:custGeom>
            <a:noFill/>
            <a:ln w="19050" cap="flat">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Rectangle 230"/>
            <p:cNvSpPr>
              <a:spLocks noChangeArrowheads="1"/>
            </p:cNvSpPr>
            <p:nvPr/>
          </p:nvSpPr>
          <p:spPr bwMode="auto">
            <a:xfrm>
              <a:off x="5411" y="1996"/>
              <a:ext cx="277" cy="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a:ln>
                    <a:noFill/>
                  </a:ln>
                  <a:solidFill>
                    <a:srgbClr val="000000"/>
                  </a:solidFill>
                  <a:effectLst/>
                  <a:latin typeface="Helvetica" panose="020B0604020202020204" pitchFamily="34" charset="0"/>
                  <a:cs typeface="Helvetica" panose="020B0604020202020204" pitchFamily="34" charset="0"/>
                </a:rPr>
                <a:t>Average Forecasts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Freeform 231"/>
            <p:cNvSpPr>
              <a:spLocks/>
            </p:cNvSpPr>
            <p:nvPr/>
          </p:nvSpPr>
          <p:spPr bwMode="auto">
            <a:xfrm>
              <a:off x="5312" y="2013"/>
              <a:ext cx="90" cy="0"/>
            </a:xfrm>
            <a:custGeom>
              <a:avLst/>
              <a:gdLst>
                <a:gd name="T0" fmla="*/ 0 w 400"/>
                <a:gd name="T1" fmla="*/ 0 w 400"/>
                <a:gd name="T2" fmla="*/ 400 w 400"/>
              </a:gdLst>
              <a:ahLst/>
              <a:cxnLst>
                <a:cxn ang="0">
                  <a:pos x="T0" y="0"/>
                </a:cxn>
                <a:cxn ang="0">
                  <a:pos x="T1" y="0"/>
                </a:cxn>
                <a:cxn ang="0">
                  <a:pos x="T2" y="0"/>
                </a:cxn>
              </a:cxnLst>
              <a:rect l="0" t="0" r="r" b="b"/>
              <a:pathLst>
                <a:path w="400">
                  <a:moveTo>
                    <a:pt x="0" y="0"/>
                  </a:moveTo>
                  <a:lnTo>
                    <a:pt x="0" y="0"/>
                  </a:lnTo>
                  <a:lnTo>
                    <a:pt x="400" y="0"/>
                  </a:lnTo>
                </a:path>
              </a:pathLst>
            </a:custGeom>
            <a:noFill/>
            <a:ln w="19050" cap="flat">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232"/>
            <p:cNvSpPr>
              <a:spLocks/>
            </p:cNvSpPr>
            <p:nvPr/>
          </p:nvSpPr>
          <p:spPr bwMode="auto">
            <a:xfrm>
              <a:off x="5351" y="2007"/>
              <a:ext cx="12" cy="12"/>
            </a:xfrm>
            <a:custGeom>
              <a:avLst/>
              <a:gdLst>
                <a:gd name="T0" fmla="*/ 54 w 54"/>
                <a:gd name="T1" fmla="*/ 27 h 53"/>
                <a:gd name="T2" fmla="*/ 54 w 54"/>
                <a:gd name="T3" fmla="*/ 27 h 53"/>
                <a:gd name="T4" fmla="*/ 27 w 54"/>
                <a:gd name="T5" fmla="*/ 53 h 53"/>
                <a:gd name="T6" fmla="*/ 0 w 54"/>
                <a:gd name="T7" fmla="*/ 27 h 53"/>
                <a:gd name="T8" fmla="*/ 27 w 54"/>
                <a:gd name="T9" fmla="*/ 0 h 53"/>
                <a:gd name="T10" fmla="*/ 54 w 54"/>
                <a:gd name="T11" fmla="*/ 27 h 53"/>
              </a:gdLst>
              <a:ahLst/>
              <a:cxnLst>
                <a:cxn ang="0">
                  <a:pos x="T0" y="T1"/>
                </a:cxn>
                <a:cxn ang="0">
                  <a:pos x="T2" y="T3"/>
                </a:cxn>
                <a:cxn ang="0">
                  <a:pos x="T4" y="T5"/>
                </a:cxn>
                <a:cxn ang="0">
                  <a:pos x="T6" y="T7"/>
                </a:cxn>
                <a:cxn ang="0">
                  <a:pos x="T8" y="T9"/>
                </a:cxn>
                <a:cxn ang="0">
                  <a:pos x="T10" y="T11"/>
                </a:cxn>
              </a:cxnLst>
              <a:rect l="0" t="0" r="r" b="b"/>
              <a:pathLst>
                <a:path w="54" h="53">
                  <a:moveTo>
                    <a:pt x="54" y="27"/>
                  </a:moveTo>
                  <a:lnTo>
                    <a:pt x="54" y="27"/>
                  </a:lnTo>
                  <a:cubicBezTo>
                    <a:pt x="54" y="41"/>
                    <a:pt x="42" y="53"/>
                    <a:pt x="27" y="53"/>
                  </a:cubicBezTo>
                  <a:cubicBezTo>
                    <a:pt x="12" y="53"/>
                    <a:pt x="0" y="41"/>
                    <a:pt x="0" y="27"/>
                  </a:cubicBezTo>
                  <a:cubicBezTo>
                    <a:pt x="0" y="12"/>
                    <a:pt x="12" y="0"/>
                    <a:pt x="27" y="0"/>
                  </a:cubicBezTo>
                  <a:cubicBezTo>
                    <a:pt x="42" y="0"/>
                    <a:pt x="54" y="12"/>
                    <a:pt x="54" y="27"/>
                  </a:cubicBezTo>
                  <a:close/>
                </a:path>
              </a:pathLst>
            </a:custGeom>
            <a:solidFill>
              <a:srgbClr val="0000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Rectangle 10"/>
          <p:cNvSpPr/>
          <p:nvPr/>
        </p:nvSpPr>
        <p:spPr>
          <a:xfrm>
            <a:off x="241599" y="2732495"/>
            <a:ext cx="2173492" cy="338554"/>
          </a:xfrm>
          <a:prstGeom prst="rect">
            <a:avLst/>
          </a:prstGeom>
        </p:spPr>
        <p:txBody>
          <a:bodyPr wrap="none">
            <a:spAutoFit/>
          </a:bodyPr>
          <a:lstStyle/>
          <a:p>
            <a:r>
              <a:rPr lang="en-US" sz="1600" dirty="0">
                <a:latin typeface="Times New Roman"/>
              </a:rPr>
              <a:t>-Probabilistic Forecasts;</a:t>
            </a:r>
          </a:p>
        </p:txBody>
      </p:sp>
      <p:sp>
        <p:nvSpPr>
          <p:cNvPr id="12" name="Rectangle 11"/>
          <p:cNvSpPr/>
          <p:nvPr/>
        </p:nvSpPr>
        <p:spPr>
          <a:xfrm>
            <a:off x="225507" y="3108286"/>
            <a:ext cx="2416392" cy="338554"/>
          </a:xfrm>
          <a:prstGeom prst="rect">
            <a:avLst/>
          </a:prstGeom>
        </p:spPr>
        <p:txBody>
          <a:bodyPr wrap="square">
            <a:spAutoFit/>
          </a:bodyPr>
          <a:lstStyle/>
          <a:p>
            <a:r>
              <a:rPr lang="en-US" sz="1600" dirty="0">
                <a:latin typeface="Times New Roman"/>
                <a:cs typeface="Times New Roman"/>
              </a:rPr>
              <a:t>-</a:t>
            </a:r>
            <a:r>
              <a:rPr lang="en-US" sz="1600" dirty="0">
                <a:latin typeface="Times New Roman"/>
              </a:rPr>
              <a:t>Ramp</a:t>
            </a:r>
            <a:r>
              <a:rPr lang="en-US" sz="1600" dirty="0">
                <a:latin typeface="Times New Roman"/>
                <a:cs typeface="Times New Roman"/>
              </a:rPr>
              <a:t> Event Forecasts;</a:t>
            </a:r>
          </a:p>
        </p:txBody>
      </p:sp>
      <p:sp>
        <p:nvSpPr>
          <p:cNvPr id="13" name="Rectangle 12"/>
          <p:cNvSpPr/>
          <p:nvPr/>
        </p:nvSpPr>
        <p:spPr>
          <a:xfrm>
            <a:off x="243618" y="4962534"/>
            <a:ext cx="4130892" cy="584776"/>
          </a:xfrm>
          <a:prstGeom prst="rect">
            <a:avLst/>
          </a:prstGeom>
        </p:spPr>
        <p:txBody>
          <a:bodyPr wrap="square">
            <a:spAutoFit/>
          </a:bodyPr>
          <a:lstStyle/>
          <a:p>
            <a:r>
              <a:rPr lang="en-US" sz="1600" dirty="0">
                <a:latin typeface="Times New Roman"/>
                <a:cs typeface="Times New Roman"/>
              </a:rPr>
              <a:t>-Electricity System Operation Adjustments for </a:t>
            </a:r>
          </a:p>
          <a:p>
            <a:r>
              <a:rPr lang="en-US" sz="1600" dirty="0">
                <a:latin typeface="Times New Roman"/>
                <a:cs typeface="Times New Roman"/>
              </a:rPr>
              <a:t>  Optimal Implementation of the Forecast.</a:t>
            </a:r>
          </a:p>
        </p:txBody>
      </p:sp>
      <p:sp>
        <p:nvSpPr>
          <p:cNvPr id="17" name="Rectangle 16"/>
          <p:cNvSpPr/>
          <p:nvPr/>
        </p:nvSpPr>
        <p:spPr>
          <a:xfrm>
            <a:off x="241598" y="3513605"/>
            <a:ext cx="3816081" cy="338554"/>
          </a:xfrm>
          <a:prstGeom prst="rect">
            <a:avLst/>
          </a:prstGeom>
        </p:spPr>
        <p:txBody>
          <a:bodyPr wrap="square">
            <a:spAutoFit/>
          </a:bodyPr>
          <a:lstStyle/>
          <a:p>
            <a:r>
              <a:rPr lang="en-US" sz="1600" dirty="0">
                <a:latin typeface="Times New Roman"/>
                <a:cs typeface="Times New Roman"/>
              </a:rPr>
              <a:t>-Better Evaluation Methods for Forecasts;</a:t>
            </a:r>
          </a:p>
        </p:txBody>
      </p:sp>
      <p:sp>
        <p:nvSpPr>
          <p:cNvPr id="15" name="Rectangle 14"/>
          <p:cNvSpPr/>
          <p:nvPr/>
        </p:nvSpPr>
        <p:spPr>
          <a:xfrm>
            <a:off x="260007" y="1916983"/>
            <a:ext cx="3226143" cy="369332"/>
          </a:xfrm>
          <a:prstGeom prst="rect">
            <a:avLst/>
          </a:prstGeom>
        </p:spPr>
        <p:txBody>
          <a:bodyPr wrap="square">
            <a:spAutoFit/>
          </a:bodyPr>
          <a:lstStyle/>
          <a:p>
            <a:r>
              <a:rPr lang="en-US" sz="1600" dirty="0">
                <a:latin typeface="Times New Roman"/>
              </a:rPr>
              <a:t>-</a:t>
            </a:r>
            <a:r>
              <a:rPr lang="en-US" dirty="0">
                <a:latin typeface="Times New Roman"/>
              </a:rPr>
              <a:t>Accurate</a:t>
            </a:r>
            <a:r>
              <a:rPr lang="en-US" sz="1600" dirty="0">
                <a:latin typeface="Times New Roman"/>
              </a:rPr>
              <a:t> V.G. Forecasting;</a:t>
            </a:r>
            <a:endParaRPr lang="en-US" sz="1600" dirty="0"/>
          </a:p>
        </p:txBody>
      </p:sp>
      <p:sp>
        <p:nvSpPr>
          <p:cNvPr id="18" name="Rectangle 17"/>
          <p:cNvSpPr/>
          <p:nvPr/>
        </p:nvSpPr>
        <p:spPr>
          <a:xfrm>
            <a:off x="241599" y="3913715"/>
            <a:ext cx="4114800" cy="584776"/>
          </a:xfrm>
          <a:prstGeom prst="rect">
            <a:avLst/>
          </a:prstGeom>
        </p:spPr>
        <p:txBody>
          <a:bodyPr wrap="square">
            <a:spAutoFit/>
          </a:bodyPr>
          <a:lstStyle/>
          <a:p>
            <a:r>
              <a:rPr lang="en-US" sz="1600" dirty="0">
                <a:latin typeface="Times New Roman" pitchFamily="18" charset="0"/>
                <a:cs typeface="Times New Roman" pitchFamily="18" charset="0"/>
              </a:rPr>
              <a:t>-Forecasts for PV Solar Distributed Generation</a:t>
            </a:r>
          </a:p>
          <a:p>
            <a:r>
              <a:rPr lang="en-US" sz="1600" dirty="0">
                <a:latin typeface="Times New Roman" pitchFamily="18" charset="0"/>
                <a:cs typeface="Times New Roman" pitchFamily="18" charset="0"/>
              </a:rPr>
              <a:t>  Systems “Behind-the-Meter Resources”;</a:t>
            </a:r>
          </a:p>
        </p:txBody>
      </p:sp>
      <p:sp>
        <p:nvSpPr>
          <p:cNvPr id="14" name="Rectangle 13"/>
          <p:cNvSpPr/>
          <p:nvPr/>
        </p:nvSpPr>
        <p:spPr>
          <a:xfrm>
            <a:off x="243618" y="2320891"/>
            <a:ext cx="1945364" cy="338554"/>
          </a:xfrm>
          <a:prstGeom prst="rect">
            <a:avLst/>
          </a:prstGeom>
        </p:spPr>
        <p:txBody>
          <a:bodyPr wrap="none">
            <a:spAutoFit/>
          </a:bodyPr>
          <a:lstStyle/>
          <a:p>
            <a:r>
              <a:rPr lang="en-US" sz="1600" dirty="0">
                <a:latin typeface="Times New Roman"/>
              </a:rPr>
              <a:t>-Ensemble Forecasts;</a:t>
            </a:r>
          </a:p>
        </p:txBody>
      </p:sp>
      <p:pic>
        <p:nvPicPr>
          <p:cNvPr id="23" name="Picture 22"/>
          <p:cNvPicPr>
            <a:picLocks noChangeAspect="1"/>
          </p:cNvPicPr>
          <p:nvPr/>
        </p:nvPicPr>
        <p:blipFill>
          <a:blip r:embed="rId2" cstate="print"/>
          <a:stretch>
            <a:fillRect/>
          </a:stretch>
        </p:blipFill>
        <p:spPr>
          <a:xfrm>
            <a:off x="4224219" y="4444609"/>
            <a:ext cx="2984728" cy="1578154"/>
          </a:xfrm>
          <a:prstGeom prst="rect">
            <a:avLst/>
          </a:prstGeom>
        </p:spPr>
      </p:pic>
      <p:pic>
        <p:nvPicPr>
          <p:cNvPr id="24" name="Picture 23"/>
          <p:cNvPicPr>
            <a:picLocks noChangeAspect="1"/>
          </p:cNvPicPr>
          <p:nvPr/>
        </p:nvPicPr>
        <p:blipFill>
          <a:blip r:embed="rId3"/>
          <a:stretch>
            <a:fillRect/>
          </a:stretch>
        </p:blipFill>
        <p:spPr>
          <a:xfrm>
            <a:off x="7179951" y="3446840"/>
            <a:ext cx="1967090" cy="2670369"/>
          </a:xfrm>
          <a:prstGeom prst="rect">
            <a:avLst/>
          </a:prstGeom>
        </p:spPr>
      </p:pic>
      <p:sp>
        <p:nvSpPr>
          <p:cNvPr id="25" name="Rectangle 24"/>
          <p:cNvSpPr/>
          <p:nvPr/>
        </p:nvSpPr>
        <p:spPr>
          <a:xfrm>
            <a:off x="-8597" y="6077330"/>
            <a:ext cx="9144000" cy="738664"/>
          </a:xfrm>
          <a:prstGeom prst="rect">
            <a:avLst/>
          </a:prstGeom>
        </p:spPr>
        <p:txBody>
          <a:bodyPr wrap="square">
            <a:spAutoFit/>
          </a:bodyPr>
          <a:lstStyle/>
          <a:p>
            <a:r>
              <a:rPr lang="en-US" sz="1400" b="1" dirty="0">
                <a:latin typeface="Times New Roman"/>
                <a:cs typeface="Times New Roman"/>
              </a:rPr>
              <a:t>Solar Forecasting: Methods, Challenges, and Performance </a:t>
            </a:r>
            <a:r>
              <a:rPr lang="en-US" sz="1400" dirty="0">
                <a:latin typeface="Times New Roman"/>
                <a:cs typeface="Times New Roman"/>
              </a:rPr>
              <a:t>(IEEE Power &amp; Energy Magazine Nov. 2015)</a:t>
            </a:r>
          </a:p>
          <a:p>
            <a:r>
              <a:rPr lang="en-US" sz="1400" dirty="0">
                <a:latin typeface="Times New Roman"/>
                <a:cs typeface="Times New Roman"/>
              </a:rPr>
              <a:t>By Aidan </a:t>
            </a:r>
            <a:r>
              <a:rPr lang="en-US" sz="1400" dirty="0" err="1">
                <a:latin typeface="Times New Roman"/>
                <a:cs typeface="Times New Roman"/>
              </a:rPr>
              <a:t>Tuohy</a:t>
            </a:r>
            <a:r>
              <a:rPr lang="en-US" sz="1400" dirty="0">
                <a:latin typeface="Times New Roman"/>
                <a:cs typeface="Times New Roman"/>
              </a:rPr>
              <a:t>, John Zack, Sue Ellen </a:t>
            </a:r>
            <a:r>
              <a:rPr lang="en-US" sz="1400" dirty="0" err="1">
                <a:latin typeface="Times New Roman"/>
                <a:cs typeface="Times New Roman"/>
              </a:rPr>
              <a:t>Haupt</a:t>
            </a:r>
            <a:r>
              <a:rPr lang="en-US" sz="1400" dirty="0">
                <a:latin typeface="Times New Roman"/>
                <a:cs typeface="Times New Roman"/>
              </a:rPr>
              <a:t>, Justin Sharp, Mark Ahlstrom, Skip </a:t>
            </a:r>
            <a:r>
              <a:rPr lang="en-US" sz="1400" dirty="0" err="1">
                <a:latin typeface="Times New Roman"/>
                <a:cs typeface="Times New Roman"/>
              </a:rPr>
              <a:t>Dise</a:t>
            </a:r>
            <a:r>
              <a:rPr lang="en-US" sz="1400" dirty="0">
                <a:latin typeface="Times New Roman"/>
                <a:cs typeface="Times New Roman"/>
              </a:rPr>
              <a:t>, Eric </a:t>
            </a:r>
            <a:r>
              <a:rPr lang="en-US" sz="1400" dirty="0" err="1">
                <a:latin typeface="Times New Roman"/>
                <a:cs typeface="Times New Roman"/>
              </a:rPr>
              <a:t>Grimit</a:t>
            </a:r>
            <a:r>
              <a:rPr lang="en-US" sz="1400" dirty="0">
                <a:latin typeface="Times New Roman"/>
                <a:cs typeface="Times New Roman"/>
              </a:rPr>
              <a:t>, </a:t>
            </a:r>
            <a:r>
              <a:rPr lang="en-US" sz="1400" dirty="0" err="1">
                <a:latin typeface="Times New Roman"/>
                <a:cs typeface="Times New Roman"/>
              </a:rPr>
              <a:t>Corinna</a:t>
            </a:r>
            <a:r>
              <a:rPr lang="en-US" sz="1400" dirty="0">
                <a:latin typeface="Times New Roman"/>
                <a:cs typeface="Times New Roman"/>
              </a:rPr>
              <a:t> </a:t>
            </a:r>
            <a:r>
              <a:rPr lang="en-US" sz="1400" dirty="0" err="1">
                <a:latin typeface="Times New Roman"/>
                <a:cs typeface="Times New Roman"/>
              </a:rPr>
              <a:t>Möhrlen</a:t>
            </a:r>
            <a:r>
              <a:rPr lang="en-US" sz="1400" dirty="0">
                <a:latin typeface="Times New Roman"/>
                <a:cs typeface="Times New Roman"/>
              </a:rPr>
              <a:t>, Matthias Lange, </a:t>
            </a:r>
            <a:r>
              <a:rPr lang="en-US" sz="1400" dirty="0" err="1">
                <a:latin typeface="Times New Roman"/>
                <a:cs typeface="Times New Roman"/>
              </a:rPr>
              <a:t>Mayte</a:t>
            </a:r>
            <a:r>
              <a:rPr lang="en-US" sz="1400" dirty="0">
                <a:latin typeface="Times New Roman"/>
                <a:cs typeface="Times New Roman"/>
              </a:rPr>
              <a:t> Garcia </a:t>
            </a:r>
            <a:r>
              <a:rPr lang="en-US" sz="1400" dirty="0" err="1">
                <a:latin typeface="Times New Roman"/>
                <a:cs typeface="Times New Roman"/>
              </a:rPr>
              <a:t>Casado</a:t>
            </a:r>
            <a:r>
              <a:rPr lang="en-US" sz="1400" dirty="0">
                <a:latin typeface="Times New Roman"/>
                <a:cs typeface="Times New Roman"/>
              </a:rPr>
              <a:t>, Jon </a:t>
            </a:r>
            <a:r>
              <a:rPr lang="en-US" sz="1400" dirty="0" err="1">
                <a:latin typeface="Times New Roman"/>
                <a:cs typeface="Times New Roman"/>
              </a:rPr>
              <a:t>Black,Melinda</a:t>
            </a:r>
            <a:r>
              <a:rPr lang="en-US" sz="1400" dirty="0">
                <a:latin typeface="Times New Roman"/>
                <a:cs typeface="Times New Roman"/>
              </a:rPr>
              <a:t> Marquis, and Craig Collier.</a:t>
            </a:r>
          </a:p>
        </p:txBody>
      </p:sp>
      <p:sp>
        <p:nvSpPr>
          <p:cNvPr id="16" name="Rectangle 15"/>
          <p:cNvSpPr/>
          <p:nvPr/>
        </p:nvSpPr>
        <p:spPr>
          <a:xfrm>
            <a:off x="263069" y="4557832"/>
            <a:ext cx="4114800" cy="338554"/>
          </a:xfrm>
          <a:prstGeom prst="rect">
            <a:avLst/>
          </a:prstGeom>
        </p:spPr>
        <p:txBody>
          <a:bodyPr wrap="square">
            <a:spAutoFit/>
          </a:bodyPr>
          <a:lstStyle/>
          <a:p>
            <a:r>
              <a:rPr lang="en-US" sz="1600" dirty="0">
                <a:latin typeface="Times New Roman" pitchFamily="18" charset="0"/>
                <a:cs typeface="Times New Roman" pitchFamily="18" charset="0"/>
              </a:rPr>
              <a:t>-Study the economic value of V.G. forecasting;</a:t>
            </a:r>
          </a:p>
        </p:txBody>
      </p:sp>
      <p:sp>
        <p:nvSpPr>
          <p:cNvPr id="2" name="Rectangle 1"/>
          <p:cNvSpPr/>
          <p:nvPr/>
        </p:nvSpPr>
        <p:spPr>
          <a:xfrm>
            <a:off x="31120" y="542918"/>
            <a:ext cx="7735305" cy="590931"/>
          </a:xfrm>
          <a:prstGeom prst="rect">
            <a:avLst/>
          </a:prstGeom>
        </p:spPr>
        <p:txBody>
          <a:bodyPr wrap="square">
            <a:spAutoFit/>
          </a:bodyPr>
          <a:lstStyle/>
          <a:p>
            <a:pPr lvl="0" defTabSz="1244600">
              <a:lnSpc>
                <a:spcPct val="90000"/>
              </a:lnSpc>
              <a:spcBef>
                <a:spcPct val="0"/>
              </a:spcBef>
              <a:spcAft>
                <a:spcPct val="35000"/>
              </a:spcAft>
            </a:pPr>
            <a:r>
              <a:rPr lang="en-US" dirty="0">
                <a:latin typeface="Times New Roman" charset="0"/>
                <a:ea typeface="Times New Roman" charset="0"/>
                <a:cs typeface="Times New Roman" charset="0"/>
              </a:rPr>
              <a:t>These are the objectives of the ongoing research on this field that are addressed and recommended for the academy and industry.</a:t>
            </a:r>
          </a:p>
        </p:txBody>
      </p:sp>
      <p:sp>
        <p:nvSpPr>
          <p:cNvPr id="4" name="Slide Number Placeholder 3"/>
          <p:cNvSpPr>
            <a:spLocks noGrp="1"/>
          </p:cNvSpPr>
          <p:nvPr>
            <p:ph type="sldNum" sz="quarter" idx="12"/>
          </p:nvPr>
        </p:nvSpPr>
        <p:spPr/>
        <p:txBody>
          <a:bodyPr/>
          <a:lstStyle/>
          <a:p>
            <a:fld id="{10038807-1F43-C242-97ED-819D14105488}" type="slidenum">
              <a:rPr lang="en-US" smtClean="0"/>
              <a:t>7</a:t>
            </a:fld>
            <a:endParaRPr lang="en-US" dirty="0"/>
          </a:p>
        </p:txBody>
      </p:sp>
      <p:sp>
        <p:nvSpPr>
          <p:cNvPr id="248" name="Rectangle 247">
            <a:extLst>
              <a:ext uri="{FF2B5EF4-FFF2-40B4-BE49-F238E27FC236}">
                <a16:creationId xmlns:a16="http://schemas.microsoft.com/office/drawing/2014/main" id="{F27C5DFD-FDB2-4EDD-BEF0-896EFB7B6F01}"/>
              </a:ext>
            </a:extLst>
          </p:cNvPr>
          <p:cNvSpPr/>
          <p:nvPr/>
        </p:nvSpPr>
        <p:spPr>
          <a:xfrm>
            <a:off x="1" y="-23446"/>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50" name="Slide Number Placeholder 2">
            <a:extLst>
              <a:ext uri="{FF2B5EF4-FFF2-40B4-BE49-F238E27FC236}">
                <a16:creationId xmlns:a16="http://schemas.microsoft.com/office/drawing/2014/main" id="{C10AFD6B-3322-41AE-BFBC-AA43E200B402}"/>
              </a:ext>
            </a:extLst>
          </p:cNvPr>
          <p:cNvSpPr txBox="1">
            <a:spLocks/>
          </p:cNvSpPr>
          <p:nvPr/>
        </p:nvSpPr>
        <p:spPr>
          <a:xfrm>
            <a:off x="6950451" y="6440512"/>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E7368CD-0EFD-4356-BCD4-9FE5F856A1D8}" type="slidenum">
              <a:rPr lang="en-US" smtClean="0"/>
              <a:pPr/>
              <a:t>7</a:t>
            </a:fld>
            <a:endParaRPr lang="en-US"/>
          </a:p>
        </p:txBody>
      </p:sp>
      <p:sp>
        <p:nvSpPr>
          <p:cNvPr id="251" name="Rectangle 250">
            <a:extLst>
              <a:ext uri="{FF2B5EF4-FFF2-40B4-BE49-F238E27FC236}">
                <a16:creationId xmlns:a16="http://schemas.microsoft.com/office/drawing/2014/main" id="{9A349B3F-914E-4ED4-A8AF-F1B3B6A38866}"/>
              </a:ext>
            </a:extLst>
          </p:cNvPr>
          <p:cNvSpPr/>
          <p:nvPr/>
        </p:nvSpPr>
        <p:spPr>
          <a:xfrm>
            <a:off x="7867650" y="288237"/>
            <a:ext cx="1104900" cy="533400"/>
          </a:xfrm>
          <a:prstGeom prst="rect">
            <a:avLst/>
          </a:prstGeom>
          <a:scene3d>
            <a:camera prst="orthographicFront"/>
            <a:lightRig rig="chilly" dir="t"/>
          </a:scene3d>
        </p:spPr>
        <p:style>
          <a:lnRef idx="2">
            <a:schemeClr val="accent5"/>
          </a:lnRef>
          <a:fillRef idx="1">
            <a:schemeClr val="lt1"/>
          </a:fillRef>
          <a:effectRef idx="0">
            <a:schemeClr val="accent5"/>
          </a:effectRef>
          <a:fontRef idx="minor">
            <a:schemeClr val="dk1"/>
          </a:fontRef>
        </p:style>
        <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b="1" dirty="0">
                <a:solidFill>
                  <a:srgbClr val="FF0000"/>
                </a:solidFill>
                <a:latin typeface="Times New Roman" charset="0"/>
                <a:ea typeface="Times New Roman" charset="0"/>
                <a:cs typeface="Times New Roman" charset="0"/>
              </a:rPr>
              <a:t>Challenges</a:t>
            </a:r>
            <a:endParaRPr lang="en-US" b="1" i="0" kern="1200" dirty="0">
              <a:solidFill>
                <a:srgbClr val="FF0000"/>
              </a:solidFill>
              <a:latin typeface="Times New Roman" charset="0"/>
              <a:ea typeface="Times New Roman" charset="0"/>
              <a:cs typeface="Times New Roman" charset="0"/>
            </a:endParaRPr>
          </a:p>
        </p:txBody>
      </p:sp>
      <p:sp>
        <p:nvSpPr>
          <p:cNvPr id="253" name="Rectangle 252">
            <a:extLst>
              <a:ext uri="{FF2B5EF4-FFF2-40B4-BE49-F238E27FC236}">
                <a16:creationId xmlns:a16="http://schemas.microsoft.com/office/drawing/2014/main" id="{472DE0B3-45A7-4D3D-AC1D-E37AC14EFD93}"/>
              </a:ext>
            </a:extLst>
          </p:cNvPr>
          <p:cNvSpPr/>
          <p:nvPr/>
        </p:nvSpPr>
        <p:spPr>
          <a:xfrm>
            <a:off x="3875335" y="45237"/>
            <a:ext cx="1393330" cy="400110"/>
          </a:xfrm>
          <a:prstGeom prst="rect">
            <a:avLst/>
          </a:prstGeom>
        </p:spPr>
        <p:txBody>
          <a:bodyPr wrap="none">
            <a:spAutoFit/>
          </a:bodyPr>
          <a:lstStyle/>
          <a:p>
            <a:r>
              <a:rPr lang="en-US" sz="20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Motivation</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64938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9603DA-C97D-42F6-983A-52D387C88533}"/>
              </a:ext>
            </a:extLst>
          </p:cNvPr>
          <p:cNvSpPr>
            <a:spLocks noGrp="1"/>
          </p:cNvSpPr>
          <p:nvPr>
            <p:ph type="sldNum" sz="quarter" idx="12"/>
          </p:nvPr>
        </p:nvSpPr>
        <p:spPr/>
        <p:txBody>
          <a:bodyPr/>
          <a:lstStyle/>
          <a:p>
            <a:fld id="{DE7368CD-0EFD-4356-BCD4-9FE5F856A1D8}" type="slidenum">
              <a:rPr lang="en-US" smtClean="0"/>
              <a:t>8</a:t>
            </a:fld>
            <a:endParaRPr lang="en-US"/>
          </a:p>
        </p:txBody>
      </p:sp>
      <p:sp>
        <p:nvSpPr>
          <p:cNvPr id="19" name="Rectangle 18">
            <a:extLst>
              <a:ext uri="{FF2B5EF4-FFF2-40B4-BE49-F238E27FC236}">
                <a16:creationId xmlns:a16="http://schemas.microsoft.com/office/drawing/2014/main" id="{D72367F2-EED1-47F1-9D16-21EDAC46637F}"/>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C41AC09F-A229-40A3-B4D6-56343A9ED2B9}"/>
              </a:ext>
            </a:extLst>
          </p:cNvPr>
          <p:cNvSpPr/>
          <p:nvPr/>
        </p:nvSpPr>
        <p:spPr>
          <a:xfrm>
            <a:off x="99161" y="5285370"/>
            <a:ext cx="8987690" cy="492443"/>
          </a:xfrm>
          <a:prstGeom prst="rect">
            <a:avLst/>
          </a:prstGeom>
        </p:spPr>
        <p:txBody>
          <a:bodyPr wrap="square">
            <a:spAutoFit/>
          </a:bodyPr>
          <a:lstStyle/>
          <a:p>
            <a:r>
              <a:rPr lang="en-US" sz="1400" baseline="30000" dirty="0">
                <a:latin typeface="Times New Roman" panose="02020603050405020304" pitchFamily="18" charset="0"/>
                <a:cs typeface="Times New Roman" panose="02020603050405020304" pitchFamily="18" charset="0"/>
              </a:rPr>
              <a:t># </a:t>
            </a:r>
            <a:r>
              <a:rPr lang="en-US" sz="1300" dirty="0">
                <a:latin typeface="Times New Roman" panose="02020603050405020304" pitchFamily="18" charset="0"/>
                <a:cs typeface="Times New Roman" panose="02020603050405020304" pitchFamily="18" charset="0"/>
              </a:rPr>
              <a:t>M. Sengupta, A. Habte, C. </a:t>
            </a:r>
            <a:r>
              <a:rPr lang="en-US" sz="1300" dirty="0" err="1">
                <a:latin typeface="Times New Roman" panose="02020603050405020304" pitchFamily="18" charset="0"/>
                <a:cs typeface="Times New Roman" panose="02020603050405020304" pitchFamily="18" charset="0"/>
              </a:rPr>
              <a:t>Gueymard</a:t>
            </a:r>
            <a:r>
              <a:rPr lang="en-US" sz="1300" dirty="0">
                <a:latin typeface="Times New Roman" panose="02020603050405020304" pitchFamily="18" charset="0"/>
                <a:cs typeface="Times New Roman" panose="02020603050405020304" pitchFamily="18" charset="0"/>
              </a:rPr>
              <a:t>, S. Wilbert, and D. </a:t>
            </a:r>
            <a:r>
              <a:rPr lang="en-US" sz="1300" dirty="0" err="1">
                <a:latin typeface="Times New Roman" panose="02020603050405020304" pitchFamily="18" charset="0"/>
                <a:cs typeface="Times New Roman" panose="02020603050405020304" pitchFamily="18" charset="0"/>
              </a:rPr>
              <a:t>Renne</a:t>
            </a:r>
            <a:r>
              <a:rPr lang="en-US" sz="1300" dirty="0">
                <a:latin typeface="Times New Roman" panose="02020603050405020304" pitchFamily="18" charset="0"/>
                <a:cs typeface="Times New Roman" panose="02020603050405020304" pitchFamily="18" charset="0"/>
              </a:rPr>
              <a:t>, Best practices handbook for the collection and use of solar resource data for solar energy applications," Tech. rep., National Renewable Energy Lab.(NREL), Golden, CO (United States), 2017</a:t>
            </a:r>
          </a:p>
        </p:txBody>
      </p:sp>
      <p:pic>
        <p:nvPicPr>
          <p:cNvPr id="8" name="Picture 5">
            <a:extLst>
              <a:ext uri="{FF2B5EF4-FFF2-40B4-BE49-F238E27FC236}">
                <a16:creationId xmlns:a16="http://schemas.microsoft.com/office/drawing/2014/main" id="{663C8A58-6ADB-46D2-BF7E-DA237A1F5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61" y="757157"/>
            <a:ext cx="7076492" cy="4587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2CB7DFED-4378-4BB4-BBF3-FECEDA2527D3}"/>
              </a:ext>
            </a:extLst>
          </p:cNvPr>
          <p:cNvSpPr/>
          <p:nvPr/>
        </p:nvSpPr>
        <p:spPr>
          <a:xfrm>
            <a:off x="3580863" y="54214"/>
            <a:ext cx="2180597" cy="400110"/>
          </a:xfrm>
          <a:prstGeom prst="rect">
            <a:avLst/>
          </a:prstGeom>
        </p:spPr>
        <p:txBody>
          <a:bodyPr wrap="none">
            <a:spAutoFit/>
          </a:bodyPr>
          <a:lstStyle/>
          <a:p>
            <a:r>
              <a:rPr lang="en-US" sz="20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Literature Review</a:t>
            </a:r>
            <a:endParaRPr lang="en-US" sz="2000" b="1" dirty="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7187226D-E5D0-419F-9C11-6B37502406B1}"/>
              </a:ext>
            </a:extLst>
          </p:cNvPr>
          <p:cNvSpPr/>
          <p:nvPr/>
        </p:nvSpPr>
        <p:spPr>
          <a:xfrm>
            <a:off x="57149" y="5846887"/>
            <a:ext cx="9144000" cy="861774"/>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Yang, D., </a:t>
            </a:r>
            <a:r>
              <a:rPr lang="en-US" sz="1600" dirty="0" err="1">
                <a:latin typeface="Times New Roman" panose="02020603050405020304" pitchFamily="18" charset="0"/>
                <a:cs typeface="Times New Roman" panose="02020603050405020304" pitchFamily="18" charset="0"/>
              </a:rPr>
              <a:t>Kleissl</a:t>
            </a:r>
            <a:r>
              <a:rPr lang="en-US" sz="1600" dirty="0">
                <a:latin typeface="Times New Roman" panose="02020603050405020304" pitchFamily="18" charset="0"/>
                <a:cs typeface="Times New Roman" panose="02020603050405020304" pitchFamily="18" charset="0"/>
              </a:rPr>
              <a:t>, J., </a:t>
            </a:r>
            <a:r>
              <a:rPr lang="en-US" sz="1600" dirty="0" err="1">
                <a:latin typeface="Times New Roman" panose="02020603050405020304" pitchFamily="18" charset="0"/>
                <a:cs typeface="Times New Roman" panose="02020603050405020304" pitchFamily="18" charset="0"/>
              </a:rPr>
              <a:t>Gueymard</a:t>
            </a:r>
            <a:r>
              <a:rPr lang="en-US" sz="1600" dirty="0">
                <a:latin typeface="Times New Roman" panose="02020603050405020304" pitchFamily="18" charset="0"/>
                <a:cs typeface="Times New Roman" panose="02020603050405020304" pitchFamily="18" charset="0"/>
              </a:rPr>
              <a:t>, C. A., Pedro, H. T., &amp; Coimbra, C. F. (2018). History and trends in solar irradiance and PV power forecasting: A preliminary assessment and review using text mining. </a:t>
            </a:r>
            <a:r>
              <a:rPr lang="en-US" sz="1600" i="1" dirty="0">
                <a:latin typeface="Times New Roman" panose="02020603050405020304" pitchFamily="18" charset="0"/>
                <a:cs typeface="Times New Roman" panose="02020603050405020304" pitchFamily="18" charset="0"/>
              </a:rPr>
              <a:t>Solar Energy</a:t>
            </a:r>
            <a:r>
              <a:rPr lang="en-US" sz="16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t>
            </a:r>
            <a:r>
              <a:rPr lang="en-US" b="1"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This review paper published in </a:t>
            </a:r>
            <a:r>
              <a:rPr lang="en-US" b="1" dirty="0">
                <a:latin typeface="Times New Roman" panose="02020603050405020304" pitchFamily="18" charset="0"/>
                <a:cs typeface="Times New Roman" panose="02020603050405020304" pitchFamily="18" charset="0"/>
              </a:rPr>
              <a:t>2018,</a:t>
            </a:r>
            <a:r>
              <a:rPr lang="en-US" dirty="0">
                <a:latin typeface="Times New Roman" panose="02020603050405020304" pitchFamily="18" charset="0"/>
                <a:cs typeface="Times New Roman" panose="02020603050405020304" pitchFamily="18" charset="0"/>
              </a:rPr>
              <a:t> and reviewing </a:t>
            </a:r>
            <a:r>
              <a:rPr lang="en-US" b="1" dirty="0">
                <a:latin typeface="Times New Roman" panose="02020603050405020304" pitchFamily="18" charset="0"/>
                <a:cs typeface="Times New Roman" panose="02020603050405020304" pitchFamily="18" charset="0"/>
              </a:rPr>
              <a:t>1000</a:t>
            </a:r>
            <a:r>
              <a:rPr lang="en-US" dirty="0">
                <a:latin typeface="Times New Roman" panose="02020603050405020304" pitchFamily="18" charset="0"/>
                <a:cs typeface="Times New Roman" panose="02020603050405020304" pitchFamily="18" charset="0"/>
              </a:rPr>
              <a:t> solar forecast studies).</a:t>
            </a:r>
            <a:endParaRPr lang="en-US" sz="1600"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77287E76-7819-41EB-9264-C8E5819F20BC}"/>
              </a:ext>
            </a:extLst>
          </p:cNvPr>
          <p:cNvSpPr/>
          <p:nvPr/>
        </p:nvSpPr>
        <p:spPr>
          <a:xfrm>
            <a:off x="57149" y="446750"/>
            <a:ext cx="8826330" cy="369332"/>
          </a:xfrm>
          <a:prstGeom prst="rect">
            <a:avLst/>
          </a:prstGeom>
        </p:spPr>
        <p:txBody>
          <a:bodyPr wrap="square">
            <a:spAutoFit/>
          </a:bodyPr>
          <a:lstStyle/>
          <a:p>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Taxonomy </a:t>
            </a:r>
            <a:r>
              <a:rPr lang="en-US" dirty="0">
                <a:latin typeface="Times New Roman" panose="02020603050405020304" pitchFamily="18" charset="0"/>
                <a:cs typeface="Times New Roman" panose="02020603050405020304" pitchFamily="18" charset="0"/>
              </a:rPr>
              <a:t>of solar forecasting methods based on temporal and spatial resolution</a:t>
            </a:r>
            <a:r>
              <a:rPr lang="en-US" baseline="30000" dirty="0">
                <a:latin typeface="Times New Roman" panose="02020603050405020304" pitchFamily="18" charset="0"/>
                <a:cs typeface="Times New Roman" panose="02020603050405020304" pitchFamily="18" charset="0"/>
              </a:rPr>
              <a:t>#</a:t>
            </a:r>
          </a:p>
        </p:txBody>
      </p:sp>
      <p:sp>
        <p:nvSpPr>
          <p:cNvPr id="4" name="Rectangle 3">
            <a:extLst>
              <a:ext uri="{FF2B5EF4-FFF2-40B4-BE49-F238E27FC236}">
                <a16:creationId xmlns:a16="http://schemas.microsoft.com/office/drawing/2014/main" id="{FE54B83C-0D60-4A91-A434-29666BD13A42}"/>
              </a:ext>
            </a:extLst>
          </p:cNvPr>
          <p:cNvSpPr/>
          <p:nvPr/>
        </p:nvSpPr>
        <p:spPr>
          <a:xfrm>
            <a:off x="6758866" y="1615806"/>
            <a:ext cx="2246206" cy="2308324"/>
          </a:xfrm>
          <a:prstGeom prst="rect">
            <a:avLst/>
          </a:prstGeom>
        </p:spPr>
        <p:txBody>
          <a:bodyPr wrap="square">
            <a:spAutoFit/>
          </a:bodyPr>
          <a:lstStyle/>
          <a:p>
            <a:pPr marL="520700" indent="-520700"/>
            <a:r>
              <a:rPr lang="en-US" sz="1200" dirty="0">
                <a:latin typeface="Times New Roman" panose="02020603050405020304" pitchFamily="18" charset="0"/>
                <a:cs typeface="Times New Roman" panose="02020603050405020304" pitchFamily="18" charset="0"/>
              </a:rPr>
              <a:t>CM-sat: cloud motion by satellite images; </a:t>
            </a:r>
          </a:p>
          <a:p>
            <a:pPr marL="520700" indent="-520700"/>
            <a:endParaRPr lang="en-US" sz="1200" dirty="0">
              <a:latin typeface="Times New Roman" panose="02020603050405020304" pitchFamily="18" charset="0"/>
              <a:cs typeface="Times New Roman" panose="02020603050405020304" pitchFamily="18" charset="0"/>
            </a:endParaRPr>
          </a:p>
          <a:p>
            <a:pPr marL="520700" indent="-520700"/>
            <a:r>
              <a:rPr lang="en-US" sz="1200" dirty="0">
                <a:latin typeface="Times New Roman" panose="02020603050405020304" pitchFamily="18" charset="0"/>
                <a:cs typeface="Times New Roman" panose="02020603050405020304" pitchFamily="18" charset="0"/>
              </a:rPr>
              <a:t>CM-SI: cloud motion by sky-imagers</a:t>
            </a:r>
          </a:p>
          <a:p>
            <a:pPr marL="520700" indent="-520700"/>
            <a:endParaRPr lang="en-US" sz="1200" dirty="0">
              <a:latin typeface="Times New Roman" panose="02020603050405020304" pitchFamily="18" charset="0"/>
              <a:cs typeface="Times New Roman" panose="02020603050405020304" pitchFamily="18" charset="0"/>
            </a:endParaRPr>
          </a:p>
          <a:p>
            <a:pPr marL="520700" indent="-520700"/>
            <a:r>
              <a:rPr lang="en-US" sz="1200" dirty="0">
                <a:latin typeface="Times New Roman" panose="02020603050405020304" pitchFamily="18" charset="0"/>
                <a:cs typeface="Times New Roman" panose="02020603050405020304" pitchFamily="18" charset="0"/>
              </a:rPr>
              <a:t> NWP: Numerical weather prediction  Systems</a:t>
            </a:r>
          </a:p>
          <a:p>
            <a:pPr marL="520700" indent="-520700"/>
            <a:endParaRPr lang="en-US" sz="1200" dirty="0">
              <a:latin typeface="Times New Roman" panose="02020603050405020304" pitchFamily="18" charset="0"/>
              <a:cs typeface="Times New Roman" panose="02020603050405020304" pitchFamily="18" charset="0"/>
            </a:endParaRPr>
          </a:p>
          <a:p>
            <a:pPr marL="520700" indent="-520700"/>
            <a:r>
              <a:rPr lang="en-US" altLang="en-US" sz="1200" dirty="0">
                <a:latin typeface="Times New Roman" panose="02020603050405020304" pitchFamily="18" charset="0"/>
                <a:cs typeface="Times New Roman" panose="02020603050405020304" pitchFamily="18" charset="0"/>
              </a:rPr>
              <a:t>Statistical models: blending and post-processing all of the methodologies.</a:t>
            </a:r>
          </a:p>
        </p:txBody>
      </p:sp>
    </p:spTree>
    <p:extLst>
      <p:ext uri="{BB962C8B-B14F-4D97-AF65-F5344CB8AC3E}">
        <p14:creationId xmlns:p14="http://schemas.microsoft.com/office/powerpoint/2010/main" val="743245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76B983-8277-40F8-B4AB-DAE0BAFD14BB}"/>
              </a:ext>
            </a:extLst>
          </p:cNvPr>
          <p:cNvSpPr/>
          <p:nvPr/>
        </p:nvSpPr>
        <p:spPr>
          <a:xfrm>
            <a:off x="45720" y="5080569"/>
            <a:ext cx="9098280" cy="1569660"/>
          </a:xfrm>
          <a:prstGeom prst="rect">
            <a:avLst/>
          </a:prstGeom>
        </p:spPr>
        <p:txBody>
          <a:bodyPr wrap="square">
            <a:spAutoFit/>
          </a:bodyPr>
          <a:lstStyle/>
          <a:p>
            <a:r>
              <a:rPr lang="en-US" sz="1200" dirty="0">
                <a:latin typeface="Times New Roman" panose="02020603050405020304" pitchFamily="18" charset="0"/>
                <a:cs typeface="Times New Roman" panose="02020603050405020304" pitchFamily="18" charset="0"/>
              </a:rPr>
              <a:t>[R.1] Schmidt, T., Calais, M., Roy, E., Burton, A., Heinemann, D., </a:t>
            </a:r>
            <a:r>
              <a:rPr lang="en-US" sz="1200" dirty="0" err="1">
                <a:latin typeface="Times New Roman" panose="02020603050405020304" pitchFamily="18" charset="0"/>
                <a:cs typeface="Times New Roman" panose="02020603050405020304" pitchFamily="18" charset="0"/>
              </a:rPr>
              <a:t>Kilper</a:t>
            </a:r>
            <a:r>
              <a:rPr lang="en-US" sz="1200" dirty="0">
                <a:latin typeface="Times New Roman" panose="02020603050405020304" pitchFamily="18" charset="0"/>
                <a:cs typeface="Times New Roman" panose="02020603050405020304" pitchFamily="18" charset="0"/>
              </a:rPr>
              <a:t>, T., &amp; Carter, C. (2017). Short-term solar forecasting based on sky images to enable higher PV generation in remote electricity networks. </a:t>
            </a:r>
            <a:r>
              <a:rPr lang="en-US" sz="1200" i="1" dirty="0">
                <a:latin typeface="Times New Roman" panose="02020603050405020304" pitchFamily="18" charset="0"/>
                <a:cs typeface="Times New Roman" panose="02020603050405020304" pitchFamily="18" charset="0"/>
              </a:rPr>
              <a:t>Renewable Energy and Environmental Sustainability.</a:t>
            </a:r>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[R.2] Palmer, D., </a:t>
            </a:r>
            <a:r>
              <a:rPr lang="en-US" sz="1200" dirty="0" err="1">
                <a:latin typeface="Times New Roman" panose="02020603050405020304" pitchFamily="18" charset="0"/>
                <a:cs typeface="Times New Roman" panose="02020603050405020304" pitchFamily="18" charset="0"/>
              </a:rPr>
              <a:t>Koubli</a:t>
            </a:r>
            <a:r>
              <a:rPr lang="en-US" sz="1200" dirty="0">
                <a:latin typeface="Times New Roman" panose="02020603050405020304" pitchFamily="18" charset="0"/>
                <a:cs typeface="Times New Roman" panose="02020603050405020304" pitchFamily="18" charset="0"/>
              </a:rPr>
              <a:t>, E., Cole, I., Betts, T., &amp; </a:t>
            </a:r>
            <a:r>
              <a:rPr lang="en-US" sz="1200" dirty="0" err="1">
                <a:latin typeface="Times New Roman" panose="02020603050405020304" pitchFamily="18" charset="0"/>
                <a:cs typeface="Times New Roman" panose="02020603050405020304" pitchFamily="18" charset="0"/>
              </a:rPr>
              <a:t>Gottschalg</a:t>
            </a:r>
            <a:r>
              <a:rPr lang="en-US" sz="1200" dirty="0">
                <a:latin typeface="Times New Roman" panose="02020603050405020304" pitchFamily="18" charset="0"/>
                <a:cs typeface="Times New Roman" panose="02020603050405020304" pitchFamily="18" charset="0"/>
              </a:rPr>
              <a:t>, R. (2018). Satellite or ground-based measurements for production of site specific hourly irradiance data: Which is most accurate and where?. </a:t>
            </a:r>
            <a:r>
              <a:rPr lang="en-US" sz="1200" i="1" dirty="0">
                <a:latin typeface="Times New Roman" panose="02020603050405020304" pitchFamily="18" charset="0"/>
                <a:cs typeface="Times New Roman" panose="02020603050405020304" pitchFamily="18" charset="0"/>
              </a:rPr>
              <a:t>Solar Energy</a:t>
            </a:r>
            <a:r>
              <a:rPr lang="en-US" sz="1200" dirty="0">
                <a:latin typeface="Times New Roman" panose="02020603050405020304" pitchFamily="18" charset="0"/>
                <a:cs typeface="Times New Roman" panose="02020603050405020304" pitchFamily="18" charset="0"/>
              </a:rPr>
              <a:t>, </a:t>
            </a:r>
            <a:r>
              <a:rPr lang="en-US" sz="1200" i="1" dirty="0">
                <a:latin typeface="Times New Roman" panose="02020603050405020304" pitchFamily="18" charset="0"/>
                <a:cs typeface="Times New Roman" panose="02020603050405020304" pitchFamily="18" charset="0"/>
              </a:rPr>
              <a:t>165</a:t>
            </a:r>
            <a:r>
              <a:rPr lang="en-US" sz="1200" dirty="0">
                <a:latin typeface="Times New Roman" panose="02020603050405020304" pitchFamily="18" charset="0"/>
                <a:cs typeface="Times New Roman" panose="02020603050405020304" pitchFamily="18" charset="0"/>
              </a:rPr>
              <a:t>, 240-255.</a:t>
            </a:r>
          </a:p>
          <a:p>
            <a:r>
              <a:rPr lang="en-US" sz="1200" dirty="0">
                <a:latin typeface="Times New Roman" panose="02020603050405020304" pitchFamily="18" charset="0"/>
                <a:cs typeface="Times New Roman" panose="02020603050405020304" pitchFamily="18" charset="0"/>
              </a:rPr>
              <a:t>[R.3] </a:t>
            </a:r>
            <a:r>
              <a:rPr lang="en-US" sz="1200" dirty="0" err="1">
                <a:latin typeface="Times New Roman" panose="02020603050405020304" pitchFamily="18" charset="0"/>
                <a:cs typeface="Times New Roman" panose="02020603050405020304" pitchFamily="18" charset="0"/>
              </a:rPr>
              <a:t>Bessa</a:t>
            </a:r>
            <a:r>
              <a:rPr lang="en-US" sz="1200" dirty="0">
                <a:latin typeface="Times New Roman" panose="02020603050405020304" pitchFamily="18" charset="0"/>
                <a:cs typeface="Times New Roman" panose="02020603050405020304" pitchFamily="18" charset="0"/>
              </a:rPr>
              <a:t>, R. J., Trindade, A., &amp; Miranda, V. (2015). Spatial-temporal solar power forecasting for smart grids. </a:t>
            </a:r>
            <a:r>
              <a:rPr lang="en-US" sz="1200" i="1" dirty="0">
                <a:latin typeface="Times New Roman" panose="02020603050405020304" pitchFamily="18" charset="0"/>
                <a:cs typeface="Times New Roman" panose="02020603050405020304" pitchFamily="18" charset="0"/>
              </a:rPr>
              <a:t>IEEE Transactions on Industrial Informatics</a:t>
            </a:r>
            <a:r>
              <a:rPr lang="en-US" sz="1200" dirty="0">
                <a:latin typeface="Times New Roman" panose="02020603050405020304" pitchFamily="18" charset="0"/>
                <a:cs typeface="Times New Roman" panose="02020603050405020304" pitchFamily="18" charset="0"/>
              </a:rPr>
              <a:t>, </a:t>
            </a:r>
            <a:r>
              <a:rPr lang="en-US" sz="1200" i="1" dirty="0">
                <a:latin typeface="Times New Roman" panose="02020603050405020304" pitchFamily="18" charset="0"/>
                <a:cs typeface="Times New Roman" panose="02020603050405020304" pitchFamily="18" charset="0"/>
              </a:rPr>
              <a:t>11</a:t>
            </a:r>
            <a:r>
              <a:rPr lang="en-US" sz="1200" dirty="0">
                <a:latin typeface="Times New Roman" panose="02020603050405020304" pitchFamily="18" charset="0"/>
                <a:cs typeface="Times New Roman" panose="02020603050405020304" pitchFamily="18" charset="0"/>
              </a:rPr>
              <a:t>(1), 232-241.</a:t>
            </a:r>
          </a:p>
          <a:p>
            <a:r>
              <a:rPr lang="en-US" sz="1200" dirty="0">
                <a:latin typeface="Times New Roman" panose="02020603050405020304" pitchFamily="18" charset="0"/>
                <a:cs typeface="Times New Roman" panose="02020603050405020304" pitchFamily="18" charset="0"/>
              </a:rPr>
              <a:t>[R.4] Cui, M., Zhang, J., </a:t>
            </a:r>
            <a:r>
              <a:rPr lang="en-US" sz="1200" dirty="0" err="1">
                <a:latin typeface="Times New Roman" panose="02020603050405020304" pitchFamily="18" charset="0"/>
                <a:cs typeface="Times New Roman" panose="02020603050405020304" pitchFamily="18" charset="0"/>
              </a:rPr>
              <a:t>Florita</a:t>
            </a:r>
            <a:r>
              <a:rPr lang="en-US" sz="1200" dirty="0">
                <a:latin typeface="Times New Roman" panose="02020603050405020304" pitchFamily="18" charset="0"/>
                <a:cs typeface="Times New Roman" panose="02020603050405020304" pitchFamily="18" charset="0"/>
              </a:rPr>
              <a:t>, A., Hodge, B. M., </a:t>
            </a:r>
            <a:r>
              <a:rPr lang="en-US" sz="1200" dirty="0" err="1">
                <a:latin typeface="Times New Roman" panose="02020603050405020304" pitchFamily="18" charset="0"/>
                <a:cs typeface="Times New Roman" panose="02020603050405020304" pitchFamily="18" charset="0"/>
              </a:rPr>
              <a:t>Ke</a:t>
            </a:r>
            <a:r>
              <a:rPr lang="en-US" sz="1200" dirty="0">
                <a:latin typeface="Times New Roman" panose="02020603050405020304" pitchFamily="18" charset="0"/>
                <a:cs typeface="Times New Roman" panose="02020603050405020304" pitchFamily="18" charset="0"/>
              </a:rPr>
              <a:t>, D., &amp; Sun, Y. (2015, August). Solar power ramp events detection using an optimized swinging door algorithm. In </a:t>
            </a:r>
            <a:r>
              <a:rPr lang="en-US" sz="1200" i="1" dirty="0">
                <a:latin typeface="Times New Roman" panose="02020603050405020304" pitchFamily="18" charset="0"/>
                <a:cs typeface="Times New Roman" panose="02020603050405020304" pitchFamily="18" charset="0"/>
              </a:rPr>
              <a:t>ASME 2015 International Design Engineering and Computers and Information in Engineering Conference</a:t>
            </a:r>
            <a:r>
              <a:rPr lang="en-US" sz="1200" dirty="0">
                <a:latin typeface="Times New Roman" panose="02020603050405020304" pitchFamily="18" charset="0"/>
                <a:cs typeface="Times New Roman" panose="02020603050405020304" pitchFamily="18" charset="0"/>
              </a:rPr>
              <a:t>.</a:t>
            </a:r>
          </a:p>
        </p:txBody>
      </p:sp>
      <p:pic>
        <p:nvPicPr>
          <p:cNvPr id="17" name="Picture 16">
            <a:extLst>
              <a:ext uri="{FF2B5EF4-FFF2-40B4-BE49-F238E27FC236}">
                <a16:creationId xmlns:a16="http://schemas.microsoft.com/office/drawing/2014/main" id="{C318CCF0-89E5-40B8-8EB6-50E6655E18F8}"/>
              </a:ext>
            </a:extLst>
          </p:cNvPr>
          <p:cNvPicPr/>
          <p:nvPr/>
        </p:nvPicPr>
        <p:blipFill rotWithShape="1">
          <a:blip r:embed="rId2"/>
          <a:srcRect t="7949" r="1217" b="4953"/>
          <a:stretch/>
        </p:blipFill>
        <p:spPr>
          <a:xfrm>
            <a:off x="6137767" y="1357063"/>
            <a:ext cx="2899582" cy="2227050"/>
          </a:xfrm>
          <a:prstGeom prst="rect">
            <a:avLst/>
          </a:prstGeom>
        </p:spPr>
      </p:pic>
      <p:sp>
        <p:nvSpPr>
          <p:cNvPr id="5" name="Rectangle 4">
            <a:extLst>
              <a:ext uri="{FF2B5EF4-FFF2-40B4-BE49-F238E27FC236}">
                <a16:creationId xmlns:a16="http://schemas.microsoft.com/office/drawing/2014/main" id="{EC26B2EE-4F58-41CE-975E-7FCDC66D20C8}"/>
              </a:ext>
            </a:extLst>
          </p:cNvPr>
          <p:cNvSpPr/>
          <p:nvPr/>
        </p:nvSpPr>
        <p:spPr>
          <a:xfrm>
            <a:off x="45720" y="526196"/>
            <a:ext cx="8908048" cy="369332"/>
          </a:xfrm>
          <a:prstGeom prst="rect">
            <a:avLst/>
          </a:prstGeom>
        </p:spPr>
        <p:txBody>
          <a:bodyPr wrap="square">
            <a:spAutoFit/>
          </a:bodyPr>
          <a:lstStyle/>
          <a:p>
            <a:r>
              <a:rPr lang="en-US" dirty="0">
                <a:solidFill>
                  <a:srgbClr val="000000"/>
                </a:solidFill>
                <a:latin typeface="Cambria" panose="02040503050406030204" pitchFamily="18" charset="0"/>
                <a:ea typeface="Cambria" panose="02040503050406030204" pitchFamily="18" charset="0"/>
                <a:cs typeface="Cambria" panose="02040503050406030204" pitchFamily="18" charset="0"/>
              </a:rPr>
              <a:t>Main </a:t>
            </a:r>
            <a:r>
              <a:rPr lang="en-US" dirty="0">
                <a:latin typeface="Times New Roman" panose="02020603050405020304" pitchFamily="18" charset="0"/>
                <a:cs typeface="Times New Roman" panose="02020603050405020304" pitchFamily="18" charset="0"/>
              </a:rPr>
              <a:t>methods for solar irradiance / power ramp events:</a:t>
            </a:r>
          </a:p>
        </p:txBody>
      </p:sp>
      <p:sp>
        <p:nvSpPr>
          <p:cNvPr id="3" name="Slide Number Placeholder 2">
            <a:extLst>
              <a:ext uri="{FF2B5EF4-FFF2-40B4-BE49-F238E27FC236}">
                <a16:creationId xmlns:a16="http://schemas.microsoft.com/office/drawing/2014/main" id="{E89603DA-C97D-42F6-983A-52D387C88533}"/>
              </a:ext>
            </a:extLst>
          </p:cNvPr>
          <p:cNvSpPr>
            <a:spLocks noGrp="1"/>
          </p:cNvSpPr>
          <p:nvPr>
            <p:ph type="sldNum" sz="quarter" idx="12"/>
          </p:nvPr>
        </p:nvSpPr>
        <p:spPr>
          <a:xfrm>
            <a:off x="7004457" y="6387490"/>
            <a:ext cx="2057400" cy="365125"/>
          </a:xfrm>
        </p:spPr>
        <p:txBody>
          <a:bodyPr/>
          <a:lstStyle/>
          <a:p>
            <a:fld id="{DE7368CD-0EFD-4356-BCD4-9FE5F856A1D8}" type="slidenum">
              <a:rPr lang="en-US" smtClean="0"/>
              <a:t>9</a:t>
            </a:fld>
            <a:endParaRPr lang="en-US" dirty="0"/>
          </a:p>
        </p:txBody>
      </p:sp>
      <p:sp>
        <p:nvSpPr>
          <p:cNvPr id="19" name="Rectangle 18">
            <a:extLst>
              <a:ext uri="{FF2B5EF4-FFF2-40B4-BE49-F238E27FC236}">
                <a16:creationId xmlns:a16="http://schemas.microsoft.com/office/drawing/2014/main" id="{D72367F2-EED1-47F1-9D16-21EDAC46637F}"/>
              </a:ext>
            </a:extLst>
          </p:cNvPr>
          <p:cNvSpPr/>
          <p:nvPr/>
        </p:nvSpPr>
        <p:spPr>
          <a:xfrm>
            <a:off x="1" y="0"/>
            <a:ext cx="9144000" cy="6858001"/>
          </a:xfrm>
          <a:prstGeom prst="rect">
            <a:avLst/>
          </a:prstGeom>
          <a:noFill/>
          <a:ln w="127000">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48">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C476769-86AC-42A5-B343-86DAAD5022F2}"/>
              </a:ext>
            </a:extLst>
          </p:cNvPr>
          <p:cNvSpPr/>
          <p:nvPr/>
        </p:nvSpPr>
        <p:spPr>
          <a:xfrm>
            <a:off x="15497" y="902479"/>
            <a:ext cx="8979712" cy="3970318"/>
          </a:xfrm>
          <a:prstGeom prst="rect">
            <a:avLst/>
          </a:prstGeom>
        </p:spPr>
        <p:txBody>
          <a:bodyPr wrap="square">
            <a:spAutoFit/>
          </a:bodyPr>
          <a:lstStyle/>
          <a:p>
            <a:pPr marL="342900" indent="-342900">
              <a:buAutoNum type="arabicParenR"/>
            </a:pPr>
            <a:r>
              <a:rPr lang="en-US" i="1" dirty="0">
                <a:latin typeface="Times New Roman" panose="02020603050405020304" pitchFamily="18" charset="0"/>
                <a:cs typeface="Times New Roman" panose="02020603050405020304" pitchFamily="18" charset="0"/>
              </a:rPr>
              <a:t>Forecast Approaches: </a:t>
            </a:r>
          </a:p>
          <a:p>
            <a:r>
              <a:rPr lang="en-US" dirty="0">
                <a:latin typeface="Times New Roman" panose="02020603050405020304" pitchFamily="18" charset="0"/>
                <a:cs typeface="Times New Roman" panose="02020603050405020304" pitchFamily="18" charset="0"/>
              </a:rPr>
              <a:t>  a) Physical models to track the cloud motion: sky imagers and satellite systems. </a:t>
            </a:r>
          </a:p>
          <a:p>
            <a:r>
              <a:rPr lang="en-US" dirty="0">
                <a:latin typeface="Times New Roman" panose="02020603050405020304" pitchFamily="18" charset="0"/>
                <a:cs typeface="Times New Roman" panose="02020603050405020304" pitchFamily="18" charset="0"/>
              </a:rPr>
              <a:t>  b) Statistical models that are selected based on forecasts of weather conditions.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r>
              <a:rPr lang="en-US" i="1" dirty="0">
                <a:latin typeface="Times New Roman" panose="02020603050405020304" pitchFamily="18" charset="0"/>
                <a:cs typeface="Times New Roman" panose="02020603050405020304" pitchFamily="18" charset="0"/>
              </a:rPr>
              <a:t>2)  Identification/Detection Approaches: </a:t>
            </a:r>
          </a:p>
          <a:p>
            <a:r>
              <a:rPr lang="en-US" dirty="0">
                <a:latin typeface="Times New Roman" panose="02020603050405020304" pitchFamily="18" charset="0"/>
                <a:cs typeface="Times New Roman" panose="02020603050405020304" pitchFamily="18" charset="0"/>
              </a:rPr>
              <a:t>  a) Anomaly detection methods, such as swinging door algorithm </a:t>
            </a:r>
            <a:r>
              <a:rPr lang="en-US" baseline="30000" dirty="0">
                <a:latin typeface="Times New Roman" panose="02020603050405020304" pitchFamily="18" charset="0"/>
                <a:cs typeface="Times New Roman" panose="02020603050405020304" pitchFamily="18" charset="0"/>
              </a:rPr>
              <a:t>[R.4].</a:t>
            </a:r>
          </a:p>
          <a:p>
            <a:r>
              <a:rPr lang="en-US" dirty="0">
                <a:latin typeface="Times New Roman" panose="02020603050405020304" pitchFamily="18" charset="0"/>
                <a:cs typeface="Times New Roman" panose="02020603050405020304" pitchFamily="18" charset="0"/>
              </a:rPr>
              <a:t>  b) Classification by using machine learning techniques.</a:t>
            </a:r>
          </a:p>
        </p:txBody>
      </p:sp>
      <p:sp>
        <p:nvSpPr>
          <p:cNvPr id="12" name="Rectangle 11">
            <a:extLst>
              <a:ext uri="{FF2B5EF4-FFF2-40B4-BE49-F238E27FC236}">
                <a16:creationId xmlns:a16="http://schemas.microsoft.com/office/drawing/2014/main" id="{79573975-D026-4F41-8FC3-CD5E09B1CF83}"/>
              </a:ext>
            </a:extLst>
          </p:cNvPr>
          <p:cNvSpPr/>
          <p:nvPr/>
        </p:nvSpPr>
        <p:spPr>
          <a:xfrm>
            <a:off x="5473700" y="3659878"/>
            <a:ext cx="3691371" cy="307777"/>
          </a:xfrm>
          <a:prstGeom prst="rect">
            <a:avLst/>
          </a:prstGeom>
        </p:spPr>
        <p:txBody>
          <a:bodyPr wrap="square">
            <a:spAutoFit/>
          </a:bodyPr>
          <a:lstStyle/>
          <a:p>
            <a:pPr lvl="0" defTabSz="914400" eaLnBrk="0" fontAlgn="base" hangingPunct="0">
              <a:spcBef>
                <a:spcPct val="0"/>
              </a:spcBef>
              <a:spcAft>
                <a:spcPct val="0"/>
              </a:spcAft>
            </a:pPr>
            <a:r>
              <a:rPr lang="en-US" altLang="en-US" sz="1400" dirty="0">
                <a:latin typeface="Times New Roman" panose="02020603050405020304" pitchFamily="18" charset="0"/>
                <a:ea typeface="Calibri" panose="020F0502020204030204" pitchFamily="34" charset="0"/>
                <a:cs typeface="Times New Roman" panose="02020603050405020304" pitchFamily="18" charset="0"/>
              </a:rPr>
              <a:t>Shadow projection by sky imagine devices </a:t>
            </a:r>
            <a:r>
              <a:rPr lang="en-US" altLang="en-US" sz="1400" baseline="30000" dirty="0">
                <a:latin typeface="Times New Roman" panose="02020603050405020304" pitchFamily="18" charset="0"/>
                <a:ea typeface="Calibri" panose="020F0502020204030204" pitchFamily="34" charset="0"/>
                <a:cs typeface="Times New Roman" panose="02020603050405020304" pitchFamily="18" charset="0"/>
              </a:rPr>
              <a:t>[R.1]</a:t>
            </a:r>
            <a:endParaRPr lang="en-US" altLang="en-US" sz="1100" baseline="30000" dirty="0">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7A665D29-ACD4-4BF3-8C68-34DD137EB227}"/>
              </a:ext>
            </a:extLst>
          </p:cNvPr>
          <p:cNvPicPr/>
          <p:nvPr/>
        </p:nvPicPr>
        <p:blipFill>
          <a:blip r:embed="rId3"/>
          <a:stretch>
            <a:fillRect/>
          </a:stretch>
        </p:blipFill>
        <p:spPr>
          <a:xfrm>
            <a:off x="476295" y="2030059"/>
            <a:ext cx="3769134" cy="1326256"/>
          </a:xfrm>
          <a:prstGeom prst="rect">
            <a:avLst/>
          </a:prstGeom>
        </p:spPr>
      </p:pic>
      <p:sp>
        <p:nvSpPr>
          <p:cNvPr id="13" name="Rectangle 12">
            <a:extLst>
              <a:ext uri="{FF2B5EF4-FFF2-40B4-BE49-F238E27FC236}">
                <a16:creationId xmlns:a16="http://schemas.microsoft.com/office/drawing/2014/main" id="{97F6CF1B-71B9-48A7-B8FF-6B032C0692AF}"/>
              </a:ext>
            </a:extLst>
          </p:cNvPr>
          <p:cNvSpPr/>
          <p:nvPr/>
        </p:nvSpPr>
        <p:spPr>
          <a:xfrm>
            <a:off x="182381" y="3363266"/>
            <a:ext cx="4515743" cy="307392"/>
          </a:xfrm>
          <a:prstGeom prst="rect">
            <a:avLst/>
          </a:prstGeom>
        </p:spPr>
        <p:txBody>
          <a:bodyPr wrap="square">
            <a:spAutoFit/>
          </a:bodyPr>
          <a:lstStyle/>
          <a:p>
            <a:pPr marL="10795" marR="0" indent="-6350">
              <a:lnSpc>
                <a:spcPct val="107000"/>
              </a:lnSpc>
              <a:spcBef>
                <a:spcPts val="0"/>
              </a:spcBef>
              <a:spcAft>
                <a:spcPts val="15"/>
              </a:spcAft>
            </a:pPr>
            <a:r>
              <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Raw and projected cloud map form sky imaging devices </a:t>
            </a:r>
            <a:r>
              <a:rPr lang="en-US" altLang="en-US" sz="1400" baseline="30000" dirty="0">
                <a:latin typeface="Times New Roman" panose="02020603050405020304" pitchFamily="18" charset="0"/>
                <a:ea typeface="Calibri" panose="020F0502020204030204" pitchFamily="34" charset="0"/>
                <a:cs typeface="Times New Roman" panose="02020603050405020304" pitchFamily="18" charset="0"/>
              </a:rPr>
              <a:t>[R.1]</a:t>
            </a:r>
            <a:endParaRPr lang="en-US" sz="1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14" name="Rectangle 13">
            <a:extLst>
              <a:ext uri="{FF2B5EF4-FFF2-40B4-BE49-F238E27FC236}">
                <a16:creationId xmlns:a16="http://schemas.microsoft.com/office/drawing/2014/main" id="{8BC5FC8E-519E-4730-9CC6-BD741558723B}"/>
              </a:ext>
            </a:extLst>
          </p:cNvPr>
          <p:cNvSpPr/>
          <p:nvPr/>
        </p:nvSpPr>
        <p:spPr>
          <a:xfrm>
            <a:off x="3580863" y="54214"/>
            <a:ext cx="2180597" cy="400110"/>
          </a:xfrm>
          <a:prstGeom prst="rect">
            <a:avLst/>
          </a:prstGeom>
        </p:spPr>
        <p:txBody>
          <a:bodyPr wrap="none">
            <a:spAutoFit/>
          </a:bodyPr>
          <a:lstStyle/>
          <a:p>
            <a:r>
              <a:rPr lang="en-US" sz="2000" b="1" dirty="0">
                <a:solidFill>
                  <a:srgbClr val="000000"/>
                </a:solidFill>
                <a:latin typeface="Times New Roman" panose="02020603050405020304" pitchFamily="18" charset="0"/>
                <a:ea typeface="Cambria" panose="02040503050406030204" pitchFamily="18" charset="0"/>
                <a:cs typeface="Times New Roman" panose="02020603050405020304" pitchFamily="18" charset="0"/>
              </a:rPr>
              <a:t>Literature Review</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31359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4517</TotalTime>
  <Words>6919</Words>
  <Application>Microsoft Office PowerPoint</Application>
  <PresentationFormat>On-screen Show (4:3)</PresentationFormat>
  <Paragraphs>2055</Paragraphs>
  <Slides>56</Slides>
  <Notes>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MS Mincho</vt:lpstr>
      <vt:lpstr>Arial</vt:lpstr>
      <vt:lpstr>Calibri</vt:lpstr>
      <vt:lpstr>Calibri Light</vt:lpstr>
      <vt:lpstr>Cambria</vt:lpstr>
      <vt:lpstr>Cambria Math</vt:lpstr>
      <vt:lpstr>Courier New</vt:lpstr>
      <vt:lpstr>Helvetica</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Available Features for classification of solar power ramp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Mohamed Abuella</dc:creator>
  <cp:lastModifiedBy>Mohamed Abuella</cp:lastModifiedBy>
  <cp:revision>631</cp:revision>
  <dcterms:created xsi:type="dcterms:W3CDTF">2018-06-07T16:03:36Z</dcterms:created>
  <dcterms:modified xsi:type="dcterms:W3CDTF">2019-06-15T18:23:57Z</dcterms:modified>
</cp:coreProperties>
</file>